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6" r:id="rId2"/>
    <p:sldId id="277" r:id="rId3"/>
    <p:sldId id="278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9" r:id="rId25"/>
    <p:sldId id="282" r:id="rId26"/>
    <p:sldId id="280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3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08A4-4304-4ACB-A427-CECBB98FF97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1207-062F-4814-9FC4-D29E98D38AA5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207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08A4-4304-4ACB-A427-CECBB98FF97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1207-062F-4814-9FC4-D29E98D38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67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08A4-4304-4ACB-A427-CECBB98FF97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1207-062F-4814-9FC4-D29E98D38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253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08A4-4304-4ACB-A427-CECBB98FF97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1207-062F-4814-9FC4-D29E98D38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843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08A4-4304-4ACB-A427-CECBB98FF97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1207-062F-4814-9FC4-D29E98D38AA5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304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08A4-4304-4ACB-A427-CECBB98FF97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1207-062F-4814-9FC4-D29E98D38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117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08A4-4304-4ACB-A427-CECBB98FF97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1207-062F-4814-9FC4-D29E98D38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970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08A4-4304-4ACB-A427-CECBB98FF97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1207-062F-4814-9FC4-D29E98D38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747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08A4-4304-4ACB-A427-CECBB98FF97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1207-062F-4814-9FC4-D29E98D38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093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D4E08A4-4304-4ACB-A427-CECBB98FF97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DE1207-062F-4814-9FC4-D29E98D38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393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08A4-4304-4ACB-A427-CECBB98FF97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1207-062F-4814-9FC4-D29E98D38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47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D4E08A4-4304-4ACB-A427-CECBB98FF97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CDE1207-062F-4814-9FC4-D29E98D38AA5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73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Проверочный диктант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43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/>
              <a:t>Контекстные вкладки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hangingPunct="0"/>
            <a:r>
              <a:rPr lang="ru-RU" sz="3200" b="1" dirty="0">
                <a:solidFill>
                  <a:schemeClr val="tx1"/>
                </a:solidFill>
              </a:rPr>
              <a:t>Контекстные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b="1" dirty="0">
                <a:solidFill>
                  <a:schemeClr val="tx1"/>
                </a:solidFill>
              </a:rPr>
              <a:t>вкладки</a:t>
            </a:r>
            <a:r>
              <a:rPr lang="ru-RU" sz="3200" dirty="0">
                <a:solidFill>
                  <a:schemeClr val="tx1"/>
                </a:solidFill>
              </a:rPr>
              <a:t> позволяют управлять локальными настройками встроенных объектов. </a:t>
            </a:r>
          </a:p>
          <a:p>
            <a:pPr hangingPunct="0"/>
            <a:r>
              <a:rPr lang="ru-RU" sz="3200" dirty="0">
                <a:solidFill>
                  <a:schemeClr val="tx1"/>
                </a:solidFill>
              </a:rPr>
              <a:t>Каждая контекстная вкладка связана со своей конкретной задачей и открывается только тогда, когда мы приступаем к исполнению этой задачи. </a:t>
            </a:r>
            <a:endParaRPr lang="ru-RU" sz="3200" dirty="0" smtClean="0">
              <a:solidFill>
                <a:schemeClr val="tx1"/>
              </a:solidFill>
            </a:endParaRPr>
          </a:p>
          <a:p>
            <a:pPr marL="90488" indent="266700" hangingPunct="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tx1"/>
                </a:solidFill>
              </a:rPr>
              <a:t>КОНСТРУКТОР</a:t>
            </a:r>
          </a:p>
          <a:p>
            <a:pPr marL="90488" indent="266700" hangingPunct="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tx1"/>
                </a:solidFill>
              </a:rPr>
              <a:t>МАКЕТ</a:t>
            </a:r>
          </a:p>
          <a:p>
            <a:pPr marL="90488" indent="266700" hangingPunct="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tx1"/>
                </a:solidFill>
              </a:rPr>
              <a:t>ФОРМАТ</a:t>
            </a:r>
            <a:endParaRPr lang="ru-RU" sz="3200" dirty="0">
              <a:solidFill>
                <a:schemeClr val="tx1"/>
              </a:solidFill>
            </a:endParaRPr>
          </a:p>
          <a:p>
            <a:pPr hangingPunct="0"/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30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/>
              <a:t>Функциональные вкладки</a:t>
            </a:r>
            <a:endParaRPr lang="ru-RU" sz="5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97280" y="2136339"/>
            <a:ext cx="10058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 hangingPunct="0"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Функциональные</a:t>
            </a: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вкладки</a:t>
            </a: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обеспечивают специальную функциональность. Они подменяют (или дополняют) вкладки стандартного набора при исполнении определенных операций или при переходе в определенный режим. </a:t>
            </a:r>
            <a:endParaRPr lang="ru-RU" sz="3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СТРУКТУРА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/>
              <a:t>ПРЕДВАРИТЕЛЬНЫЙ ПРОСМОТР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46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Другие средства управления Word</a:t>
            </a:r>
          </a:p>
        </p:txBody>
      </p:sp>
    </p:spTree>
    <p:extLst>
      <p:ext uri="{BB962C8B-B14F-4D97-AF65-F5344CB8AC3E}">
        <p14:creationId xmlns:p14="http://schemas.microsoft.com/office/powerpoint/2010/main" val="368517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solidFill>
                  <a:schemeClr val="tx1"/>
                </a:solidFill>
              </a:rPr>
              <a:t>Панель</a:t>
            </a:r>
            <a:r>
              <a:rPr lang="en-US" sz="5400" b="1" dirty="0">
                <a:solidFill>
                  <a:schemeClr val="tx1"/>
                </a:solidFill>
              </a:rPr>
              <a:t> Office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097280" y="1859797"/>
            <a:ext cx="4937760" cy="4100737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На </a:t>
            </a:r>
            <a:r>
              <a:rPr lang="ru-RU" sz="2800" b="1" dirty="0">
                <a:solidFill>
                  <a:schemeClr val="tx1"/>
                </a:solidFill>
              </a:rPr>
              <a:t>Панели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Office</a:t>
            </a:r>
            <a:r>
              <a:rPr lang="ru-RU" sz="2800" dirty="0">
                <a:solidFill>
                  <a:schemeClr val="tx1"/>
                </a:solidFill>
              </a:rPr>
              <a:t> представлены средства, предназначенные в первую очередь для работы с файлами документов в целом. </a:t>
            </a:r>
            <a:endParaRPr lang="ru-RU" sz="2800" dirty="0" smtClean="0">
              <a:solidFill>
                <a:schemeClr val="tx1"/>
              </a:solidFill>
            </a:endParaRPr>
          </a:p>
          <a:p>
            <a:pPr marL="90488" indent="2667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Создание</a:t>
            </a:r>
          </a:p>
          <a:p>
            <a:pPr marL="90488" indent="2667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Открытие</a:t>
            </a:r>
          </a:p>
          <a:p>
            <a:pPr marL="90488" indent="2667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Сохранение</a:t>
            </a:r>
          </a:p>
          <a:p>
            <a:pPr marL="90488" indent="2667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Печать</a:t>
            </a:r>
          </a:p>
          <a:p>
            <a:pPr marL="90488" indent="2667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Публикация</a:t>
            </a:r>
          </a:p>
          <a:p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/>
          <a:srcRect r="59437" b="45868"/>
          <a:stretch>
            <a:fillRect/>
          </a:stretch>
        </p:blipFill>
        <p:spPr bwMode="auto">
          <a:xfrm>
            <a:off x="6555783" y="139485"/>
            <a:ext cx="5237080" cy="523708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8958020" y="5005953"/>
            <a:ext cx="1441344" cy="51144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442757" y="5012239"/>
            <a:ext cx="1396600" cy="51144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87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solidFill>
                  <a:schemeClr val="tx1"/>
                </a:solidFill>
              </a:rPr>
              <a:t>Панель быстрого доступа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Панель быстрого доступа предназначена для размещения кнопок с наиболее востребованными </a:t>
            </a:r>
            <a:r>
              <a:rPr lang="ru-RU" sz="3200" dirty="0" smtClean="0">
                <a:solidFill>
                  <a:schemeClr val="tx1"/>
                </a:solidFill>
              </a:rPr>
              <a:t>командами </a:t>
            </a:r>
          </a:p>
          <a:p>
            <a:pPr marL="90488" indent="358775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tx1"/>
                </a:solidFill>
              </a:rPr>
              <a:t>Сохранить</a:t>
            </a:r>
          </a:p>
          <a:p>
            <a:pPr marL="90488" indent="358775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tx1"/>
                </a:solidFill>
              </a:rPr>
              <a:t>Отменить </a:t>
            </a:r>
            <a:r>
              <a:rPr lang="ru-RU" sz="3200" b="1" dirty="0">
                <a:solidFill>
                  <a:schemeClr val="tx1"/>
                </a:solidFill>
              </a:rPr>
              <a:t>ввод </a:t>
            </a:r>
            <a:endParaRPr lang="ru-RU" sz="3200" dirty="0" smtClean="0">
              <a:solidFill>
                <a:schemeClr val="tx1"/>
              </a:solidFill>
            </a:endParaRPr>
          </a:p>
          <a:p>
            <a:pPr marL="90488" indent="358775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tx1"/>
                </a:solidFill>
              </a:rPr>
              <a:t>Повторить </a:t>
            </a:r>
            <a:r>
              <a:rPr lang="ru-RU" sz="3200" b="1" dirty="0">
                <a:solidFill>
                  <a:schemeClr val="tx1"/>
                </a:solidFill>
              </a:rPr>
              <a:t>ввод</a:t>
            </a:r>
            <a:r>
              <a:rPr lang="ru-RU" sz="3200" dirty="0">
                <a:solidFill>
                  <a:schemeClr val="tx1"/>
                </a:solidFill>
              </a:rPr>
              <a:t> (</a:t>
            </a:r>
            <a:r>
              <a:rPr lang="ru-RU" sz="3200" b="1" dirty="0">
                <a:solidFill>
                  <a:schemeClr val="tx1"/>
                </a:solidFill>
              </a:rPr>
              <a:t>Вернуть</a:t>
            </a:r>
            <a:r>
              <a:rPr lang="ru-RU" sz="3200" dirty="0" smtClean="0">
                <a:solidFill>
                  <a:schemeClr val="tx1"/>
                </a:solidFill>
              </a:rPr>
              <a:t>)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/>
          <a:srcRect r="72517" b="93819"/>
          <a:stretch>
            <a:fillRect/>
          </a:stretch>
        </p:blipFill>
        <p:spPr bwMode="auto">
          <a:xfrm>
            <a:off x="4926222" y="3259117"/>
            <a:ext cx="7097218" cy="119659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816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solidFill>
                  <a:schemeClr val="tx1"/>
                </a:solidFill>
              </a:rPr>
              <a:t>Мини-панель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Это плавающая панель, которая появляется с нужными вам различными инструментами, в зависимости от того какие операции вы выполняете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l="7408" t="15763" r="14819" b="44554"/>
          <a:stretch>
            <a:fillRect/>
          </a:stretch>
        </p:blipFill>
        <p:spPr bwMode="auto">
          <a:xfrm>
            <a:off x="1813173" y="3191359"/>
            <a:ext cx="8626614" cy="331792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48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Контекстное </a:t>
            </a:r>
            <a:r>
              <a:rPr lang="ru-RU" b="1" dirty="0" smtClean="0">
                <a:solidFill>
                  <a:schemeClr val="tx1"/>
                </a:solidFill>
              </a:rPr>
              <a:t>меню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Диалоговые окна и боковые панели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Контекстное меню</a:t>
            </a:r>
            <a:r>
              <a:rPr lang="ru-RU" sz="2800" dirty="0">
                <a:solidFill>
                  <a:schemeClr val="tx1"/>
                </a:solidFill>
              </a:rPr>
              <a:t> открывается щелчком </a:t>
            </a:r>
            <a:r>
              <a:rPr lang="ru-RU" sz="2800" dirty="0" smtClean="0">
                <a:solidFill>
                  <a:schemeClr val="tx1"/>
                </a:solidFill>
              </a:rPr>
              <a:t>ПКМ </a:t>
            </a:r>
            <a:r>
              <a:rPr lang="ru-RU" sz="2800" dirty="0">
                <a:solidFill>
                  <a:schemeClr val="tx1"/>
                </a:solidFill>
              </a:rPr>
              <a:t>на выделенном объекте или элементе и содержит именно те команды, которые необходимы для работы именно с этим выделенным объектом. </a:t>
            </a:r>
            <a:r>
              <a:rPr lang="ru-RU" sz="2800" u="sng" dirty="0">
                <a:solidFill>
                  <a:schemeClr val="tx1"/>
                </a:solidFill>
              </a:rPr>
              <a:t>У каждого типа объектов свое контекстное меню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800" dirty="0">
                <a:solidFill>
                  <a:schemeClr val="tx1"/>
                </a:solidFill>
              </a:rPr>
              <a:t>В тех случаях, когда на </a:t>
            </a:r>
            <a:r>
              <a:rPr lang="ru-RU" sz="2800" b="1" dirty="0">
                <a:solidFill>
                  <a:schemeClr val="tx1"/>
                </a:solidFill>
              </a:rPr>
              <a:t>Инструментальной ленте</a:t>
            </a:r>
            <a:r>
              <a:rPr lang="ru-RU" sz="2800" dirty="0">
                <a:solidFill>
                  <a:schemeClr val="tx1"/>
                </a:solidFill>
              </a:rPr>
              <a:t> в пределах одной функциональной группы не удается разместить все элементы управления этой группы, предусмотрено открытие </a:t>
            </a:r>
            <a:r>
              <a:rPr lang="ru-RU" sz="2800" i="1" dirty="0">
                <a:solidFill>
                  <a:schemeClr val="tx1"/>
                </a:solidFill>
              </a:rPr>
              <a:t>диалогового окна</a:t>
            </a:r>
            <a:r>
              <a:rPr lang="ru-RU" sz="2800" dirty="0">
                <a:solidFill>
                  <a:schemeClr val="tx1"/>
                </a:solidFill>
              </a:rPr>
              <a:t> или </a:t>
            </a:r>
            <a:r>
              <a:rPr lang="ru-RU" sz="2800" i="1" dirty="0">
                <a:solidFill>
                  <a:schemeClr val="tx1"/>
                </a:solidFill>
              </a:rPr>
              <a:t>дополнительной панели</a:t>
            </a:r>
            <a:r>
              <a:rPr lang="ru-RU" sz="2800" dirty="0">
                <a:solidFill>
                  <a:schemeClr val="tx1"/>
                </a:solidFill>
              </a:rPr>
              <a:t>. В правом нижнем углу группы в этом случае имеется раскрывающая кнопка </a:t>
            </a:r>
          </a:p>
        </p:txBody>
      </p:sp>
      <p:pic>
        <p:nvPicPr>
          <p:cNvPr id="8" name="Рисунок 7"/>
          <p:cNvPicPr/>
          <p:nvPr/>
        </p:nvPicPr>
        <p:blipFill>
          <a:blip r:embed="rId2"/>
          <a:srcRect l="32072" t="29360" r="66394" b="68567"/>
          <a:stretch>
            <a:fillRect/>
          </a:stretch>
        </p:blipFill>
        <p:spPr bwMode="auto">
          <a:xfrm>
            <a:off x="2453382" y="5977468"/>
            <a:ext cx="381000" cy="38798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77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10430" t="7947" r="7119" b="16336"/>
          <a:stretch>
            <a:fillRect/>
          </a:stretch>
        </p:blipFill>
        <p:spPr bwMode="auto">
          <a:xfrm>
            <a:off x="1337052" y="0"/>
            <a:ext cx="9270157" cy="638530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794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chemeClr val="tx1"/>
                </a:solidFill>
              </a:rPr>
              <a:t>Режимы отображения </a:t>
            </a:r>
            <a:r>
              <a:rPr lang="ru-RU" sz="5400" b="1" dirty="0" smtClean="0">
                <a:solidFill>
                  <a:schemeClr val="tx1"/>
                </a:solidFill>
              </a:rPr>
              <a:t/>
            </a:r>
            <a:br>
              <a:rPr lang="ru-RU" sz="5400" b="1" dirty="0" smtClean="0">
                <a:solidFill>
                  <a:schemeClr val="tx1"/>
                </a:solidFill>
              </a:rPr>
            </a:br>
            <a:r>
              <a:rPr lang="ru-RU" sz="5400" b="1" dirty="0" smtClean="0">
                <a:solidFill>
                  <a:schemeClr val="tx1"/>
                </a:solidFill>
              </a:rPr>
              <a:t>документов </a:t>
            </a:r>
            <a:r>
              <a:rPr lang="ru-RU" sz="5400" b="1" dirty="0">
                <a:solidFill>
                  <a:schemeClr val="tx1"/>
                </a:solidFill>
              </a:rPr>
              <a:t>на экране</a:t>
            </a:r>
            <a:endParaRPr lang="ru-RU" sz="5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75792" t="93803" r="15661" b="3392"/>
          <a:stretch>
            <a:fillRect/>
          </a:stretch>
        </p:blipFill>
        <p:spPr bwMode="auto">
          <a:xfrm>
            <a:off x="3190705" y="3106694"/>
            <a:ext cx="5585613" cy="137231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76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Режим разметки страницы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Разметка страницы</a:t>
            </a:r>
            <a:r>
              <a:rPr lang="ru-RU" sz="3200" dirty="0">
                <a:solidFill>
                  <a:schemeClr val="tx1"/>
                </a:solidFill>
              </a:rPr>
              <a:t> экранное представление документа соответствует печатному. Это </a:t>
            </a:r>
            <a:r>
              <a:rPr lang="ru-RU" sz="3200" b="1" u="sng" dirty="0">
                <a:solidFill>
                  <a:schemeClr val="tx1"/>
                </a:solidFill>
              </a:rPr>
              <a:t>основной режим</a:t>
            </a:r>
            <a:r>
              <a:rPr lang="ru-RU" sz="3200" dirty="0">
                <a:solidFill>
                  <a:schemeClr val="tx1"/>
                </a:solidFill>
              </a:rPr>
              <a:t>, он удобен для большинства работ, связанных с созданием, редактированием, форматированием документов, предназначенного для печати</a:t>
            </a:r>
          </a:p>
        </p:txBody>
      </p:sp>
    </p:spTree>
    <p:extLst>
      <p:ext uri="{BB962C8B-B14F-4D97-AF65-F5344CB8AC3E}">
        <p14:creationId xmlns:p14="http://schemas.microsoft.com/office/powerpoint/2010/main" val="24973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Эталоны ответов: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b="1" dirty="0">
                <a:solidFill>
                  <a:schemeClr val="tx1"/>
                </a:solidFill>
              </a:rPr>
              <a:t>MS </a:t>
            </a:r>
            <a:r>
              <a:rPr lang="en-US" sz="4000" b="1" dirty="0" smtClean="0">
                <a:solidFill>
                  <a:schemeClr val="tx1"/>
                </a:solidFill>
              </a:rPr>
              <a:t>Word</a:t>
            </a:r>
            <a:endParaRPr lang="ru-RU" sz="4000" b="1" dirty="0" smtClean="0">
              <a:solidFill>
                <a:schemeClr val="tx1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ru-RU" sz="4000" b="1" dirty="0" smtClean="0">
                <a:solidFill>
                  <a:schemeClr val="tx1"/>
                </a:solidFill>
              </a:rPr>
              <a:t>Объекты текста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b="1" dirty="0" smtClean="0">
                <a:solidFill>
                  <a:schemeClr val="tx1"/>
                </a:solidFill>
              </a:rPr>
              <a:t>Абзац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b="1" dirty="0" smtClean="0">
                <a:solidFill>
                  <a:schemeClr val="tx1"/>
                </a:solidFill>
              </a:rPr>
              <a:t>Начертание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b="1" dirty="0" smtClean="0">
                <a:solidFill>
                  <a:schemeClr val="tx1"/>
                </a:solidFill>
              </a:rPr>
              <a:t>Гарнитура</a:t>
            </a:r>
          </a:p>
          <a:p>
            <a:pPr marL="742950" indent="-742950">
              <a:buFont typeface="+mj-lt"/>
              <a:buAutoNum type="arabicPeriod"/>
            </a:pP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27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solidFill>
                  <a:schemeClr val="tx1"/>
                </a:solidFill>
              </a:rPr>
              <a:t>Режим чтения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Режим чтения наиболее удобен для просмотра и рецензирования документов. Все необходимое управление выполняется с помощью трех панелей: </a:t>
            </a:r>
            <a:r>
              <a:rPr lang="ru-RU" sz="3200" b="1" dirty="0">
                <a:solidFill>
                  <a:schemeClr val="tx1"/>
                </a:solidFill>
              </a:rPr>
              <a:t>Панели инструментов, Панели переходов, Панели управления. 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b="81678"/>
          <a:stretch>
            <a:fillRect/>
          </a:stretch>
        </p:blipFill>
        <p:spPr bwMode="auto">
          <a:xfrm>
            <a:off x="1097280" y="4196085"/>
            <a:ext cx="10517590" cy="144529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333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chemeClr val="tx1"/>
                </a:solidFill>
              </a:rPr>
              <a:t>Режим представления </a:t>
            </a:r>
            <a:r>
              <a:rPr lang="ru-RU" sz="5400" b="1" dirty="0" smtClean="0">
                <a:solidFill>
                  <a:schemeClr val="tx1"/>
                </a:solidFill>
              </a:rPr>
              <a:t/>
            </a:r>
            <a:br>
              <a:rPr lang="ru-RU" sz="5400" b="1" dirty="0" smtClean="0">
                <a:solidFill>
                  <a:schemeClr val="tx1"/>
                </a:solidFill>
              </a:rPr>
            </a:br>
            <a:r>
              <a:rPr lang="ru-RU" sz="5400" b="1" dirty="0" smtClean="0">
                <a:solidFill>
                  <a:schemeClr val="tx1"/>
                </a:solidFill>
              </a:rPr>
              <a:t>веб-документа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Характерная особенность веб-представления заключается в том, что правая граница документа не привязана к печатной странице и потому получается подвижной. Строки форматируются по ширине текущего окна, независимо от того, узкое оно или широкое. А раз так, значит, этот режим можно эффективно использовать для одновременной работы с двумя программами или двумя документами на одном экране</a:t>
            </a:r>
          </a:p>
        </p:txBody>
      </p:sp>
    </p:spTree>
    <p:extLst>
      <p:ext uri="{BB962C8B-B14F-4D97-AF65-F5344CB8AC3E}">
        <p14:creationId xmlns:p14="http://schemas.microsoft.com/office/powerpoint/2010/main" val="22954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chemeClr val="tx1"/>
                </a:solidFill>
              </a:rPr>
              <a:t>Режим представления </a:t>
            </a:r>
            <a:r>
              <a:rPr lang="ru-RU" sz="5400" b="1" dirty="0" smtClean="0">
                <a:solidFill>
                  <a:schemeClr val="tx1"/>
                </a:solidFill>
              </a:rPr>
              <a:t/>
            </a:r>
            <a:br>
              <a:rPr lang="ru-RU" sz="5400" b="1" dirty="0" smtClean="0">
                <a:solidFill>
                  <a:schemeClr val="tx1"/>
                </a:solidFill>
              </a:rPr>
            </a:br>
            <a:r>
              <a:rPr lang="ru-RU" sz="5400" b="1" dirty="0" smtClean="0">
                <a:solidFill>
                  <a:schemeClr val="tx1"/>
                </a:solidFill>
              </a:rPr>
              <a:t>структуры </a:t>
            </a:r>
            <a:r>
              <a:rPr lang="ru-RU" sz="5400" b="1" dirty="0">
                <a:solidFill>
                  <a:schemeClr val="tx1"/>
                </a:solidFill>
              </a:rPr>
              <a:t>документа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Режим структуры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b="1" dirty="0">
                <a:solidFill>
                  <a:schemeClr val="tx1"/>
                </a:solidFill>
              </a:rPr>
              <a:t>документа</a:t>
            </a:r>
            <a:r>
              <a:rPr lang="ru-RU" sz="3200" dirty="0">
                <a:solidFill>
                  <a:schemeClr val="tx1"/>
                </a:solidFill>
              </a:rPr>
              <a:t> предназначен для</a:t>
            </a:r>
            <a:r>
              <a:rPr lang="ru-RU" sz="3200" i="1" dirty="0">
                <a:solidFill>
                  <a:schemeClr val="tx1"/>
                </a:solidFill>
              </a:rPr>
              <a:t> контроля структуры документа, </a:t>
            </a:r>
            <a:r>
              <a:rPr lang="ru-RU" sz="3200" dirty="0">
                <a:solidFill>
                  <a:schemeClr val="tx1"/>
                </a:solidFill>
              </a:rPr>
              <a:t>он</a:t>
            </a:r>
            <a:r>
              <a:rPr lang="ru-RU" sz="3200" i="1" dirty="0">
                <a:solidFill>
                  <a:schemeClr val="tx1"/>
                </a:solidFill>
              </a:rPr>
              <a:t> </a:t>
            </a:r>
            <a:r>
              <a:rPr lang="ru-RU" sz="3200" dirty="0">
                <a:solidFill>
                  <a:schemeClr val="tx1"/>
                </a:solidFill>
              </a:rPr>
              <a:t>позволяет проявить оценить и </a:t>
            </a:r>
            <a:r>
              <a:rPr lang="ru-RU" sz="3200" i="1" dirty="0">
                <a:solidFill>
                  <a:schemeClr val="tx1"/>
                </a:solidFill>
              </a:rPr>
              <a:t>поправить структуру</a:t>
            </a:r>
            <a:r>
              <a:rPr lang="ru-RU" sz="3200" dirty="0">
                <a:solidFill>
                  <a:schemeClr val="tx1"/>
                </a:solidFill>
              </a:rPr>
              <a:t> ГОТОВОГО документа. Можно использовать этот режим и для разработки </a:t>
            </a:r>
            <a:r>
              <a:rPr lang="ru-RU" sz="3200" i="1" dirty="0">
                <a:solidFill>
                  <a:schemeClr val="tx1"/>
                </a:solidFill>
              </a:rPr>
              <a:t>плана содержания</a:t>
            </a:r>
            <a:r>
              <a:rPr lang="ru-RU" sz="3200" dirty="0">
                <a:solidFill>
                  <a:schemeClr val="tx1"/>
                </a:solidFill>
              </a:rPr>
              <a:t> вновь создаваемого документа.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 l="7450" t="15011" r="27649" b="68212"/>
          <a:stretch>
            <a:fillRect/>
          </a:stretch>
        </p:blipFill>
        <p:spPr bwMode="auto">
          <a:xfrm>
            <a:off x="3543542" y="4401361"/>
            <a:ext cx="8130337" cy="157610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281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chemeClr val="tx1"/>
                </a:solidFill>
              </a:rPr>
              <a:t>Режим работы с черновиками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Режим черновик</a:t>
            </a:r>
            <a:r>
              <a:rPr lang="ru-RU" sz="3200" dirty="0">
                <a:solidFill>
                  <a:schemeClr val="tx1"/>
                </a:solidFill>
              </a:rPr>
              <a:t> - это унаследованный из прошлых версий режим </a:t>
            </a:r>
            <a:r>
              <a:rPr lang="ru-RU" sz="3200" b="1" dirty="0">
                <a:solidFill>
                  <a:schemeClr val="tx1"/>
                </a:solidFill>
              </a:rPr>
              <a:t>Обычный</a:t>
            </a:r>
            <a:r>
              <a:rPr lang="ru-RU" sz="3200" dirty="0">
                <a:solidFill>
                  <a:schemeClr val="tx1"/>
                </a:solidFill>
              </a:rPr>
              <a:t>. Но для работы с черновиками все-таки удобнее использовать режим веб-страницы. Им одинаково удобно пользоваться как на широкоформатных настольных мониторах, </a:t>
            </a:r>
            <a:r>
              <a:rPr lang="ru-RU" sz="3200" dirty="0" smtClean="0">
                <a:solidFill>
                  <a:schemeClr val="tx1"/>
                </a:solidFill>
              </a:rPr>
              <a:t>так и на </a:t>
            </a:r>
            <a:r>
              <a:rPr lang="ru-RU" sz="3200" dirty="0">
                <a:solidFill>
                  <a:schemeClr val="tx1"/>
                </a:solidFill>
              </a:rPr>
              <a:t>малых дисплеях карманных компьютеров.</a:t>
            </a:r>
          </a:p>
        </p:txBody>
      </p:sp>
    </p:spTree>
    <p:extLst>
      <p:ext uri="{BB962C8B-B14F-4D97-AF65-F5344CB8AC3E}">
        <p14:creationId xmlns:p14="http://schemas.microsoft.com/office/powerpoint/2010/main" val="375883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Подведем итог!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69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0" y="80010"/>
            <a:ext cx="12192000" cy="154041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/>
          <a:srcRect r="59437" b="45868"/>
          <a:stretch>
            <a:fillRect/>
          </a:stretch>
        </p:blipFill>
        <p:spPr bwMode="auto">
          <a:xfrm>
            <a:off x="322780" y="1940462"/>
            <a:ext cx="4466390" cy="455177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/>
          <a:srcRect r="72517" b="93819"/>
          <a:stretch>
            <a:fillRect/>
          </a:stretch>
        </p:blipFill>
        <p:spPr bwMode="auto">
          <a:xfrm>
            <a:off x="4937652" y="1940462"/>
            <a:ext cx="7097218" cy="119659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 rotWithShape="1">
          <a:blip r:embed="rId5"/>
          <a:srcRect l="41863" t="39794" r="39280" b="54464"/>
          <a:stretch/>
        </p:blipFill>
        <p:spPr bwMode="auto">
          <a:xfrm>
            <a:off x="5303520" y="4354830"/>
            <a:ext cx="6324872" cy="145161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781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Домашнее задание: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Найти и записать в тетрадь правила ввода текста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409497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Критерии оценки: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5 правильных ответов – оценка 5</a:t>
            </a:r>
          </a:p>
          <a:p>
            <a:r>
              <a:rPr lang="ru-RU" sz="4000" dirty="0" smtClean="0">
                <a:solidFill>
                  <a:schemeClr val="tx1"/>
                </a:solidFill>
              </a:rPr>
              <a:t>4 </a:t>
            </a:r>
            <a:r>
              <a:rPr lang="ru-RU" sz="4000" dirty="0">
                <a:solidFill>
                  <a:schemeClr val="tx1"/>
                </a:solidFill>
              </a:rPr>
              <a:t>правильных </a:t>
            </a:r>
            <a:r>
              <a:rPr lang="ru-RU" sz="4000" dirty="0" smtClean="0">
                <a:solidFill>
                  <a:schemeClr val="tx1"/>
                </a:solidFill>
              </a:rPr>
              <a:t>ответа </a:t>
            </a:r>
            <a:r>
              <a:rPr lang="ru-RU" sz="4000" dirty="0">
                <a:solidFill>
                  <a:schemeClr val="tx1"/>
                </a:solidFill>
              </a:rPr>
              <a:t>– оценка </a:t>
            </a:r>
            <a:r>
              <a:rPr lang="ru-RU" sz="4000" dirty="0" smtClean="0">
                <a:solidFill>
                  <a:schemeClr val="tx1"/>
                </a:solidFill>
              </a:rPr>
              <a:t>4</a:t>
            </a:r>
            <a:endParaRPr lang="ru-RU" sz="4000" dirty="0">
              <a:solidFill>
                <a:schemeClr val="tx1"/>
              </a:solidFill>
            </a:endParaRPr>
          </a:p>
          <a:p>
            <a:r>
              <a:rPr lang="ru-RU" sz="4000" dirty="0" smtClean="0">
                <a:solidFill>
                  <a:schemeClr val="tx1"/>
                </a:solidFill>
              </a:rPr>
              <a:t>3 </a:t>
            </a:r>
            <a:r>
              <a:rPr lang="ru-RU" sz="4000" dirty="0">
                <a:solidFill>
                  <a:schemeClr val="tx1"/>
                </a:solidFill>
              </a:rPr>
              <a:t>правильных </a:t>
            </a:r>
            <a:r>
              <a:rPr lang="ru-RU" sz="4000" dirty="0" smtClean="0">
                <a:solidFill>
                  <a:schemeClr val="tx1"/>
                </a:solidFill>
              </a:rPr>
              <a:t>ответа </a:t>
            </a:r>
            <a:r>
              <a:rPr lang="ru-RU" sz="4000" dirty="0">
                <a:solidFill>
                  <a:schemeClr val="tx1"/>
                </a:solidFill>
              </a:rPr>
              <a:t>– оценка </a:t>
            </a:r>
            <a:r>
              <a:rPr lang="ru-RU" sz="4000" dirty="0" smtClean="0">
                <a:solidFill>
                  <a:schemeClr val="tx1"/>
                </a:solidFill>
              </a:rPr>
              <a:t>3</a:t>
            </a:r>
          </a:p>
          <a:p>
            <a:r>
              <a:rPr lang="ru-RU" sz="4000" dirty="0" smtClean="0">
                <a:solidFill>
                  <a:schemeClr val="tx1"/>
                </a:solidFill>
              </a:rPr>
              <a:t>Менее 3 </a:t>
            </a:r>
            <a:r>
              <a:rPr lang="ru-RU" sz="4000" dirty="0">
                <a:solidFill>
                  <a:schemeClr val="tx1"/>
                </a:solidFill>
              </a:rPr>
              <a:t>правильных ответов </a:t>
            </a:r>
            <a:r>
              <a:rPr lang="ru-RU" sz="4000" dirty="0" smtClean="0">
                <a:solidFill>
                  <a:schemeClr val="tx1"/>
                </a:solidFill>
              </a:rPr>
              <a:t>– оценка 2</a:t>
            </a:r>
            <a:endParaRPr lang="ru-RU" sz="4000" dirty="0">
              <a:solidFill>
                <a:schemeClr val="tx1"/>
              </a:solidFill>
            </a:endParaRPr>
          </a:p>
          <a:p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36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Инструментальная среда </a:t>
            </a:r>
            <a:r>
              <a:rPr lang="en-US" b="1" dirty="0" smtClean="0"/>
              <a:t>MS Word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7349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60" y="0"/>
            <a:ext cx="11098530" cy="1565910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О</a:t>
            </a:r>
            <a:r>
              <a:rPr lang="ru-RU" sz="4400" dirty="0" smtClean="0"/>
              <a:t>сновное </a:t>
            </a:r>
            <a:r>
              <a:rPr lang="ru-RU" sz="4400" dirty="0"/>
              <a:t>средство управления </a:t>
            </a:r>
            <a:r>
              <a:rPr lang="ru-RU" sz="4400" dirty="0" smtClean="0"/>
              <a:t>программой - </a:t>
            </a:r>
            <a:r>
              <a:rPr lang="ru-RU" sz="4400" b="1" dirty="0" smtClean="0"/>
              <a:t>инструментальная лента</a:t>
            </a:r>
          </a:p>
          <a:p>
            <a:r>
              <a:rPr lang="ru-RU" sz="4400" dirty="0" smtClean="0"/>
              <a:t> </a:t>
            </a:r>
            <a:endParaRPr lang="ru-RU" sz="4400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0" y="3463290"/>
            <a:ext cx="12192000" cy="154041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" y="2663190"/>
            <a:ext cx="10527030" cy="359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4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327809"/>
            <a:ext cx="1171575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 hangingPunct="0"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ru-RU" sz="3200" b="1" u="sng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Вкладки</a:t>
            </a:r>
            <a:r>
              <a:rPr lang="ru-RU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 </a:t>
            </a:r>
            <a:r>
              <a:rPr lang="ru-RU" sz="32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объединяют </a:t>
            </a: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какие-то однотипные средства управления, относящиеся к решению общей задачи. </a:t>
            </a:r>
            <a:endParaRPr lang="ru-RU" sz="3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540385" algn="just" hangingPunct="0"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ru-RU" sz="3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540385" algn="just" hangingPunct="0"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ru-RU" sz="3200" b="1" u="sng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Группы</a:t>
            </a:r>
            <a:r>
              <a:rPr lang="ru-RU" sz="32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элементы </a:t>
            </a: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управления, относящиеся к одной </a:t>
            </a:r>
            <a:r>
              <a:rPr lang="ru-RU" sz="32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подзадаче.</a:t>
            </a:r>
            <a:endParaRPr lang="ru-RU" sz="3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540385" algn="just" hangingPunct="0"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ru-RU" sz="3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540385" algn="just" hangingPunct="0"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</a:t>
            </a: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32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Кнопки дополнительной </a:t>
            </a:r>
            <a:r>
              <a:rPr lang="ru-RU" sz="3200" b="1" u="sng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настройки</a:t>
            </a:r>
            <a:r>
              <a:rPr lang="ru-RU" sz="32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</a:t>
            </a:r>
            <a:r>
              <a:rPr lang="ru-RU" sz="32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открывают</a:t>
            </a:r>
            <a:r>
              <a:rPr lang="ru-RU" sz="32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3200" i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диалоговое </a:t>
            </a:r>
            <a:r>
              <a:rPr lang="ru-RU" sz="32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окно</a:t>
            </a: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ru-RU" sz="3200" i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область </a:t>
            </a:r>
            <a:r>
              <a:rPr lang="ru-RU" sz="32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задач</a:t>
            </a: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ru-RU" sz="3200" i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дополнительную </a:t>
            </a:r>
            <a:r>
              <a:rPr lang="ru-RU" sz="32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панель</a:t>
            </a: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или иной </a:t>
            </a:r>
            <a:r>
              <a:rPr lang="ru-RU" sz="32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графический контейнер с элементами управления</a:t>
            </a: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расширяющими функциональные возможности этой группы.</a:t>
            </a:r>
            <a:endParaRPr lang="ru-RU" sz="3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540385" algn="just" hangingPunct="0"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ru-RU" sz="3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540385" algn="just" hangingPunct="0">
              <a:spcAft>
                <a:spcPts val="0"/>
              </a:spcAft>
            </a:pP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47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310" y="707589"/>
            <a:ext cx="118643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 hangingPunct="0"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4.</a:t>
            </a: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32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Галерея</a:t>
            </a:r>
            <a:r>
              <a:rPr lang="ru-RU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</a:t>
            </a: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графическая коллекция элементов управления нового типа, обладающая свойством интерактивности, что позволяет реализовать новый тип управления – "живое представление</a:t>
            </a:r>
            <a:r>
              <a:rPr lang="ru-RU" sz="32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".</a:t>
            </a:r>
            <a:endParaRPr lang="ru-RU" sz="3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540385" algn="just" hangingPunct="0"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ru-RU" sz="3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536575"/>
            <a:r>
              <a:rPr lang="ru-RU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5.</a:t>
            </a: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32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Интерактивный список</a:t>
            </a:r>
            <a:r>
              <a:rPr lang="ru-RU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</a:t>
            </a: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новый тип коллекции текстовых элементов управления. Как и галерея, обладает свойством интерактивности, что позволяет реализовать новый тип управления - "живое представление".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4412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/>
              <a:t>Виды вкладок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0488" indent="355600">
              <a:buFont typeface="Arial" panose="020B0604020202020204" pitchFamily="34" charset="0"/>
              <a:buChar char="•"/>
            </a:pPr>
            <a:r>
              <a:rPr lang="ru-RU" sz="4400" dirty="0" smtClean="0">
                <a:solidFill>
                  <a:schemeClr val="tx1"/>
                </a:solidFill>
              </a:rPr>
              <a:t>Стандартные</a:t>
            </a:r>
          </a:p>
          <a:p>
            <a:pPr marL="90488" indent="355600">
              <a:buFont typeface="Arial" panose="020B0604020202020204" pitchFamily="34" charset="0"/>
              <a:buChar char="•"/>
            </a:pPr>
            <a:r>
              <a:rPr lang="ru-RU" sz="4400" dirty="0" smtClean="0">
                <a:solidFill>
                  <a:schemeClr val="tx1"/>
                </a:solidFill>
              </a:rPr>
              <a:t>Контекстные</a:t>
            </a:r>
          </a:p>
          <a:p>
            <a:pPr marL="90488" indent="355600">
              <a:buFont typeface="Arial" panose="020B0604020202020204" pitchFamily="34" charset="0"/>
              <a:buChar char="•"/>
            </a:pPr>
            <a:r>
              <a:rPr lang="ru-RU" sz="4400" dirty="0" smtClean="0">
                <a:solidFill>
                  <a:schemeClr val="tx1"/>
                </a:solidFill>
              </a:rPr>
              <a:t>Функциональные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13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34387" y="-477161"/>
            <a:ext cx="10058400" cy="1449387"/>
          </a:xfrm>
        </p:spPr>
        <p:txBody>
          <a:bodyPr>
            <a:normAutofit/>
          </a:bodyPr>
          <a:lstStyle/>
          <a:p>
            <a:r>
              <a:rPr lang="ru-RU" sz="5400" b="1" dirty="0"/>
              <a:t>Стандартные вкладки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89744" y="1081765"/>
            <a:ext cx="10959268" cy="4022725"/>
          </a:xfrm>
        </p:spPr>
        <p:txBody>
          <a:bodyPr>
            <a:noAutofit/>
          </a:bodyPr>
          <a:lstStyle/>
          <a:p>
            <a:pPr hangingPunct="0"/>
            <a:r>
              <a:rPr lang="ru-RU" sz="3200" b="1" dirty="0">
                <a:solidFill>
                  <a:schemeClr val="tx1"/>
                </a:solidFill>
              </a:rPr>
              <a:t>Стандартные вкладки</a:t>
            </a:r>
            <a:r>
              <a:rPr lang="ru-RU" sz="3200" dirty="0">
                <a:solidFill>
                  <a:schemeClr val="tx1"/>
                </a:solidFill>
              </a:rPr>
              <a:t> обеспечивают общую функциональность программы. </a:t>
            </a:r>
          </a:p>
          <a:p>
            <a:pPr marL="90488" indent="173038" hangingPunct="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tx1"/>
                </a:solidFill>
              </a:rPr>
              <a:t>ГЛАВНАЯ</a:t>
            </a:r>
          </a:p>
          <a:p>
            <a:pPr marL="90488" indent="173038" hangingPunct="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tx1"/>
                </a:solidFill>
              </a:rPr>
              <a:t>ВСТАВКА</a:t>
            </a:r>
          </a:p>
          <a:p>
            <a:pPr marL="90488" indent="173038" hangingPunct="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tx1"/>
                </a:solidFill>
              </a:rPr>
              <a:t>РАЗМЕТКА СТРАНИЦЫ</a:t>
            </a:r>
          </a:p>
          <a:p>
            <a:pPr marL="90488" indent="173038" hangingPunct="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tx1"/>
                </a:solidFill>
              </a:rPr>
              <a:t>ССЫЛКИ</a:t>
            </a:r>
          </a:p>
          <a:p>
            <a:pPr marL="90488" indent="173038" hangingPunct="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tx1"/>
                </a:solidFill>
              </a:rPr>
              <a:t>РАССЫЛКИ</a:t>
            </a:r>
          </a:p>
          <a:p>
            <a:pPr marL="90488" indent="173038" hangingPunct="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tx1"/>
                </a:solidFill>
              </a:rPr>
              <a:t>РЕЦЕНЗИРОВАНИЕ</a:t>
            </a:r>
          </a:p>
          <a:p>
            <a:pPr marL="90488" indent="173038" hangingPunct="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tx1"/>
                </a:solidFill>
              </a:rPr>
              <a:t>ВИД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55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201</TotalTime>
  <Words>550</Words>
  <Application>Microsoft Office PowerPoint</Application>
  <PresentationFormat>Широкоэкранный</PresentationFormat>
  <Paragraphs>79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Ретро</vt:lpstr>
      <vt:lpstr>Проверочный диктант</vt:lpstr>
      <vt:lpstr>Эталоны ответов:</vt:lpstr>
      <vt:lpstr>Критерии оценки:</vt:lpstr>
      <vt:lpstr>Инструментальная среда MS Word</vt:lpstr>
      <vt:lpstr>Презентация PowerPoint</vt:lpstr>
      <vt:lpstr>Презентация PowerPoint</vt:lpstr>
      <vt:lpstr>Презентация PowerPoint</vt:lpstr>
      <vt:lpstr>Виды вкладок</vt:lpstr>
      <vt:lpstr>Стандартные вкладки</vt:lpstr>
      <vt:lpstr>Контекстные вкладки</vt:lpstr>
      <vt:lpstr>Функциональные вкладки</vt:lpstr>
      <vt:lpstr>Другие средства управления Word</vt:lpstr>
      <vt:lpstr>Панель Office</vt:lpstr>
      <vt:lpstr>Панель быстрого доступа</vt:lpstr>
      <vt:lpstr>Мини-панель</vt:lpstr>
      <vt:lpstr>Контекстное меню Диалоговые окна и боковые панели</vt:lpstr>
      <vt:lpstr>Презентация PowerPoint</vt:lpstr>
      <vt:lpstr>Режимы отображения  документов на экране</vt:lpstr>
      <vt:lpstr>Режим разметки страницы</vt:lpstr>
      <vt:lpstr>Режим чтения</vt:lpstr>
      <vt:lpstr>Режим представления  веб-документа</vt:lpstr>
      <vt:lpstr>Режим представления  структуры документа</vt:lpstr>
      <vt:lpstr>Режим работы с черновиками</vt:lpstr>
      <vt:lpstr>Подведем итог!</vt:lpstr>
      <vt:lpstr>Презентация PowerPoint</vt:lpstr>
      <vt:lpstr>Домашнее задание:</vt:lpstr>
    </vt:vector>
  </TitlesOfParts>
  <Company>КГБ ПОУ АПТ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Инструментальная среда MS Word</dc:title>
  <dc:creator>Преподаватель (каб. 314)</dc:creator>
  <cp:lastModifiedBy>Преподаватель (каб. 314)</cp:lastModifiedBy>
  <cp:revision>14</cp:revision>
  <dcterms:created xsi:type="dcterms:W3CDTF">2018-11-11T23:53:52Z</dcterms:created>
  <dcterms:modified xsi:type="dcterms:W3CDTF">2018-11-13T04:09:15Z</dcterms:modified>
</cp:coreProperties>
</file>