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19"/>
  </p:notesMasterIdLst>
  <p:handoutMasterIdLst>
    <p:handoutMasterId r:id="rId20"/>
  </p:handoutMasterIdLst>
  <p:sldIdLst>
    <p:sldId id="268" r:id="rId2"/>
    <p:sldId id="279" r:id="rId3"/>
    <p:sldId id="264" r:id="rId4"/>
    <p:sldId id="270" r:id="rId5"/>
    <p:sldId id="269" r:id="rId6"/>
    <p:sldId id="271" r:id="rId7"/>
    <p:sldId id="272" r:id="rId8"/>
    <p:sldId id="274" r:id="rId9"/>
    <p:sldId id="280" r:id="rId10"/>
    <p:sldId id="275" r:id="rId11"/>
    <p:sldId id="278" r:id="rId12"/>
    <p:sldId id="277" r:id="rId13"/>
    <p:sldId id="281" r:id="rId14"/>
    <p:sldId id="282" r:id="rId15"/>
    <p:sldId id="283" r:id="rId16"/>
    <p:sldId id="284" r:id="rId17"/>
    <p:sldId id="267" r:id="rId18"/>
  </p:sldIdLst>
  <p:sldSz cx="9144000" cy="6858000" type="screen4x3"/>
  <p:notesSz cx="6858000" cy="9144000"/>
  <p:embeddedFontLst>
    <p:embeddedFont>
      <p:font typeface="Calibri" panose="020F0502020204030204" pitchFamily="34" charset="0"/>
      <p:regular r:id="rId21"/>
      <p:bold r:id="rId22"/>
      <p:italic r:id="rId23"/>
      <p:boldItalic r:id="rId24"/>
    </p:embeddedFont>
    <p:embeddedFont>
      <p:font typeface="Sassoon Infant Rg" panose="02000503030000020003" charset="0"/>
      <p:regular r:id="rId25"/>
      <p:bold r:id="rId26"/>
    </p:embeddedFont>
    <p:embeddedFont>
      <p:font typeface="Twinkl" pitchFamily="2" charset="0"/>
      <p:regular r:id="rId27"/>
      <p:bold r:id="rId2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4" pos="340" userDrawn="1">
          <p15:clr>
            <a:srgbClr val="A4A3A4"/>
          </p15:clr>
        </p15:guide>
        <p15:guide id="5" orient="horz" pos="3974" userDrawn="1">
          <p15:clr>
            <a:srgbClr val="A4A3A4"/>
          </p15:clr>
        </p15:guide>
        <p15:guide id="6" pos="5420" userDrawn="1">
          <p15:clr>
            <a:srgbClr val="A4A3A4"/>
          </p15:clr>
        </p15:guide>
        <p15:guide id="7" orient="horz" pos="346" userDrawn="1">
          <p15:clr>
            <a:srgbClr val="A4A3A4"/>
          </p15:clr>
        </p15:guide>
        <p15:guide id="8" pos="476" userDrawn="1">
          <p15:clr>
            <a:srgbClr val="A4A3A4"/>
          </p15:clr>
        </p15:guide>
        <p15:guide id="9" orient="horz" pos="482" userDrawn="1">
          <p15:clr>
            <a:srgbClr val="A4A3A4"/>
          </p15:clr>
        </p15:guide>
        <p15:guide id="10" orient="horz" pos="3838" userDrawn="1">
          <p15:clr>
            <a:srgbClr val="A4A3A4"/>
          </p15:clr>
        </p15:guide>
        <p15:guide id="11" pos="528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4578A"/>
    <a:srgbClr val="FFEDAA"/>
    <a:srgbClr val="00B2F1"/>
    <a:srgbClr val="DE1E5A"/>
    <a:srgbClr val="255266"/>
    <a:srgbClr val="18A0DB"/>
    <a:srgbClr val="FFFFFF"/>
    <a:srgbClr val="BC0105"/>
    <a:srgbClr val="4DB1E3"/>
    <a:srgbClr val="80C1E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30" autoAdjust="0"/>
    <p:restoredTop sz="94660"/>
  </p:normalViewPr>
  <p:slideViewPr>
    <p:cSldViewPr snapToGrid="0" showGuides="1">
      <p:cViewPr varScale="1">
        <p:scale>
          <a:sx n="87" d="100"/>
          <a:sy n="87" d="100"/>
        </p:scale>
        <p:origin x="1224" y="46"/>
      </p:cViewPr>
      <p:guideLst>
        <p:guide orient="horz" pos="2160"/>
        <p:guide pos="2880"/>
        <p:guide pos="340"/>
        <p:guide orient="horz" pos="3974"/>
        <p:guide pos="5420"/>
        <p:guide orient="horz" pos="346"/>
        <p:guide pos="476"/>
        <p:guide orient="horz" pos="482"/>
        <p:guide orient="horz" pos="3838"/>
        <p:guide pos="5284"/>
      </p:guideLst>
    </p:cSldViewPr>
  </p:slideViewPr>
  <p:notesTextViewPr>
    <p:cViewPr>
      <p:scale>
        <a:sx n="3" d="2"/>
        <a:sy n="3" d="2"/>
      </p:scale>
      <p:origin x="0" y="0"/>
    </p:cViewPr>
  </p:notesTextViewPr>
  <p:notesViewPr>
    <p:cSldViewPr snapToGrid="0" showGuides="1">
      <p:cViewPr varScale="1">
        <p:scale>
          <a:sx n="58" d="100"/>
          <a:sy n="58" d="100"/>
        </p:scale>
        <p:origin x="1962"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font" Target="fonts/font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notesMaster" Target="notesMasters/notesMaster1.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34F151-63AC-41CE-96F5-7702E930870C}" type="datetimeFigureOut">
              <a:rPr lang="en-GB" smtClean="0"/>
              <a:t>28/10/2021</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76B846-B279-40AC-BFF5-DBC4013370C2}" type="slidenum">
              <a:rPr lang="en-GB" smtClean="0"/>
              <a:t>‹#›</a:t>
            </a:fld>
            <a:endParaRPr lang="en-GB"/>
          </a:p>
        </p:txBody>
      </p:sp>
    </p:spTree>
    <p:extLst>
      <p:ext uri="{BB962C8B-B14F-4D97-AF65-F5344CB8AC3E}">
        <p14:creationId xmlns:p14="http://schemas.microsoft.com/office/powerpoint/2010/main" val="2645397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02C5D1-7818-41B5-ABAD-5E4B38A5388F}" type="datetimeFigureOut">
              <a:rPr lang="en-GB" smtClean="0"/>
              <a:t>28/10/2021</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521341-850D-40E1-BB3D-87946DC9B06D}" type="slidenum">
              <a:rPr lang="en-GB" smtClean="0"/>
              <a:t>‹#›</a:t>
            </a:fld>
            <a:endParaRPr lang="en-GB"/>
          </a:p>
        </p:txBody>
      </p:sp>
    </p:spTree>
    <p:extLst>
      <p:ext uri="{BB962C8B-B14F-4D97-AF65-F5344CB8AC3E}">
        <p14:creationId xmlns:p14="http://schemas.microsoft.com/office/powerpoint/2010/main" val="847048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hyperlink" Target="https://www.twinkl.co.uk/" TargetMode="External"/><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hyperlink" Target="https://www.twinkl.co.uk/" TargetMode="External"/><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hlinkClick r:id="rId3"/>
          </p:cNvPr>
          <p:cNvSpPr/>
          <p:nvPr userDrawn="1"/>
        </p:nvSpPr>
        <p:spPr>
          <a:xfrm>
            <a:off x="4137660" y="3152488"/>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37040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rgbClr val="FFFFFF">
              <a:alpha val="89804"/>
            </a:srgb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Tree>
    <p:extLst>
      <p:ext uri="{BB962C8B-B14F-4D97-AF65-F5344CB8AC3E}">
        <p14:creationId xmlns:p14="http://schemas.microsoft.com/office/powerpoint/2010/main" val="2610794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75232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a:hlinkClick r:id="rId3"/>
          </p:cNvPr>
          <p:cNvSpPr/>
          <p:nvPr userDrawn="1"/>
        </p:nvSpPr>
        <p:spPr>
          <a:xfrm>
            <a:off x="4137660" y="3152488"/>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8197377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38920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6" r:id="rId4"/>
  </p:sldLayoutIdLst>
  <p:txStyles>
    <p:titleStyle>
      <a:lvl1pPr algn="l" defTabSz="914400" rtl="0" eaLnBrk="1" latinLnBrk="0" hangingPunct="1">
        <a:lnSpc>
          <a:spcPct val="90000"/>
        </a:lnSpc>
        <a:spcBef>
          <a:spcPct val="0"/>
        </a:spcBef>
        <a:buNone/>
        <a:defRPr sz="4000" b="1" kern="1200">
          <a:solidFill>
            <a:srgbClr val="1C1C1C"/>
          </a:solidFill>
          <a:latin typeface="Twinkl"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hyperlink" Target="https://www.twinkl.co.uk/resources/ks2-subjects/ks2-ict/ks2-ict-internet-safety"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23.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2" Type="http://schemas.openxmlformats.org/officeDocument/2006/relationships/hyperlink" Target="https://www.twinkl.co.uk/resources/ks2-subjects/ks2-ict/ks2-ict-internet-safety" TargetMode="Externa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hyperlink" Target="https://www.twinkl.co.uk/resources/ks2-subjects/ks2-ict/ks2-ict-internet-safety" TargetMode="Externa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slide" Target="slide2.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tiff"/></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hlinkClick r:id="rId2"/>
            <a:extLst>
              <a:ext uri="{FF2B5EF4-FFF2-40B4-BE49-F238E27FC236}">
                <a16:creationId xmlns:a16="http://schemas.microsoft.com/office/drawing/2014/main" id="{4339648F-088B-478E-B1A6-A8534AAF90B0}"/>
              </a:ext>
            </a:extLst>
          </p:cNvPr>
          <p:cNvSpPr/>
          <p:nvPr/>
        </p:nvSpPr>
        <p:spPr>
          <a:xfrm>
            <a:off x="8336038" y="6083904"/>
            <a:ext cx="798286" cy="6870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a:hlinkClick r:id="rId2"/>
            <a:extLst>
              <a:ext uri="{FF2B5EF4-FFF2-40B4-BE49-F238E27FC236}">
                <a16:creationId xmlns:a16="http://schemas.microsoft.com/office/drawing/2014/main" id="{934359E0-8557-4BE0-9786-66F4EC44F85B}"/>
              </a:ext>
            </a:extLst>
          </p:cNvPr>
          <p:cNvSpPr/>
          <p:nvPr/>
        </p:nvSpPr>
        <p:spPr>
          <a:xfrm>
            <a:off x="99180" y="5887960"/>
            <a:ext cx="1120019" cy="8321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502529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Answer 1"/>
          <p:cNvSpPr txBox="1">
            <a:spLocks noChangeArrowheads="1"/>
          </p:cNvSpPr>
          <p:nvPr/>
        </p:nvSpPr>
        <p:spPr bwMode="auto">
          <a:xfrm>
            <a:off x="611188" y="4925647"/>
            <a:ext cx="7918450" cy="1123712"/>
          </a:xfrm>
          <a:prstGeom prst="roundRect">
            <a:avLst/>
          </a:prstGeom>
          <a:solidFill>
            <a:schemeClr val="bg1"/>
          </a:solidFill>
          <a:ln w="28575">
            <a:solidFill>
              <a:schemeClr val="accent5">
                <a:lumMod val="50000"/>
              </a:schemeClr>
            </a:solidFill>
            <a:miter lim="800000"/>
            <a:headEnd/>
            <a:tailEnd/>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GB" altLang="en-US" sz="2000" dirty="0">
              <a:latin typeface="Sassoon Infant Rg" panose="02000503030000020003" pitchFamily="50" charset="0"/>
              <a:ea typeface="Sassoon Infant Rg" panose="02000503030000020003" pitchFamily="50" charset="0"/>
              <a:cs typeface="Sakkal Majalla" pitchFamily="2" charset="-78"/>
            </a:endParaRPr>
          </a:p>
          <a:p>
            <a:pPr algn="ctr" eaLnBrk="1" hangingPunct="1">
              <a:spcBef>
                <a:spcPct val="0"/>
              </a:spcBef>
              <a:buFontTx/>
              <a:buNone/>
            </a:pPr>
            <a:endParaRPr lang="en-GB" altLang="en-US" sz="2000" dirty="0">
              <a:latin typeface="Sassoon Infant Rg" panose="02000503030000020003" pitchFamily="50" charset="0"/>
              <a:ea typeface="Sassoon Infant Rg" panose="02000503030000020003" pitchFamily="50" charset="0"/>
              <a:cs typeface="Sakkal Majalla" pitchFamily="2" charset="-78"/>
            </a:endParaRPr>
          </a:p>
          <a:p>
            <a:pPr algn="ctr" eaLnBrk="1" hangingPunct="1">
              <a:spcBef>
                <a:spcPct val="0"/>
              </a:spcBef>
              <a:buFontTx/>
              <a:buNone/>
            </a:pPr>
            <a:endParaRPr lang="en-GB" altLang="en-US" sz="2000" dirty="0">
              <a:latin typeface="Sassoon Infant Rg" panose="02000503030000020003" pitchFamily="50" charset="0"/>
              <a:ea typeface="Sassoon Infant Rg" panose="02000503030000020003" pitchFamily="50" charset="0"/>
              <a:cs typeface="Sakkal Majalla" pitchFamily="2" charset="-78"/>
            </a:endParaRPr>
          </a:p>
        </p:txBody>
      </p:sp>
      <p:sp>
        <p:nvSpPr>
          <p:cNvPr id="10" name="Answer 1"/>
          <p:cNvSpPr txBox="1">
            <a:spLocks noChangeArrowheads="1"/>
          </p:cNvSpPr>
          <p:nvPr/>
        </p:nvSpPr>
        <p:spPr bwMode="auto">
          <a:xfrm>
            <a:off x="611188" y="2397038"/>
            <a:ext cx="7918450" cy="1123712"/>
          </a:xfrm>
          <a:prstGeom prst="roundRect">
            <a:avLst/>
          </a:prstGeom>
          <a:solidFill>
            <a:schemeClr val="bg1"/>
          </a:solidFill>
          <a:ln w="28575">
            <a:solidFill>
              <a:schemeClr val="accent5">
                <a:lumMod val="50000"/>
              </a:schemeClr>
            </a:solidFill>
            <a:miter lim="800000"/>
            <a:headEnd/>
            <a:tailEnd/>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GB" altLang="en-US" sz="2000" dirty="0">
              <a:latin typeface="Sassoon Infant Rg" panose="02000503030000020003" pitchFamily="50" charset="0"/>
              <a:ea typeface="Sassoon Infant Rg" panose="02000503030000020003" pitchFamily="50" charset="0"/>
              <a:cs typeface="Sakkal Majalla" pitchFamily="2" charset="-78"/>
            </a:endParaRPr>
          </a:p>
          <a:p>
            <a:pPr algn="ctr" eaLnBrk="1" hangingPunct="1">
              <a:spcBef>
                <a:spcPct val="0"/>
              </a:spcBef>
              <a:buFontTx/>
              <a:buNone/>
            </a:pPr>
            <a:endParaRPr lang="en-GB" altLang="en-US" sz="2000" dirty="0">
              <a:latin typeface="Sassoon Infant Rg" panose="02000503030000020003" pitchFamily="50" charset="0"/>
              <a:ea typeface="Sassoon Infant Rg" panose="02000503030000020003" pitchFamily="50" charset="0"/>
              <a:cs typeface="Sakkal Majalla" pitchFamily="2" charset="-78"/>
            </a:endParaRPr>
          </a:p>
          <a:p>
            <a:pPr algn="ctr" eaLnBrk="1" hangingPunct="1">
              <a:spcBef>
                <a:spcPct val="0"/>
              </a:spcBef>
              <a:buFontTx/>
              <a:buNone/>
            </a:pPr>
            <a:endParaRPr lang="en-GB" altLang="en-US" sz="2000" dirty="0">
              <a:latin typeface="Sassoon Infant Rg" panose="02000503030000020003" pitchFamily="50" charset="0"/>
              <a:ea typeface="Sassoon Infant Rg" panose="02000503030000020003" pitchFamily="50" charset="0"/>
              <a:cs typeface="Sakkal Majalla" pitchFamily="2" charset="-78"/>
            </a:endParaRPr>
          </a:p>
        </p:txBody>
      </p:sp>
      <p:sp>
        <p:nvSpPr>
          <p:cNvPr id="2" name="Rectangle 1"/>
          <p:cNvSpPr/>
          <p:nvPr/>
        </p:nvSpPr>
        <p:spPr>
          <a:xfrm>
            <a:off x="0" y="753010"/>
            <a:ext cx="9144000" cy="1140977"/>
          </a:xfrm>
          <a:prstGeom prst="rect">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itle 20"/>
          <p:cNvSpPr>
            <a:spLocks noGrp="1"/>
          </p:cNvSpPr>
          <p:nvPr>
            <p:ph type="title" idx="4294967295"/>
          </p:nvPr>
        </p:nvSpPr>
        <p:spPr>
          <a:xfrm>
            <a:off x="458788" y="826345"/>
            <a:ext cx="5514680" cy="994306"/>
          </a:xfrm>
          <a:prstGeom prst="roundRect">
            <a:avLst>
              <a:gd name="adj" fmla="val 9641"/>
            </a:avLst>
          </a:prstGeom>
        </p:spPr>
        <p:txBody>
          <a:bodyPr anchor="ctr">
            <a:noAutofit/>
          </a:bodyPr>
          <a:lstStyle/>
          <a:p>
            <a:r>
              <a:rPr lang="en-GB" altLang="en-US" sz="2000" dirty="0">
                <a:solidFill>
                  <a:schemeClr val="bg1"/>
                </a:solidFill>
              </a:rPr>
              <a:t>Someone wants to play a game online with you and offers you lots of coins if you’ll play.</a:t>
            </a:r>
            <a:endParaRPr lang="en-GB" altLang="en-US" sz="2000" dirty="0">
              <a:solidFill>
                <a:schemeClr val="bg1"/>
              </a:solidFill>
              <a:latin typeface="+mn-lt"/>
              <a:ea typeface="Sassoon Infant Rg" panose="02000503030000020003" pitchFamily="50" charset="0"/>
              <a:cs typeface="Sakkal Majalla" pitchFamily="2" charset="-78"/>
            </a:endParaRPr>
          </a:p>
        </p:txBody>
      </p:sp>
      <p:sp>
        <p:nvSpPr>
          <p:cNvPr id="9" name="Answer 2"/>
          <p:cNvSpPr txBox="1">
            <a:spLocks noChangeArrowheads="1"/>
          </p:cNvSpPr>
          <p:nvPr/>
        </p:nvSpPr>
        <p:spPr bwMode="auto">
          <a:xfrm>
            <a:off x="608013" y="3663295"/>
            <a:ext cx="7921625" cy="1123712"/>
          </a:xfrm>
          <a:prstGeom prst="roundRect">
            <a:avLst/>
          </a:prstGeom>
          <a:solidFill>
            <a:schemeClr val="bg1"/>
          </a:solidFill>
          <a:ln w="28575">
            <a:solidFill>
              <a:schemeClr val="accent5">
                <a:lumMod val="50000"/>
              </a:schemeClr>
            </a:solidFill>
            <a:miter lim="800000"/>
            <a:headEnd/>
            <a:tailEnd/>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GB" altLang="en-US" sz="2000" dirty="0">
              <a:latin typeface="Sassoon Infant Rg" panose="02000503030000020003" pitchFamily="50" charset="0"/>
              <a:ea typeface="Sassoon Infant Rg" panose="02000503030000020003" pitchFamily="50" charset="0"/>
              <a:cs typeface="Sakkal Majalla" pitchFamily="2" charset="-78"/>
            </a:endParaRPr>
          </a:p>
          <a:p>
            <a:pPr algn="ctr" eaLnBrk="1" hangingPunct="1">
              <a:spcBef>
                <a:spcPct val="0"/>
              </a:spcBef>
              <a:buFontTx/>
              <a:buNone/>
            </a:pPr>
            <a:endParaRPr lang="en-GB" altLang="en-US" sz="2000" dirty="0">
              <a:latin typeface="Sassoon Infant Rg" panose="02000503030000020003" pitchFamily="50" charset="0"/>
              <a:ea typeface="Sassoon Infant Rg" panose="02000503030000020003" pitchFamily="50" charset="0"/>
              <a:cs typeface="Sakkal Majalla" pitchFamily="2" charset="-78"/>
            </a:endParaRPr>
          </a:p>
          <a:p>
            <a:pPr algn="ctr" eaLnBrk="1" hangingPunct="1">
              <a:spcBef>
                <a:spcPct val="0"/>
              </a:spcBef>
              <a:buFontTx/>
              <a:buNone/>
            </a:pPr>
            <a:endParaRPr lang="en-GB" altLang="en-US" sz="2000" dirty="0">
              <a:latin typeface="Sassoon Infant Rg" panose="02000503030000020003" pitchFamily="50" charset="0"/>
              <a:ea typeface="Sassoon Infant Rg" panose="02000503030000020003" pitchFamily="50" charset="0"/>
              <a:cs typeface="Sakkal Majalla" pitchFamily="2" charset="-78"/>
            </a:endParaRPr>
          </a:p>
        </p:txBody>
      </p:sp>
      <p:pic>
        <p:nvPicPr>
          <p:cNvPr id="14" name="Tick"/>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p:blipFill>
        <p:spPr bwMode="auto">
          <a:xfrm>
            <a:off x="7437447" y="2518616"/>
            <a:ext cx="953513" cy="91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Cros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p:blipFill>
        <p:spPr bwMode="auto">
          <a:xfrm>
            <a:off x="7386360" y="3860185"/>
            <a:ext cx="1055688" cy="729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ounded Rectangle 17"/>
          <p:cNvSpPr/>
          <p:nvPr/>
        </p:nvSpPr>
        <p:spPr>
          <a:xfrm>
            <a:off x="608013" y="2397038"/>
            <a:ext cx="1269339" cy="1123712"/>
          </a:xfrm>
          <a:prstGeom prst="round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000" b="1" dirty="0"/>
              <a:t>A</a:t>
            </a:r>
          </a:p>
        </p:txBody>
      </p:sp>
      <p:sp>
        <p:nvSpPr>
          <p:cNvPr id="20" name="Rounded Rectangle 19"/>
          <p:cNvSpPr/>
          <p:nvPr/>
        </p:nvSpPr>
        <p:spPr>
          <a:xfrm>
            <a:off x="608012" y="3663295"/>
            <a:ext cx="1269339" cy="1123712"/>
          </a:xfrm>
          <a:prstGeom prst="round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000" b="1" dirty="0"/>
              <a:t>B</a:t>
            </a:r>
          </a:p>
        </p:txBody>
      </p:sp>
      <p:sp>
        <p:nvSpPr>
          <p:cNvPr id="22" name="Rounded Rectangle 21"/>
          <p:cNvSpPr/>
          <p:nvPr/>
        </p:nvSpPr>
        <p:spPr>
          <a:xfrm>
            <a:off x="608012" y="4929552"/>
            <a:ext cx="1269339" cy="1123712"/>
          </a:xfrm>
          <a:prstGeom prst="round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000" b="1" dirty="0"/>
              <a:t>C</a:t>
            </a:r>
          </a:p>
        </p:txBody>
      </p:sp>
      <p:sp>
        <p:nvSpPr>
          <p:cNvPr id="19" name="Text B"/>
          <p:cNvSpPr/>
          <p:nvPr/>
        </p:nvSpPr>
        <p:spPr>
          <a:xfrm>
            <a:off x="2221172" y="2774228"/>
            <a:ext cx="4857086" cy="369332"/>
          </a:xfrm>
          <a:prstGeom prst="rect">
            <a:avLst/>
          </a:prstGeom>
        </p:spPr>
        <p:txBody>
          <a:bodyPr wrap="square">
            <a:spAutoFit/>
          </a:bodyPr>
          <a:lstStyle/>
          <a:p>
            <a:pPr algn="ctr">
              <a:spcBef>
                <a:spcPct val="0"/>
              </a:spcBef>
            </a:pPr>
            <a:r>
              <a:rPr lang="en-GB" altLang="en-US" dirty="0">
                <a:ea typeface="Sassoon Infant Rg" panose="02000503030000020003" pitchFamily="50" charset="0"/>
                <a:cs typeface="Sakkal Majalla" pitchFamily="2" charset="-78"/>
              </a:rPr>
              <a:t>Block them and tell a trusted adult. </a:t>
            </a:r>
          </a:p>
        </p:txBody>
      </p:sp>
      <p:sp>
        <p:nvSpPr>
          <p:cNvPr id="23" name="Text C"/>
          <p:cNvSpPr/>
          <p:nvPr/>
        </p:nvSpPr>
        <p:spPr>
          <a:xfrm>
            <a:off x="2221172" y="5307432"/>
            <a:ext cx="4857086" cy="369332"/>
          </a:xfrm>
          <a:prstGeom prst="rect">
            <a:avLst/>
          </a:prstGeom>
        </p:spPr>
        <p:txBody>
          <a:bodyPr wrap="square">
            <a:spAutoFit/>
          </a:bodyPr>
          <a:lstStyle/>
          <a:p>
            <a:pPr algn="ctr">
              <a:spcBef>
                <a:spcPct val="0"/>
              </a:spcBef>
            </a:pPr>
            <a:r>
              <a:rPr lang="en-GB" altLang="en-US" dirty="0">
                <a:ea typeface="Sassoon Infant Rg" panose="02000503030000020003" pitchFamily="50" charset="0"/>
                <a:cs typeface="Sakkal Majalla" pitchFamily="2" charset="-78"/>
              </a:rPr>
              <a:t>Ignore the message and hope they’ll go away.</a:t>
            </a:r>
          </a:p>
        </p:txBody>
      </p:sp>
      <p:sp>
        <p:nvSpPr>
          <p:cNvPr id="3" name="Text A"/>
          <p:cNvSpPr/>
          <p:nvPr/>
        </p:nvSpPr>
        <p:spPr>
          <a:xfrm>
            <a:off x="2370246" y="4040485"/>
            <a:ext cx="4857086" cy="369332"/>
          </a:xfrm>
          <a:prstGeom prst="rect">
            <a:avLst/>
          </a:prstGeom>
        </p:spPr>
        <p:txBody>
          <a:bodyPr wrap="square">
            <a:spAutoFit/>
          </a:bodyPr>
          <a:lstStyle/>
          <a:p>
            <a:pPr algn="ctr">
              <a:spcBef>
                <a:spcPct val="0"/>
              </a:spcBef>
            </a:pPr>
            <a:r>
              <a:rPr lang="en-GB" altLang="en-US" dirty="0">
                <a:ea typeface="Sassoon Infant Rg" panose="02000503030000020003" pitchFamily="50" charset="0"/>
                <a:cs typeface="Sakkal Majalla" pitchFamily="2" charset="-78"/>
              </a:rPr>
              <a:t>Reply and say, ‘Yes please’. </a:t>
            </a:r>
          </a:p>
        </p:txBody>
      </p:sp>
      <p:pic>
        <p:nvPicPr>
          <p:cNvPr id="28" name="Cros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p:blipFill>
        <p:spPr bwMode="auto">
          <a:xfrm>
            <a:off x="7334250" y="5127560"/>
            <a:ext cx="1055688" cy="729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A picture containing indoor, clothes&#10;&#10;Description automatically generated">
            <a:extLst>
              <a:ext uri="{FF2B5EF4-FFF2-40B4-BE49-F238E27FC236}">
                <a16:creationId xmlns:a16="http://schemas.microsoft.com/office/drawing/2014/main" id="{5F8D9505-AA36-48DA-9A2D-1C58AEAD338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15058" y="196463"/>
            <a:ext cx="3409472" cy="2187738"/>
          </a:xfrm>
          <a:prstGeom prst="rect">
            <a:avLst/>
          </a:prstGeom>
        </p:spPr>
      </p:pic>
      <p:sp>
        <p:nvSpPr>
          <p:cNvPr id="33" name="Title 20">
            <a:extLst>
              <a:ext uri="{FF2B5EF4-FFF2-40B4-BE49-F238E27FC236}">
                <a16:creationId xmlns:a16="http://schemas.microsoft.com/office/drawing/2014/main" id="{18F5F5A8-AB17-46EE-8841-4A0842EC7589}"/>
              </a:ext>
            </a:extLst>
          </p:cNvPr>
          <p:cNvSpPr txBox="1">
            <a:spLocks/>
          </p:cNvSpPr>
          <p:nvPr/>
        </p:nvSpPr>
        <p:spPr>
          <a:xfrm>
            <a:off x="568048" y="1970117"/>
            <a:ext cx="8001553" cy="698260"/>
          </a:xfrm>
          <a:prstGeom prst="roundRect">
            <a:avLst>
              <a:gd name="adj" fmla="val 9641"/>
            </a:avLst>
          </a:prstGeom>
        </p:spPr>
        <p:txBody>
          <a:bodyPr>
            <a:noAutofit/>
          </a:bodyPr>
          <a:lstStyle>
            <a:lvl1pPr algn="l" defTabSz="914400" rtl="0" eaLnBrk="1" latinLnBrk="0" hangingPunct="1">
              <a:lnSpc>
                <a:spcPct val="90000"/>
              </a:lnSpc>
              <a:spcBef>
                <a:spcPct val="0"/>
              </a:spcBef>
              <a:buNone/>
              <a:defRPr sz="4000" b="1" kern="1200">
                <a:solidFill>
                  <a:srgbClr val="1C1C1C"/>
                </a:solidFill>
                <a:latin typeface="Twinkl" pitchFamily="50" charset="0"/>
                <a:ea typeface="+mj-ea"/>
                <a:cs typeface="+mj-cs"/>
              </a:defRPr>
            </a:lvl1pPr>
          </a:lstStyle>
          <a:p>
            <a:r>
              <a:rPr lang="en-GB" altLang="en-US" sz="1800" b="0" dirty="0">
                <a:solidFill>
                  <a:schemeClr val="tx1"/>
                </a:solidFill>
              </a:rPr>
              <a:t>What should you do?</a:t>
            </a:r>
            <a:endParaRPr lang="en-GB" sz="1800" b="0" dirty="0">
              <a:solidFill>
                <a:schemeClr val="tx1"/>
              </a:solidFill>
              <a:latin typeface="+mn-lt"/>
            </a:endParaRPr>
          </a:p>
        </p:txBody>
      </p:sp>
      <p:grpSp>
        <p:nvGrpSpPr>
          <p:cNvPr id="4" name="Group 3">
            <a:extLst>
              <a:ext uri="{FF2B5EF4-FFF2-40B4-BE49-F238E27FC236}">
                <a16:creationId xmlns:a16="http://schemas.microsoft.com/office/drawing/2014/main" id="{6B353224-6829-4F09-A0D6-279E341316F7}"/>
              </a:ext>
            </a:extLst>
          </p:cNvPr>
          <p:cNvGrpSpPr/>
          <p:nvPr/>
        </p:nvGrpSpPr>
        <p:grpSpPr>
          <a:xfrm>
            <a:off x="7334885" y="3870924"/>
            <a:ext cx="1107798" cy="1997306"/>
            <a:chOff x="7486650" y="4012585"/>
            <a:chExt cx="1107798" cy="1997306"/>
          </a:xfrm>
        </p:grpSpPr>
        <p:pic>
          <p:nvPicPr>
            <p:cNvPr id="31" name="Cross">
              <a:extLst>
                <a:ext uri="{FF2B5EF4-FFF2-40B4-BE49-F238E27FC236}">
                  <a16:creationId xmlns:a16="http://schemas.microsoft.com/office/drawing/2014/main" id="{B7CDE446-D5C8-4D05-9070-A717271BB5F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p:blipFill>
          <p:spPr bwMode="auto">
            <a:xfrm>
              <a:off x="7538760" y="4012585"/>
              <a:ext cx="1055688" cy="729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Cross">
              <a:extLst>
                <a:ext uri="{FF2B5EF4-FFF2-40B4-BE49-F238E27FC236}">
                  <a16:creationId xmlns:a16="http://schemas.microsoft.com/office/drawing/2014/main" id="{601BED5F-B572-468D-B15C-7C9C2F1CB0B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p:blipFill>
          <p:spPr bwMode="auto">
            <a:xfrm>
              <a:off x="7486650" y="5279960"/>
              <a:ext cx="1055688" cy="729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0" name="Rectangle 29">
            <a:extLst>
              <a:ext uri="{FF2B5EF4-FFF2-40B4-BE49-F238E27FC236}">
                <a16:creationId xmlns:a16="http://schemas.microsoft.com/office/drawing/2014/main" id="{21E6F6F4-6832-4BD8-88DD-ECCBA6A6AFA0}"/>
              </a:ext>
            </a:extLst>
          </p:cNvPr>
          <p:cNvSpPr/>
          <p:nvPr/>
        </p:nvSpPr>
        <p:spPr>
          <a:xfrm>
            <a:off x="-5876" y="0"/>
            <a:ext cx="9149876" cy="685878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ight Arrow 26">
            <a:hlinkClick r:id="" action="ppaction://hlinkshowjump?jump=previousslide"/>
          </p:cNvPr>
          <p:cNvSpPr/>
          <p:nvPr/>
        </p:nvSpPr>
        <p:spPr>
          <a:xfrm flipH="1">
            <a:off x="93662" y="6009794"/>
            <a:ext cx="631830" cy="598487"/>
          </a:xfrm>
          <a:prstGeom prst="rightArrow">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grpSp>
        <p:nvGrpSpPr>
          <p:cNvPr id="25" name="Group 24">
            <a:extLst>
              <a:ext uri="{FF2B5EF4-FFF2-40B4-BE49-F238E27FC236}">
                <a16:creationId xmlns:a16="http://schemas.microsoft.com/office/drawing/2014/main" id="{49D2A593-A21B-4DC8-896B-A33983D66387}"/>
              </a:ext>
            </a:extLst>
          </p:cNvPr>
          <p:cNvGrpSpPr/>
          <p:nvPr/>
        </p:nvGrpSpPr>
        <p:grpSpPr>
          <a:xfrm>
            <a:off x="608011" y="2389557"/>
            <a:ext cx="6423927" cy="1643212"/>
            <a:chOff x="662501" y="2383278"/>
            <a:chExt cx="8256496" cy="1643212"/>
          </a:xfrm>
        </p:grpSpPr>
        <p:sp>
          <p:nvSpPr>
            <p:cNvPr id="26" name="Rectangle: Rounded Corners 25">
              <a:extLst>
                <a:ext uri="{FF2B5EF4-FFF2-40B4-BE49-F238E27FC236}">
                  <a16:creationId xmlns:a16="http://schemas.microsoft.com/office/drawing/2014/main" id="{30147B3F-F903-4D47-9B0D-C356B04FE5E7}"/>
                </a:ext>
              </a:extLst>
            </p:cNvPr>
            <p:cNvSpPr/>
            <p:nvPr/>
          </p:nvSpPr>
          <p:spPr>
            <a:xfrm>
              <a:off x="662501" y="2383278"/>
              <a:ext cx="8235982" cy="1142422"/>
            </a:xfrm>
            <a:prstGeom prst="roundRect">
              <a:avLst>
                <a:gd name="adj" fmla="val 16274"/>
              </a:avLst>
            </a:prstGeom>
            <a:solidFill>
              <a:srgbClr val="FFEDAA"/>
            </a:solidFill>
            <a:ln w="28575">
              <a:solidFill>
                <a:srgbClr val="0457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Answer 1">
              <a:extLst>
                <a:ext uri="{FF2B5EF4-FFF2-40B4-BE49-F238E27FC236}">
                  <a16:creationId xmlns:a16="http://schemas.microsoft.com/office/drawing/2014/main" id="{A7E9F055-782E-4FC3-87C6-365FBEAA575B}"/>
                </a:ext>
              </a:extLst>
            </p:cNvPr>
            <p:cNvSpPr txBox="1">
              <a:spLocks noChangeArrowheads="1"/>
            </p:cNvSpPr>
            <p:nvPr/>
          </p:nvSpPr>
          <p:spPr bwMode="auto">
            <a:xfrm>
              <a:off x="735077" y="2594978"/>
              <a:ext cx="8183920" cy="1431512"/>
            </a:xfrm>
            <a:prstGeom prst="roundRect">
              <a:avLst>
                <a:gd name="adj" fmla="val 5732"/>
              </a:avLst>
            </a:prstGeom>
            <a:noFill/>
            <a:ln w="28575">
              <a:noFill/>
              <a:miter lim="800000"/>
              <a:headEnd/>
              <a:tailEnd/>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buNone/>
              </a:pPr>
              <a:r>
                <a:rPr lang="en-GB" altLang="en-US" sz="1800" b="1" dirty="0">
                  <a:latin typeface="+mn-lt"/>
                  <a:ea typeface="DengXian Light" panose="02010600030101010101" pitchFamily="2" charset="-122"/>
                </a:rPr>
                <a:t>If you don’t know someone offline and they message you, block them and tell an adult you trust.</a:t>
              </a:r>
            </a:p>
            <a:p>
              <a:pPr algn="ctr">
                <a:buNone/>
              </a:pPr>
              <a:br>
                <a:rPr lang="en-GB" altLang="en-US" sz="2200" b="1" dirty="0">
                  <a:latin typeface="+mn-lt"/>
                </a:rPr>
              </a:br>
              <a:endParaRPr lang="en-GB" altLang="en-US" sz="2200" b="1" dirty="0">
                <a:latin typeface="+mn-lt"/>
              </a:endParaRPr>
            </a:p>
          </p:txBody>
        </p:sp>
      </p:grpSp>
      <p:sp>
        <p:nvSpPr>
          <p:cNvPr id="17" name="Right Arrow 16">
            <a:hlinkClick r:id="" action="ppaction://hlinkshowjump?jump=nextslide"/>
          </p:cNvPr>
          <p:cNvSpPr/>
          <p:nvPr/>
        </p:nvSpPr>
        <p:spPr>
          <a:xfrm>
            <a:off x="8389938" y="6009794"/>
            <a:ext cx="654050" cy="598487"/>
          </a:xfrm>
          <a:prstGeom prst="rightArrow">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Tree>
    <p:extLst>
      <p:ext uri="{BB962C8B-B14F-4D97-AF65-F5344CB8AC3E}">
        <p14:creationId xmlns:p14="http://schemas.microsoft.com/office/powerpoint/2010/main" val="200475200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9"/>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7" presetClass="emph" presetSubtype="2" fill="hold" nodeType="withEffect">
                                  <p:stCondLst>
                                    <p:cond delay="0"/>
                                  </p:stCondLst>
                                  <p:childTnLst>
                                    <p:animClr clrSpc="rgb" dir="cw">
                                      <p:cBhvr>
                                        <p:cTn id="9" dur="750" fill="hold"/>
                                        <p:tgtEl>
                                          <p:spTgt spid="10"/>
                                        </p:tgtEl>
                                        <p:attrNameLst>
                                          <p:attrName>stroke.color</p:attrName>
                                        </p:attrNameLst>
                                      </p:cBhvr>
                                      <p:to>
                                        <a:srgbClr val="92D050"/>
                                      </p:to>
                                    </p:animClr>
                                    <p:set>
                                      <p:cBhvr>
                                        <p:cTn id="10" dur="750" fill="hold"/>
                                        <p:tgtEl>
                                          <p:spTgt spid="10"/>
                                        </p:tgtEl>
                                        <p:attrNameLst>
                                          <p:attrName>stroke.on</p:attrName>
                                        </p:attrNameLst>
                                      </p:cBhvr>
                                      <p:to>
                                        <p:strVal val="true"/>
                                      </p:to>
                                    </p:set>
                                  </p:childTnLst>
                                </p:cTn>
                              </p:par>
                              <p:par>
                                <p:cTn id="11" presetID="1" presetClass="emph" presetSubtype="2" fill="hold" nodeType="withEffect">
                                  <p:stCondLst>
                                    <p:cond delay="0"/>
                                  </p:stCondLst>
                                  <p:childTnLst>
                                    <p:animClr clrSpc="rgb" dir="cw">
                                      <p:cBhvr>
                                        <p:cTn id="12" dur="750" fill="hold"/>
                                        <p:tgtEl>
                                          <p:spTgt spid="18"/>
                                        </p:tgtEl>
                                        <p:attrNameLst>
                                          <p:attrName>fillcolor</p:attrName>
                                        </p:attrNameLst>
                                      </p:cBhvr>
                                      <p:to>
                                        <a:srgbClr val="92D050"/>
                                      </p:to>
                                    </p:animClr>
                                    <p:set>
                                      <p:cBhvr>
                                        <p:cTn id="13" dur="750" fill="hold"/>
                                        <p:tgtEl>
                                          <p:spTgt spid="18"/>
                                        </p:tgtEl>
                                        <p:attrNameLst>
                                          <p:attrName>fill.type</p:attrName>
                                        </p:attrNameLst>
                                      </p:cBhvr>
                                      <p:to>
                                        <p:strVal val="solid"/>
                                      </p:to>
                                    </p:set>
                                    <p:set>
                                      <p:cBhvr>
                                        <p:cTn id="14" dur="750" fill="hold"/>
                                        <p:tgtEl>
                                          <p:spTgt spid="18"/>
                                        </p:tgtEl>
                                        <p:attrNameLst>
                                          <p:attrName>fill.on</p:attrName>
                                        </p:attrNameLst>
                                      </p:cBhvr>
                                      <p:to>
                                        <p:strVal val="true"/>
                                      </p:to>
                                    </p:set>
                                  </p:childTnLst>
                                </p:cTn>
                              </p:par>
                            </p:childTnLst>
                          </p:cTn>
                        </p:par>
                        <p:par>
                          <p:cTn id="15" fill="hold">
                            <p:stCondLst>
                              <p:cond delay="750"/>
                            </p:stCondLst>
                            <p:childTnLst>
                              <p:par>
                                <p:cTn id="16" presetID="10"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par>
                                <p:cTn id="19" presetID="10" presetClass="entr" presetSubtype="0" fill="hold" nodeType="with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fade">
                                      <p:cBhvr>
                                        <p:cTn id="21" dur="500"/>
                                        <p:tgtEl>
                                          <p:spTgt spid="25"/>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fade">
                                      <p:cBhvr>
                                        <p:cTn id="24" dur="1000"/>
                                        <p:tgtEl>
                                          <p:spTgt spid="30"/>
                                        </p:tgtEl>
                                      </p:cBhvr>
                                    </p:animEffect>
                                  </p:childTnLst>
                                </p:cTn>
                              </p:par>
                            </p:childTnLst>
                          </p:cTn>
                        </p:par>
                      </p:childTnLst>
                    </p:cTn>
                  </p:par>
                </p:childTnLst>
              </p:cTn>
              <p:nextCondLst>
                <p:cond evt="onClick" delay="0">
                  <p:tgtEl>
                    <p:spTgt spid="19"/>
                  </p:tgtEl>
                </p:cond>
              </p:nextCondLst>
            </p:seq>
            <p:seq concurrent="1" nextAc="seek">
              <p:cTn id="25" restart="whenNotActive" fill="hold" evtFilter="cancelBubble" nodeType="interactiveSeq">
                <p:stCondLst>
                  <p:cond evt="onClick" delay="0">
                    <p:tgtEl>
                      <p:spTgt spid="23"/>
                    </p:tgtEl>
                  </p:cond>
                </p:stCondLst>
                <p:endSync evt="end" delay="0">
                  <p:rtn val="all"/>
                </p:endSync>
                <p:childTnLst>
                  <p:par>
                    <p:cTn id="26" fill="hold">
                      <p:stCondLst>
                        <p:cond delay="0"/>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fade">
                                      <p:cBhvr>
                                        <p:cTn id="30" dur="500"/>
                                        <p:tgtEl>
                                          <p:spTgt spid="28"/>
                                        </p:tgtEl>
                                      </p:cBhvr>
                                    </p:animEffect>
                                  </p:childTnLst>
                                </p:cTn>
                              </p:par>
                            </p:childTnLst>
                          </p:cTn>
                        </p:par>
                      </p:childTnLst>
                    </p:cTn>
                  </p:par>
                </p:childTnLst>
              </p:cTn>
              <p:nextCondLst>
                <p:cond evt="onClick" delay="0">
                  <p:tgtEl>
                    <p:spTgt spid="23"/>
                  </p:tgtEl>
                </p:cond>
              </p:nextCondLst>
            </p:seq>
            <p:seq concurrent="1" nextAc="seek">
              <p:cTn id="31" restart="whenNotActive" fill="hold" evtFilter="cancelBubble" nodeType="interactiveSeq">
                <p:stCondLst>
                  <p:cond evt="onClick" delay="0">
                    <p:tgtEl>
                      <p:spTgt spid="3"/>
                    </p:tgtEl>
                  </p:cond>
                </p:stCondLst>
                <p:endSync evt="end" delay="0">
                  <p:rtn val="all"/>
                </p:endSync>
                <p:childTnLst>
                  <p:par>
                    <p:cTn id="32" fill="hold">
                      <p:stCondLst>
                        <p:cond delay="0"/>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fade">
                                      <p:cBhvr>
                                        <p:cTn id="36" dur="500"/>
                                        <p:tgtEl>
                                          <p:spTgt spid="15"/>
                                        </p:tgtEl>
                                      </p:cBhvr>
                                    </p:animEffect>
                                  </p:childTnLst>
                                </p:cTn>
                              </p:par>
                            </p:childTnLst>
                          </p:cTn>
                        </p:par>
                      </p:childTnLst>
                    </p:cTn>
                  </p:par>
                </p:childTnLst>
              </p:cTn>
              <p:nextCondLst>
                <p:cond evt="onClick" delay="0">
                  <p:tgtEl>
                    <p:spTgt spid="3"/>
                  </p:tgtEl>
                </p:cond>
              </p:nextCondLst>
            </p:seq>
          </p:childTnLst>
        </p:cTn>
      </p:par>
    </p:tnLst>
    <p:bldLst>
      <p:bldP spid="3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nswer 2"/>
          <p:cNvSpPr txBox="1">
            <a:spLocks noChangeArrowheads="1"/>
          </p:cNvSpPr>
          <p:nvPr/>
        </p:nvSpPr>
        <p:spPr bwMode="auto">
          <a:xfrm>
            <a:off x="614542" y="2388288"/>
            <a:ext cx="7915096" cy="1123712"/>
          </a:xfrm>
          <a:prstGeom prst="roundRect">
            <a:avLst/>
          </a:prstGeom>
          <a:solidFill>
            <a:schemeClr val="bg1"/>
          </a:solidFill>
          <a:ln w="28575">
            <a:solidFill>
              <a:schemeClr val="accent5">
                <a:lumMod val="50000"/>
              </a:schemeClr>
            </a:solidFill>
            <a:miter lim="800000"/>
            <a:headEnd/>
            <a:tailEnd/>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GB" altLang="en-US" sz="2000" dirty="0">
              <a:latin typeface="Sassoon Infant Rg" panose="02000503030000020003" pitchFamily="50" charset="0"/>
              <a:ea typeface="Sassoon Infant Rg" panose="02000503030000020003" pitchFamily="50" charset="0"/>
              <a:cs typeface="Sakkal Majalla" pitchFamily="2" charset="-78"/>
            </a:endParaRPr>
          </a:p>
          <a:p>
            <a:pPr algn="ctr" eaLnBrk="1" hangingPunct="1">
              <a:spcBef>
                <a:spcPct val="0"/>
              </a:spcBef>
              <a:buFontTx/>
              <a:buNone/>
            </a:pPr>
            <a:endParaRPr lang="en-GB" altLang="en-US" sz="2000" dirty="0">
              <a:latin typeface="Sassoon Infant Rg" panose="02000503030000020003" pitchFamily="50" charset="0"/>
              <a:ea typeface="Sassoon Infant Rg" panose="02000503030000020003" pitchFamily="50" charset="0"/>
              <a:cs typeface="Sakkal Majalla" pitchFamily="2" charset="-78"/>
            </a:endParaRPr>
          </a:p>
          <a:p>
            <a:pPr algn="ctr" eaLnBrk="1" hangingPunct="1">
              <a:spcBef>
                <a:spcPct val="0"/>
              </a:spcBef>
              <a:buFontTx/>
              <a:buNone/>
            </a:pPr>
            <a:endParaRPr lang="en-GB" altLang="en-US" sz="2000" dirty="0">
              <a:latin typeface="Sassoon Infant Rg" panose="02000503030000020003" pitchFamily="50" charset="0"/>
              <a:ea typeface="Sassoon Infant Rg" panose="02000503030000020003" pitchFamily="50" charset="0"/>
              <a:cs typeface="Sakkal Majalla" pitchFamily="2" charset="-78"/>
            </a:endParaRPr>
          </a:p>
        </p:txBody>
      </p:sp>
      <p:sp>
        <p:nvSpPr>
          <p:cNvPr id="10" name="Answer 1"/>
          <p:cNvSpPr txBox="1">
            <a:spLocks noChangeArrowheads="1"/>
          </p:cNvSpPr>
          <p:nvPr/>
        </p:nvSpPr>
        <p:spPr bwMode="auto">
          <a:xfrm>
            <a:off x="617440" y="3669365"/>
            <a:ext cx="7918450" cy="1123712"/>
          </a:xfrm>
          <a:prstGeom prst="roundRect">
            <a:avLst/>
          </a:prstGeom>
          <a:solidFill>
            <a:schemeClr val="bg1"/>
          </a:solidFill>
          <a:ln w="28575">
            <a:solidFill>
              <a:schemeClr val="accent5">
                <a:lumMod val="50000"/>
              </a:schemeClr>
            </a:solidFill>
            <a:miter lim="800000"/>
            <a:headEnd/>
            <a:tailEnd/>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GB" altLang="en-US" sz="2000" dirty="0">
              <a:latin typeface="Sassoon Infant Rg" panose="02000503030000020003" pitchFamily="50" charset="0"/>
              <a:ea typeface="Sassoon Infant Rg" panose="02000503030000020003" pitchFamily="50" charset="0"/>
              <a:cs typeface="Sakkal Majalla" pitchFamily="2" charset="-78"/>
            </a:endParaRPr>
          </a:p>
          <a:p>
            <a:pPr algn="ctr" eaLnBrk="1" hangingPunct="1">
              <a:spcBef>
                <a:spcPct val="0"/>
              </a:spcBef>
              <a:buFontTx/>
              <a:buNone/>
            </a:pPr>
            <a:endParaRPr lang="en-GB" altLang="en-US" sz="2000" dirty="0">
              <a:latin typeface="Sassoon Infant Rg" panose="02000503030000020003" pitchFamily="50" charset="0"/>
              <a:ea typeface="Sassoon Infant Rg" panose="02000503030000020003" pitchFamily="50" charset="0"/>
              <a:cs typeface="Sakkal Majalla" pitchFamily="2" charset="-78"/>
            </a:endParaRPr>
          </a:p>
          <a:p>
            <a:pPr algn="ctr" eaLnBrk="1" hangingPunct="1">
              <a:spcBef>
                <a:spcPct val="0"/>
              </a:spcBef>
              <a:buFontTx/>
              <a:buNone/>
            </a:pPr>
            <a:endParaRPr lang="en-GB" altLang="en-US" sz="2000" dirty="0">
              <a:latin typeface="Sassoon Infant Rg" panose="02000503030000020003" pitchFamily="50" charset="0"/>
              <a:ea typeface="Sassoon Infant Rg" panose="02000503030000020003" pitchFamily="50" charset="0"/>
              <a:cs typeface="Sakkal Majalla" pitchFamily="2" charset="-78"/>
            </a:endParaRPr>
          </a:p>
        </p:txBody>
      </p:sp>
      <p:sp>
        <p:nvSpPr>
          <p:cNvPr id="3" name="Text A"/>
          <p:cNvSpPr/>
          <p:nvPr/>
        </p:nvSpPr>
        <p:spPr>
          <a:xfrm>
            <a:off x="2063144" y="3912870"/>
            <a:ext cx="5181929" cy="646331"/>
          </a:xfrm>
          <a:prstGeom prst="rect">
            <a:avLst/>
          </a:prstGeom>
        </p:spPr>
        <p:txBody>
          <a:bodyPr wrap="square">
            <a:spAutoFit/>
          </a:bodyPr>
          <a:lstStyle/>
          <a:p>
            <a:pPr algn="ctr">
              <a:defRPr/>
            </a:pPr>
            <a:r>
              <a:rPr lang="en-GB" dirty="0"/>
              <a:t>Don’t send him anything, block him if he asks</a:t>
            </a:r>
          </a:p>
          <a:p>
            <a:pPr algn="ctr">
              <a:defRPr/>
            </a:pPr>
            <a:r>
              <a:rPr lang="en-GB" dirty="0"/>
              <a:t>again and tell an adult.</a:t>
            </a:r>
            <a:r>
              <a:rPr lang="en-GB" altLang="en-US" dirty="0">
                <a:ea typeface="Sassoon Infant Rg" panose="02000503030000020003" pitchFamily="50" charset="0"/>
                <a:cs typeface="Sakkal Majalla" pitchFamily="2" charset="-78"/>
              </a:rPr>
              <a:t> </a:t>
            </a:r>
          </a:p>
        </p:txBody>
      </p:sp>
      <p:sp>
        <p:nvSpPr>
          <p:cNvPr id="2" name="Rectangle 1"/>
          <p:cNvSpPr/>
          <p:nvPr/>
        </p:nvSpPr>
        <p:spPr>
          <a:xfrm>
            <a:off x="0" y="753010"/>
            <a:ext cx="9144000" cy="1140977"/>
          </a:xfrm>
          <a:prstGeom prst="rect">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Answer 3"/>
          <p:cNvSpPr txBox="1">
            <a:spLocks noChangeArrowheads="1"/>
          </p:cNvSpPr>
          <p:nvPr/>
        </p:nvSpPr>
        <p:spPr bwMode="auto">
          <a:xfrm>
            <a:off x="608013" y="4929552"/>
            <a:ext cx="7921625" cy="1123712"/>
          </a:xfrm>
          <a:prstGeom prst="roundRect">
            <a:avLst/>
          </a:prstGeom>
          <a:solidFill>
            <a:schemeClr val="bg1"/>
          </a:solidFill>
          <a:ln w="28575">
            <a:solidFill>
              <a:schemeClr val="accent5">
                <a:lumMod val="50000"/>
              </a:schemeClr>
            </a:solidFill>
            <a:miter lim="800000"/>
            <a:headEnd/>
            <a:tailEnd/>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GB" altLang="en-US" sz="2000" dirty="0">
              <a:latin typeface="Sassoon Infant Rg" panose="02000503030000020003" pitchFamily="50" charset="0"/>
              <a:ea typeface="Sassoon Infant Rg" panose="02000503030000020003" pitchFamily="50" charset="0"/>
              <a:cs typeface="Sakkal Majalla" pitchFamily="2" charset="-78"/>
            </a:endParaRPr>
          </a:p>
          <a:p>
            <a:pPr algn="ctr" eaLnBrk="1" hangingPunct="1">
              <a:spcBef>
                <a:spcPct val="0"/>
              </a:spcBef>
              <a:buFontTx/>
              <a:buNone/>
            </a:pPr>
            <a:endParaRPr lang="en-GB" altLang="en-US" sz="2000" dirty="0">
              <a:latin typeface="Sassoon Infant Rg" panose="02000503030000020003" pitchFamily="50" charset="0"/>
              <a:ea typeface="Sassoon Infant Rg" panose="02000503030000020003" pitchFamily="50" charset="0"/>
              <a:cs typeface="Sakkal Majalla" pitchFamily="2" charset="-78"/>
            </a:endParaRPr>
          </a:p>
          <a:p>
            <a:pPr algn="ctr" eaLnBrk="1" hangingPunct="1">
              <a:spcBef>
                <a:spcPct val="0"/>
              </a:spcBef>
              <a:buFontTx/>
              <a:buNone/>
            </a:pPr>
            <a:endParaRPr lang="en-GB" altLang="en-US" sz="2000" dirty="0">
              <a:latin typeface="Sassoon Infant Rg" panose="02000503030000020003" pitchFamily="50" charset="0"/>
              <a:ea typeface="Sassoon Infant Rg" panose="02000503030000020003" pitchFamily="50" charset="0"/>
              <a:cs typeface="Sakkal Majalla" pitchFamily="2" charset="-78"/>
            </a:endParaRPr>
          </a:p>
        </p:txBody>
      </p:sp>
      <p:pic>
        <p:nvPicPr>
          <p:cNvPr id="14" name="Tick"/>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p:blipFill>
        <p:spPr bwMode="auto">
          <a:xfrm>
            <a:off x="7436653" y="3761225"/>
            <a:ext cx="953513" cy="91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Cros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p:blipFill>
        <p:spPr bwMode="auto">
          <a:xfrm>
            <a:off x="7384773" y="2581240"/>
            <a:ext cx="1055688" cy="729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Cross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p:blipFill>
        <p:spPr bwMode="auto">
          <a:xfrm>
            <a:off x="7384773" y="5125894"/>
            <a:ext cx="1057275" cy="731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ounded Rectangle 17"/>
          <p:cNvSpPr/>
          <p:nvPr/>
        </p:nvSpPr>
        <p:spPr>
          <a:xfrm>
            <a:off x="614541" y="3663295"/>
            <a:ext cx="1269339" cy="1123712"/>
          </a:xfrm>
          <a:prstGeom prst="round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000" b="1" dirty="0"/>
              <a:t>B</a:t>
            </a:r>
          </a:p>
        </p:txBody>
      </p:sp>
      <p:sp>
        <p:nvSpPr>
          <p:cNvPr id="20" name="Rounded Rectangle 19"/>
          <p:cNvSpPr/>
          <p:nvPr/>
        </p:nvSpPr>
        <p:spPr>
          <a:xfrm>
            <a:off x="614541" y="2388725"/>
            <a:ext cx="1269339" cy="1123712"/>
          </a:xfrm>
          <a:prstGeom prst="round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000" b="1" dirty="0"/>
              <a:t>A</a:t>
            </a:r>
          </a:p>
        </p:txBody>
      </p:sp>
      <p:sp>
        <p:nvSpPr>
          <p:cNvPr id="22" name="Rounded Rectangle 21"/>
          <p:cNvSpPr/>
          <p:nvPr/>
        </p:nvSpPr>
        <p:spPr>
          <a:xfrm>
            <a:off x="608012" y="4929552"/>
            <a:ext cx="1269339" cy="1123712"/>
          </a:xfrm>
          <a:prstGeom prst="round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000" b="1" dirty="0"/>
              <a:t>C</a:t>
            </a:r>
          </a:p>
        </p:txBody>
      </p:sp>
      <p:sp>
        <p:nvSpPr>
          <p:cNvPr id="19" name="Text B"/>
          <p:cNvSpPr/>
          <p:nvPr/>
        </p:nvSpPr>
        <p:spPr>
          <a:xfrm>
            <a:off x="2387987" y="2761540"/>
            <a:ext cx="4857086" cy="369332"/>
          </a:xfrm>
          <a:prstGeom prst="rect">
            <a:avLst/>
          </a:prstGeom>
        </p:spPr>
        <p:txBody>
          <a:bodyPr wrap="square">
            <a:spAutoFit/>
          </a:bodyPr>
          <a:lstStyle/>
          <a:p>
            <a:pPr algn="ctr">
              <a:spcBef>
                <a:spcPct val="0"/>
              </a:spcBef>
            </a:pPr>
            <a:r>
              <a:rPr lang="en-GB" altLang="en-US" dirty="0">
                <a:ea typeface="Sassoon Infant Rg" panose="02000503030000020003" pitchFamily="50" charset="0"/>
                <a:cs typeface="Sakkal Majalla" pitchFamily="2" charset="-78"/>
              </a:rPr>
              <a:t>Take a selfie and send it.</a:t>
            </a:r>
          </a:p>
        </p:txBody>
      </p:sp>
      <p:sp>
        <p:nvSpPr>
          <p:cNvPr id="23" name="Text C"/>
          <p:cNvSpPr/>
          <p:nvPr/>
        </p:nvSpPr>
        <p:spPr>
          <a:xfrm>
            <a:off x="2387987" y="5306742"/>
            <a:ext cx="4857086" cy="369332"/>
          </a:xfrm>
          <a:prstGeom prst="rect">
            <a:avLst/>
          </a:prstGeom>
        </p:spPr>
        <p:txBody>
          <a:bodyPr wrap="square">
            <a:spAutoFit/>
          </a:bodyPr>
          <a:lstStyle/>
          <a:p>
            <a:pPr algn="ctr">
              <a:spcBef>
                <a:spcPct val="0"/>
              </a:spcBef>
            </a:pPr>
            <a:r>
              <a:rPr lang="en-GB" altLang="en-US" dirty="0">
                <a:ea typeface="Sassoon Infant Rg" panose="02000503030000020003" pitchFamily="50" charset="0"/>
                <a:cs typeface="Sakkal Majalla" pitchFamily="2" charset="-78"/>
              </a:rPr>
              <a:t>Ask your friend what to do. </a:t>
            </a:r>
          </a:p>
        </p:txBody>
      </p:sp>
      <p:sp>
        <p:nvSpPr>
          <p:cNvPr id="27" name="Title 20">
            <a:extLst>
              <a:ext uri="{FF2B5EF4-FFF2-40B4-BE49-F238E27FC236}">
                <a16:creationId xmlns:a16="http://schemas.microsoft.com/office/drawing/2014/main" id="{8871152B-8320-41BD-97F7-2DB99810CFD4}"/>
              </a:ext>
            </a:extLst>
          </p:cNvPr>
          <p:cNvSpPr txBox="1">
            <a:spLocks/>
          </p:cNvSpPr>
          <p:nvPr/>
        </p:nvSpPr>
        <p:spPr>
          <a:xfrm>
            <a:off x="512507" y="862611"/>
            <a:ext cx="5800988" cy="994306"/>
          </a:xfrm>
          <a:prstGeom prst="roundRect">
            <a:avLst>
              <a:gd name="adj" fmla="val 9641"/>
            </a:avLst>
          </a:prstGeom>
        </p:spPr>
        <p:txBody>
          <a:bodyPr anchor="ctr">
            <a:noAutofit/>
          </a:bodyPr>
          <a:lstStyle>
            <a:lvl1pPr algn="l" defTabSz="914400" rtl="0" eaLnBrk="1" latinLnBrk="0" hangingPunct="1">
              <a:lnSpc>
                <a:spcPct val="90000"/>
              </a:lnSpc>
              <a:spcBef>
                <a:spcPct val="0"/>
              </a:spcBef>
              <a:buNone/>
              <a:defRPr sz="4000" b="1" kern="1200">
                <a:solidFill>
                  <a:srgbClr val="1C1C1C"/>
                </a:solidFill>
                <a:latin typeface="Twinkl" pitchFamily="50" charset="0"/>
                <a:ea typeface="+mj-ea"/>
                <a:cs typeface="+mj-cs"/>
              </a:defRPr>
            </a:lvl1pPr>
          </a:lstStyle>
          <a:p>
            <a:r>
              <a:rPr lang="en-GB" altLang="en-US" sz="2000">
                <a:solidFill>
                  <a:schemeClr val="bg1"/>
                </a:solidFill>
              </a:rPr>
              <a:t>You have made friends online. The friend has asked you to send them a photo of yourself.</a:t>
            </a:r>
            <a:endParaRPr lang="en-GB" sz="2000" dirty="0">
              <a:solidFill>
                <a:schemeClr val="bg1"/>
              </a:solidFill>
              <a:latin typeface="+mn-lt"/>
            </a:endParaRPr>
          </a:p>
        </p:txBody>
      </p:sp>
      <p:pic>
        <p:nvPicPr>
          <p:cNvPr id="28" name="Picture 27" descr="A picture containing person, standing, posing&#10;&#10;Description automatically generated">
            <a:extLst>
              <a:ext uri="{FF2B5EF4-FFF2-40B4-BE49-F238E27FC236}">
                <a16:creationId xmlns:a16="http://schemas.microsoft.com/office/drawing/2014/main" id="{4A2DFD26-7D5D-496A-BAFD-2408378F0CB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1717" t="-15678" r="37994" b="67925"/>
          <a:stretch/>
        </p:blipFill>
        <p:spPr>
          <a:xfrm>
            <a:off x="6440057" y="-473598"/>
            <a:ext cx="2310787" cy="2375037"/>
          </a:xfrm>
          <a:prstGeom prst="flowChartConnector">
            <a:avLst/>
          </a:prstGeom>
        </p:spPr>
      </p:pic>
      <p:sp>
        <p:nvSpPr>
          <p:cNvPr id="29" name="Title 20">
            <a:extLst>
              <a:ext uri="{FF2B5EF4-FFF2-40B4-BE49-F238E27FC236}">
                <a16:creationId xmlns:a16="http://schemas.microsoft.com/office/drawing/2014/main" id="{A11FB306-0C03-479E-8FD7-FEBA5773906A}"/>
              </a:ext>
            </a:extLst>
          </p:cNvPr>
          <p:cNvSpPr txBox="1">
            <a:spLocks/>
          </p:cNvSpPr>
          <p:nvPr/>
        </p:nvSpPr>
        <p:spPr>
          <a:xfrm>
            <a:off x="568048" y="1970117"/>
            <a:ext cx="8001553" cy="698260"/>
          </a:xfrm>
          <a:prstGeom prst="roundRect">
            <a:avLst>
              <a:gd name="adj" fmla="val 9641"/>
            </a:avLst>
          </a:prstGeom>
        </p:spPr>
        <p:txBody>
          <a:bodyPr>
            <a:noAutofit/>
          </a:bodyPr>
          <a:lstStyle>
            <a:lvl1pPr algn="l" defTabSz="914400" rtl="0" eaLnBrk="1" latinLnBrk="0" hangingPunct="1">
              <a:lnSpc>
                <a:spcPct val="90000"/>
              </a:lnSpc>
              <a:spcBef>
                <a:spcPct val="0"/>
              </a:spcBef>
              <a:buNone/>
              <a:defRPr sz="4000" b="1" kern="1200">
                <a:solidFill>
                  <a:srgbClr val="1C1C1C"/>
                </a:solidFill>
                <a:latin typeface="Twinkl" pitchFamily="50" charset="0"/>
                <a:ea typeface="+mj-ea"/>
                <a:cs typeface="+mj-cs"/>
              </a:defRPr>
            </a:lvl1pPr>
          </a:lstStyle>
          <a:p>
            <a:r>
              <a:rPr lang="en-GB" altLang="en-US" sz="1800" b="0" dirty="0">
                <a:solidFill>
                  <a:schemeClr val="tx1"/>
                </a:solidFill>
              </a:rPr>
              <a:t>What should you do?</a:t>
            </a:r>
            <a:endParaRPr lang="en-GB" sz="1800" b="0" dirty="0">
              <a:solidFill>
                <a:schemeClr val="tx1"/>
              </a:solidFill>
              <a:latin typeface="+mn-lt"/>
            </a:endParaRPr>
          </a:p>
        </p:txBody>
      </p:sp>
      <p:grpSp>
        <p:nvGrpSpPr>
          <p:cNvPr id="4" name="Group 3">
            <a:extLst>
              <a:ext uri="{FF2B5EF4-FFF2-40B4-BE49-F238E27FC236}">
                <a16:creationId xmlns:a16="http://schemas.microsoft.com/office/drawing/2014/main" id="{0F79F6C1-8AF9-4845-99E4-59AF907BC337}"/>
              </a:ext>
            </a:extLst>
          </p:cNvPr>
          <p:cNvGrpSpPr/>
          <p:nvPr/>
        </p:nvGrpSpPr>
        <p:grpSpPr>
          <a:xfrm>
            <a:off x="7383979" y="2587310"/>
            <a:ext cx="1057275" cy="3275682"/>
            <a:chOff x="7318069" y="2744507"/>
            <a:chExt cx="1057275" cy="3275682"/>
          </a:xfrm>
        </p:grpSpPr>
        <p:pic>
          <p:nvPicPr>
            <p:cNvPr id="33" name="Cross">
              <a:extLst>
                <a:ext uri="{FF2B5EF4-FFF2-40B4-BE49-F238E27FC236}">
                  <a16:creationId xmlns:a16="http://schemas.microsoft.com/office/drawing/2014/main" id="{60E60129-8E6E-4275-9DD3-71F06065FA4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p:blipFill>
          <p:spPr bwMode="auto">
            <a:xfrm>
              <a:off x="7318069" y="2744507"/>
              <a:ext cx="1055688" cy="729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Cross 1">
              <a:extLst>
                <a:ext uri="{FF2B5EF4-FFF2-40B4-BE49-F238E27FC236}">
                  <a16:creationId xmlns:a16="http://schemas.microsoft.com/office/drawing/2014/main" id="{6D34C49D-1ABE-4395-BF0C-B3C2C944312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p:blipFill>
          <p:spPr bwMode="auto">
            <a:xfrm>
              <a:off x="7318069" y="5289161"/>
              <a:ext cx="1057275" cy="731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0" name="Rectangle 29">
            <a:extLst>
              <a:ext uri="{FF2B5EF4-FFF2-40B4-BE49-F238E27FC236}">
                <a16:creationId xmlns:a16="http://schemas.microsoft.com/office/drawing/2014/main" id="{0EDDBC63-47A8-44CB-80F5-8694B16EF61A}"/>
              </a:ext>
            </a:extLst>
          </p:cNvPr>
          <p:cNvSpPr/>
          <p:nvPr/>
        </p:nvSpPr>
        <p:spPr>
          <a:xfrm>
            <a:off x="-3176" y="0"/>
            <a:ext cx="9144000" cy="685878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ight Arrow 25">
            <a:hlinkClick r:id="" action="ppaction://hlinkshowjump?jump=previousslide"/>
          </p:cNvPr>
          <p:cNvSpPr/>
          <p:nvPr/>
        </p:nvSpPr>
        <p:spPr>
          <a:xfrm flipH="1">
            <a:off x="93662" y="6009794"/>
            <a:ext cx="654050" cy="598487"/>
          </a:xfrm>
          <a:prstGeom prst="rightArrow">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grpSp>
        <p:nvGrpSpPr>
          <p:cNvPr id="24" name="Group 23">
            <a:extLst>
              <a:ext uri="{FF2B5EF4-FFF2-40B4-BE49-F238E27FC236}">
                <a16:creationId xmlns:a16="http://schemas.microsoft.com/office/drawing/2014/main" id="{C1E52453-32DE-4D8E-B817-EC63513D89F9}"/>
              </a:ext>
            </a:extLst>
          </p:cNvPr>
          <p:cNvGrpSpPr/>
          <p:nvPr/>
        </p:nvGrpSpPr>
        <p:grpSpPr>
          <a:xfrm>
            <a:off x="604837" y="3641505"/>
            <a:ext cx="6407966" cy="1750542"/>
            <a:chOff x="662501" y="2383278"/>
            <a:chExt cx="8235982" cy="1750542"/>
          </a:xfrm>
        </p:grpSpPr>
        <p:sp>
          <p:nvSpPr>
            <p:cNvPr id="25" name="Rectangle: Rounded Corners 24">
              <a:extLst>
                <a:ext uri="{FF2B5EF4-FFF2-40B4-BE49-F238E27FC236}">
                  <a16:creationId xmlns:a16="http://schemas.microsoft.com/office/drawing/2014/main" id="{7A204C4A-66E0-4257-87A6-05227EDA552F}"/>
                </a:ext>
              </a:extLst>
            </p:cNvPr>
            <p:cNvSpPr/>
            <p:nvPr/>
          </p:nvSpPr>
          <p:spPr>
            <a:xfrm>
              <a:off x="662501" y="2383278"/>
              <a:ext cx="8235981" cy="1142422"/>
            </a:xfrm>
            <a:prstGeom prst="roundRect">
              <a:avLst>
                <a:gd name="adj" fmla="val 16274"/>
              </a:avLst>
            </a:prstGeom>
            <a:solidFill>
              <a:srgbClr val="FFEDAA"/>
            </a:solidFill>
            <a:ln w="28575">
              <a:solidFill>
                <a:srgbClr val="0457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Answer 1">
              <a:extLst>
                <a:ext uri="{FF2B5EF4-FFF2-40B4-BE49-F238E27FC236}">
                  <a16:creationId xmlns:a16="http://schemas.microsoft.com/office/drawing/2014/main" id="{7C8D140D-F8C2-4E4A-BB5D-125C8A55E25A}"/>
                </a:ext>
              </a:extLst>
            </p:cNvPr>
            <p:cNvSpPr txBox="1">
              <a:spLocks noChangeArrowheads="1"/>
            </p:cNvSpPr>
            <p:nvPr/>
          </p:nvSpPr>
          <p:spPr bwMode="auto">
            <a:xfrm>
              <a:off x="714562" y="2512284"/>
              <a:ext cx="8183921" cy="1621536"/>
            </a:xfrm>
            <a:prstGeom prst="roundRect">
              <a:avLst>
                <a:gd name="adj" fmla="val 5732"/>
              </a:avLst>
            </a:prstGeom>
            <a:noFill/>
            <a:ln w="28575">
              <a:noFill/>
              <a:miter lim="800000"/>
              <a:headEnd/>
              <a:tailEnd/>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buNone/>
              </a:pPr>
              <a:r>
                <a:rPr lang="en-GB" altLang="en-US" sz="1600" b="1" dirty="0">
                  <a:latin typeface="+mn-lt"/>
                  <a:ea typeface="DengXian Light" panose="02010600030101010101" pitchFamily="2" charset="-122"/>
                </a:rPr>
                <a:t>It’s OK to say, ‘No,’ to someone. Never share any personal information or photos with people you don’t know. Once it’s been shared, you can never be sure who has seen it or shared it.</a:t>
              </a:r>
            </a:p>
            <a:p>
              <a:pPr algn="ctr">
                <a:buNone/>
              </a:pPr>
              <a:br>
                <a:rPr lang="en-GB" altLang="en-US" sz="2200" b="1" dirty="0">
                  <a:latin typeface="+mn-lt"/>
                </a:rPr>
              </a:br>
              <a:endParaRPr lang="en-GB" altLang="en-US" sz="2200" b="1" dirty="0">
                <a:latin typeface="+mn-lt"/>
              </a:endParaRPr>
            </a:p>
          </p:txBody>
        </p:sp>
      </p:grpSp>
      <p:sp>
        <p:nvSpPr>
          <p:cNvPr id="17" name="Right Arrow 16">
            <a:hlinkClick r:id="" action="ppaction://hlinkshowjump?jump=nextslide"/>
          </p:cNvPr>
          <p:cNvSpPr/>
          <p:nvPr/>
        </p:nvSpPr>
        <p:spPr>
          <a:xfrm>
            <a:off x="8389938" y="6009794"/>
            <a:ext cx="654050" cy="598487"/>
          </a:xfrm>
          <a:prstGeom prst="rightArrow">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Tree>
    <p:extLst>
      <p:ext uri="{BB962C8B-B14F-4D97-AF65-F5344CB8AC3E}">
        <p14:creationId xmlns:p14="http://schemas.microsoft.com/office/powerpoint/2010/main" val="182229309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7" presetClass="emph" presetSubtype="2" fill="hold" nodeType="withEffect">
                                  <p:stCondLst>
                                    <p:cond delay="0"/>
                                  </p:stCondLst>
                                  <p:childTnLst>
                                    <p:animClr clrSpc="rgb" dir="cw">
                                      <p:cBhvr>
                                        <p:cTn id="9" dur="750" fill="hold"/>
                                        <p:tgtEl>
                                          <p:spTgt spid="10"/>
                                        </p:tgtEl>
                                        <p:attrNameLst>
                                          <p:attrName>stroke.color</p:attrName>
                                        </p:attrNameLst>
                                      </p:cBhvr>
                                      <p:to>
                                        <a:srgbClr val="92D050"/>
                                      </p:to>
                                    </p:animClr>
                                    <p:set>
                                      <p:cBhvr>
                                        <p:cTn id="10" dur="750" fill="hold"/>
                                        <p:tgtEl>
                                          <p:spTgt spid="10"/>
                                        </p:tgtEl>
                                        <p:attrNameLst>
                                          <p:attrName>stroke.on</p:attrName>
                                        </p:attrNameLst>
                                      </p:cBhvr>
                                      <p:to>
                                        <p:strVal val="true"/>
                                      </p:to>
                                    </p:set>
                                  </p:childTnLst>
                                </p:cTn>
                              </p:par>
                              <p:par>
                                <p:cTn id="11" presetID="1" presetClass="emph" presetSubtype="2" fill="hold" nodeType="withEffect">
                                  <p:stCondLst>
                                    <p:cond delay="0"/>
                                  </p:stCondLst>
                                  <p:childTnLst>
                                    <p:animClr clrSpc="rgb" dir="cw">
                                      <p:cBhvr>
                                        <p:cTn id="12" dur="750" fill="hold"/>
                                        <p:tgtEl>
                                          <p:spTgt spid="18"/>
                                        </p:tgtEl>
                                        <p:attrNameLst>
                                          <p:attrName>fillcolor</p:attrName>
                                        </p:attrNameLst>
                                      </p:cBhvr>
                                      <p:to>
                                        <a:srgbClr val="92D050"/>
                                      </p:to>
                                    </p:animClr>
                                    <p:set>
                                      <p:cBhvr>
                                        <p:cTn id="13" dur="750" fill="hold"/>
                                        <p:tgtEl>
                                          <p:spTgt spid="18"/>
                                        </p:tgtEl>
                                        <p:attrNameLst>
                                          <p:attrName>fill.type</p:attrName>
                                        </p:attrNameLst>
                                      </p:cBhvr>
                                      <p:to>
                                        <p:strVal val="solid"/>
                                      </p:to>
                                    </p:set>
                                    <p:set>
                                      <p:cBhvr>
                                        <p:cTn id="14" dur="750" fill="hold"/>
                                        <p:tgtEl>
                                          <p:spTgt spid="18"/>
                                        </p:tgtEl>
                                        <p:attrNameLst>
                                          <p:attrName>fill.on</p:attrName>
                                        </p:attrNameLst>
                                      </p:cBhvr>
                                      <p:to>
                                        <p:strVal val="true"/>
                                      </p:to>
                                    </p:set>
                                  </p:childTnLst>
                                </p:cTn>
                              </p:par>
                            </p:childTnLst>
                          </p:cTn>
                        </p:par>
                        <p:par>
                          <p:cTn id="15" fill="hold">
                            <p:stCondLst>
                              <p:cond delay="750"/>
                            </p:stCondLst>
                            <p:childTnLst>
                              <p:par>
                                <p:cTn id="16" presetID="10" presetClass="entr" presetSubtype="0" fill="hold" nodeType="after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fade">
                                      <p:cBhvr>
                                        <p:cTn id="18" dur="1000"/>
                                        <p:tgtEl>
                                          <p:spTgt spid="24"/>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fade">
                                      <p:cBhvr>
                                        <p:cTn id="21" dur="1000"/>
                                        <p:tgtEl>
                                          <p:spTgt spid="30"/>
                                        </p:tgtEl>
                                      </p:cBhvr>
                                    </p:animEffect>
                                  </p:childTnLst>
                                </p:cTn>
                              </p:par>
                              <p:par>
                                <p:cTn id="22" presetID="10" presetClass="entr" presetSubtype="0" fill="hold" nodeType="with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500"/>
                                        <p:tgtEl>
                                          <p:spTgt spid="4"/>
                                        </p:tgtEl>
                                      </p:cBhvr>
                                    </p:animEffect>
                                  </p:childTnLst>
                                </p:cTn>
                              </p:par>
                            </p:childTnLst>
                          </p:cTn>
                        </p:par>
                      </p:childTnLst>
                    </p:cTn>
                  </p:par>
                </p:childTnLst>
              </p:cTn>
              <p:nextCondLst>
                <p:cond evt="onClick" delay="0">
                  <p:tgtEl>
                    <p:spTgt spid="3"/>
                  </p:tgtEl>
                </p:cond>
              </p:nextCondLst>
            </p:seq>
            <p:seq concurrent="1" nextAc="seek">
              <p:cTn id="25" restart="whenNotActive" fill="hold" evtFilter="cancelBubble" nodeType="interactiveSeq">
                <p:stCondLst>
                  <p:cond evt="onClick" delay="0">
                    <p:tgtEl>
                      <p:spTgt spid="19"/>
                    </p:tgtEl>
                  </p:cond>
                </p:stCondLst>
                <p:endSync evt="end" delay="0">
                  <p:rtn val="all"/>
                </p:endSync>
                <p:childTnLst>
                  <p:par>
                    <p:cTn id="26" fill="hold">
                      <p:stCondLst>
                        <p:cond delay="0"/>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fade">
                                      <p:cBhvr>
                                        <p:cTn id="30" dur="500"/>
                                        <p:tgtEl>
                                          <p:spTgt spid="15"/>
                                        </p:tgtEl>
                                      </p:cBhvr>
                                    </p:animEffect>
                                  </p:childTnLst>
                                </p:cTn>
                              </p:par>
                            </p:childTnLst>
                          </p:cTn>
                        </p:par>
                      </p:childTnLst>
                    </p:cTn>
                  </p:par>
                </p:childTnLst>
              </p:cTn>
              <p:nextCondLst>
                <p:cond evt="onClick" delay="0">
                  <p:tgtEl>
                    <p:spTgt spid="19"/>
                  </p:tgtEl>
                </p:cond>
              </p:nextCondLst>
            </p:seq>
            <p:seq concurrent="1" nextAc="seek">
              <p:cTn id="31" restart="whenNotActive" fill="hold" evtFilter="cancelBubble" nodeType="interactiveSeq">
                <p:stCondLst>
                  <p:cond evt="onClick" delay="0">
                    <p:tgtEl>
                      <p:spTgt spid="23"/>
                    </p:tgtEl>
                  </p:cond>
                </p:stCondLst>
                <p:endSync evt="end" delay="0">
                  <p:rtn val="all"/>
                </p:endSync>
                <p:childTnLst>
                  <p:par>
                    <p:cTn id="32" fill="hold">
                      <p:stCondLst>
                        <p:cond delay="0"/>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500"/>
                                        <p:tgtEl>
                                          <p:spTgt spid="16"/>
                                        </p:tgtEl>
                                      </p:cBhvr>
                                    </p:animEffect>
                                  </p:childTnLst>
                                </p:cTn>
                              </p:par>
                            </p:childTnLst>
                          </p:cTn>
                        </p:par>
                      </p:childTnLst>
                    </p:cTn>
                  </p:par>
                </p:childTnLst>
              </p:cTn>
              <p:nextCondLst>
                <p:cond evt="onClick" delay="0">
                  <p:tgtEl>
                    <p:spTgt spid="23"/>
                  </p:tgtEl>
                </p:cond>
              </p:nextCondLst>
            </p:seq>
          </p:childTnLst>
        </p:cTn>
      </p:par>
    </p:tnLst>
    <p:bldLst>
      <p:bldP spid="3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Answer 1"/>
          <p:cNvSpPr txBox="1">
            <a:spLocks noChangeArrowheads="1"/>
          </p:cNvSpPr>
          <p:nvPr/>
        </p:nvSpPr>
        <p:spPr bwMode="auto">
          <a:xfrm>
            <a:off x="611188" y="2397038"/>
            <a:ext cx="7918449" cy="1123712"/>
          </a:xfrm>
          <a:prstGeom prst="roundRect">
            <a:avLst/>
          </a:prstGeom>
          <a:solidFill>
            <a:schemeClr val="bg1"/>
          </a:solidFill>
          <a:ln w="28575">
            <a:solidFill>
              <a:schemeClr val="accent5">
                <a:lumMod val="50000"/>
              </a:schemeClr>
            </a:solidFill>
            <a:miter lim="800000"/>
            <a:headEnd/>
            <a:tailEnd/>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GB" altLang="en-US" sz="2000" dirty="0">
              <a:latin typeface="Sassoon Infant Rg" panose="02000503030000020003" pitchFamily="50" charset="0"/>
              <a:ea typeface="Sassoon Infant Rg" panose="02000503030000020003" pitchFamily="50" charset="0"/>
              <a:cs typeface="Sakkal Majalla" pitchFamily="2" charset="-78"/>
            </a:endParaRPr>
          </a:p>
          <a:p>
            <a:pPr algn="ctr" eaLnBrk="1" hangingPunct="1">
              <a:spcBef>
                <a:spcPct val="0"/>
              </a:spcBef>
              <a:buFontTx/>
              <a:buNone/>
            </a:pPr>
            <a:endParaRPr lang="en-GB" altLang="en-US" sz="2000" dirty="0">
              <a:latin typeface="Sassoon Infant Rg" panose="02000503030000020003" pitchFamily="50" charset="0"/>
              <a:ea typeface="Sassoon Infant Rg" panose="02000503030000020003" pitchFamily="50" charset="0"/>
              <a:cs typeface="Sakkal Majalla" pitchFamily="2" charset="-78"/>
            </a:endParaRPr>
          </a:p>
          <a:p>
            <a:pPr algn="ctr" eaLnBrk="1" hangingPunct="1">
              <a:spcBef>
                <a:spcPct val="0"/>
              </a:spcBef>
              <a:buFontTx/>
              <a:buNone/>
            </a:pPr>
            <a:endParaRPr lang="en-GB" altLang="en-US" sz="2000" dirty="0">
              <a:latin typeface="Sassoon Infant Rg" panose="02000503030000020003" pitchFamily="50" charset="0"/>
              <a:ea typeface="Sassoon Infant Rg" panose="02000503030000020003" pitchFamily="50" charset="0"/>
              <a:cs typeface="Sakkal Majalla" pitchFamily="2" charset="-78"/>
            </a:endParaRPr>
          </a:p>
        </p:txBody>
      </p:sp>
      <p:sp>
        <p:nvSpPr>
          <p:cNvPr id="3" name="Text A"/>
          <p:cNvSpPr/>
          <p:nvPr/>
        </p:nvSpPr>
        <p:spPr>
          <a:xfrm>
            <a:off x="2240036" y="2774228"/>
            <a:ext cx="4857086" cy="369332"/>
          </a:xfrm>
          <a:prstGeom prst="rect">
            <a:avLst/>
          </a:prstGeom>
        </p:spPr>
        <p:txBody>
          <a:bodyPr wrap="square">
            <a:spAutoFit/>
          </a:bodyPr>
          <a:lstStyle/>
          <a:p>
            <a:pPr algn="ctr">
              <a:spcBef>
                <a:spcPct val="0"/>
              </a:spcBef>
            </a:pPr>
            <a:r>
              <a:rPr lang="en-GB" altLang="en-US" dirty="0">
                <a:ea typeface="Sassoon Infant Rg" panose="02000503030000020003" pitchFamily="50" charset="0"/>
                <a:cs typeface="Sakkal Majalla" pitchFamily="2" charset="-78"/>
              </a:rPr>
              <a:t>Tell an adult you trust. </a:t>
            </a:r>
          </a:p>
        </p:txBody>
      </p:sp>
      <p:sp>
        <p:nvSpPr>
          <p:cNvPr id="2" name="Rectangle 1"/>
          <p:cNvSpPr/>
          <p:nvPr/>
        </p:nvSpPr>
        <p:spPr>
          <a:xfrm>
            <a:off x="0" y="753010"/>
            <a:ext cx="9144000" cy="1140977"/>
          </a:xfrm>
          <a:prstGeom prst="rect">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itle 20"/>
          <p:cNvSpPr>
            <a:spLocks noGrp="1"/>
          </p:cNvSpPr>
          <p:nvPr>
            <p:ph type="title" idx="4294967295"/>
          </p:nvPr>
        </p:nvSpPr>
        <p:spPr>
          <a:xfrm>
            <a:off x="512507" y="862611"/>
            <a:ext cx="5796394" cy="994306"/>
          </a:xfrm>
          <a:prstGeom prst="roundRect">
            <a:avLst>
              <a:gd name="adj" fmla="val 9641"/>
            </a:avLst>
          </a:prstGeom>
        </p:spPr>
        <p:txBody>
          <a:bodyPr anchor="ctr">
            <a:noAutofit/>
          </a:bodyPr>
          <a:lstStyle/>
          <a:p>
            <a:r>
              <a:rPr lang="en-GB" altLang="en-US" sz="2000" dirty="0">
                <a:solidFill>
                  <a:schemeClr val="bg1"/>
                </a:solidFill>
              </a:rPr>
              <a:t>Someone you don’t know has been sending you lots of nice messages.</a:t>
            </a:r>
            <a:endParaRPr lang="en-GB" sz="2000" dirty="0">
              <a:solidFill>
                <a:schemeClr val="bg1"/>
              </a:solidFill>
              <a:latin typeface="+mn-lt"/>
            </a:endParaRPr>
          </a:p>
        </p:txBody>
      </p:sp>
      <p:sp>
        <p:nvSpPr>
          <p:cNvPr id="8" name="Answer 3"/>
          <p:cNvSpPr txBox="1">
            <a:spLocks noChangeArrowheads="1"/>
          </p:cNvSpPr>
          <p:nvPr/>
        </p:nvSpPr>
        <p:spPr bwMode="auto">
          <a:xfrm>
            <a:off x="608013" y="4929552"/>
            <a:ext cx="7921625" cy="1123712"/>
          </a:xfrm>
          <a:prstGeom prst="roundRect">
            <a:avLst/>
          </a:prstGeom>
          <a:solidFill>
            <a:schemeClr val="bg1"/>
          </a:solidFill>
          <a:ln w="28575">
            <a:solidFill>
              <a:schemeClr val="accent5">
                <a:lumMod val="50000"/>
              </a:schemeClr>
            </a:solidFill>
            <a:miter lim="800000"/>
            <a:headEnd/>
            <a:tailEnd/>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GB" altLang="en-US" sz="2000" dirty="0">
              <a:latin typeface="Sassoon Infant Rg" panose="02000503030000020003" pitchFamily="50" charset="0"/>
              <a:ea typeface="Sassoon Infant Rg" panose="02000503030000020003" pitchFamily="50" charset="0"/>
              <a:cs typeface="Sakkal Majalla" pitchFamily="2" charset="-78"/>
            </a:endParaRPr>
          </a:p>
          <a:p>
            <a:pPr algn="ctr" eaLnBrk="1" hangingPunct="1">
              <a:spcBef>
                <a:spcPct val="0"/>
              </a:spcBef>
              <a:buFontTx/>
              <a:buNone/>
            </a:pPr>
            <a:endParaRPr lang="en-GB" altLang="en-US" sz="2000" dirty="0">
              <a:latin typeface="Sassoon Infant Rg" panose="02000503030000020003" pitchFamily="50" charset="0"/>
              <a:ea typeface="Sassoon Infant Rg" panose="02000503030000020003" pitchFamily="50" charset="0"/>
              <a:cs typeface="Sakkal Majalla" pitchFamily="2" charset="-78"/>
            </a:endParaRPr>
          </a:p>
          <a:p>
            <a:pPr algn="ctr" eaLnBrk="1" hangingPunct="1">
              <a:spcBef>
                <a:spcPct val="0"/>
              </a:spcBef>
              <a:buFontTx/>
              <a:buNone/>
            </a:pPr>
            <a:endParaRPr lang="en-GB" altLang="en-US" sz="2000" dirty="0">
              <a:latin typeface="Sassoon Infant Rg" panose="02000503030000020003" pitchFamily="50" charset="0"/>
              <a:ea typeface="Sassoon Infant Rg" panose="02000503030000020003" pitchFamily="50" charset="0"/>
              <a:cs typeface="Sakkal Majalla" pitchFamily="2" charset="-78"/>
            </a:endParaRPr>
          </a:p>
        </p:txBody>
      </p:sp>
      <p:sp>
        <p:nvSpPr>
          <p:cNvPr id="9" name="Answer 2"/>
          <p:cNvSpPr txBox="1">
            <a:spLocks noChangeArrowheads="1"/>
          </p:cNvSpPr>
          <p:nvPr/>
        </p:nvSpPr>
        <p:spPr bwMode="auto">
          <a:xfrm>
            <a:off x="608012" y="3663295"/>
            <a:ext cx="7921625" cy="1123712"/>
          </a:xfrm>
          <a:prstGeom prst="roundRect">
            <a:avLst/>
          </a:prstGeom>
          <a:solidFill>
            <a:schemeClr val="bg1"/>
          </a:solidFill>
          <a:ln w="28575">
            <a:solidFill>
              <a:schemeClr val="accent5">
                <a:lumMod val="50000"/>
              </a:schemeClr>
            </a:solidFill>
            <a:miter lim="800000"/>
            <a:headEnd/>
            <a:tailEnd/>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GB" altLang="en-US" sz="2000" dirty="0">
              <a:latin typeface="Sassoon Infant Rg" panose="02000503030000020003" pitchFamily="50" charset="0"/>
              <a:ea typeface="Sassoon Infant Rg" panose="02000503030000020003" pitchFamily="50" charset="0"/>
              <a:cs typeface="Sakkal Majalla" pitchFamily="2" charset="-78"/>
            </a:endParaRPr>
          </a:p>
          <a:p>
            <a:pPr algn="ctr" eaLnBrk="1" hangingPunct="1">
              <a:spcBef>
                <a:spcPct val="0"/>
              </a:spcBef>
              <a:buFontTx/>
              <a:buNone/>
            </a:pPr>
            <a:endParaRPr lang="en-GB" altLang="en-US" sz="2000" dirty="0">
              <a:latin typeface="Sassoon Infant Rg" panose="02000503030000020003" pitchFamily="50" charset="0"/>
              <a:ea typeface="Sassoon Infant Rg" panose="02000503030000020003" pitchFamily="50" charset="0"/>
              <a:cs typeface="Sakkal Majalla" pitchFamily="2" charset="-78"/>
            </a:endParaRPr>
          </a:p>
          <a:p>
            <a:pPr algn="ctr" eaLnBrk="1" hangingPunct="1">
              <a:spcBef>
                <a:spcPct val="0"/>
              </a:spcBef>
              <a:buFontTx/>
              <a:buNone/>
            </a:pPr>
            <a:endParaRPr lang="en-GB" altLang="en-US" sz="2000" dirty="0">
              <a:latin typeface="Sassoon Infant Rg" panose="02000503030000020003" pitchFamily="50" charset="0"/>
              <a:ea typeface="Sassoon Infant Rg" panose="02000503030000020003" pitchFamily="50" charset="0"/>
              <a:cs typeface="Sakkal Majalla" pitchFamily="2" charset="-78"/>
            </a:endParaRPr>
          </a:p>
        </p:txBody>
      </p:sp>
      <p:pic>
        <p:nvPicPr>
          <p:cNvPr id="14" name="Tick"/>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p:blipFill>
        <p:spPr bwMode="auto">
          <a:xfrm>
            <a:off x="7437447" y="2518616"/>
            <a:ext cx="953513" cy="91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Cros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p:blipFill>
        <p:spPr bwMode="auto">
          <a:xfrm>
            <a:off x="7386360" y="3860185"/>
            <a:ext cx="1055688" cy="729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Cross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p:blipFill>
        <p:spPr bwMode="auto">
          <a:xfrm>
            <a:off x="7386360" y="5145744"/>
            <a:ext cx="1057275" cy="731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ounded Rectangle 17"/>
          <p:cNvSpPr/>
          <p:nvPr/>
        </p:nvSpPr>
        <p:spPr>
          <a:xfrm>
            <a:off x="608013" y="2397038"/>
            <a:ext cx="1269339" cy="1123712"/>
          </a:xfrm>
          <a:prstGeom prst="round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000" b="1" dirty="0"/>
              <a:t>A</a:t>
            </a:r>
          </a:p>
        </p:txBody>
      </p:sp>
      <p:sp>
        <p:nvSpPr>
          <p:cNvPr id="20" name="Rounded Rectangle 19"/>
          <p:cNvSpPr/>
          <p:nvPr/>
        </p:nvSpPr>
        <p:spPr>
          <a:xfrm>
            <a:off x="608012" y="3663295"/>
            <a:ext cx="1269339" cy="1123712"/>
          </a:xfrm>
          <a:prstGeom prst="round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000" b="1" dirty="0"/>
              <a:t>B</a:t>
            </a:r>
          </a:p>
        </p:txBody>
      </p:sp>
      <p:sp>
        <p:nvSpPr>
          <p:cNvPr id="22" name="Rounded Rectangle 21"/>
          <p:cNvSpPr/>
          <p:nvPr/>
        </p:nvSpPr>
        <p:spPr>
          <a:xfrm>
            <a:off x="608012" y="4929552"/>
            <a:ext cx="1269339" cy="1123712"/>
          </a:xfrm>
          <a:prstGeom prst="round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000" b="1" dirty="0"/>
              <a:t>C</a:t>
            </a:r>
          </a:p>
        </p:txBody>
      </p:sp>
      <p:sp>
        <p:nvSpPr>
          <p:cNvPr id="19" name="Text B"/>
          <p:cNvSpPr/>
          <p:nvPr/>
        </p:nvSpPr>
        <p:spPr>
          <a:xfrm>
            <a:off x="2240036" y="4040485"/>
            <a:ext cx="4857086" cy="369332"/>
          </a:xfrm>
          <a:prstGeom prst="rect">
            <a:avLst/>
          </a:prstGeom>
        </p:spPr>
        <p:txBody>
          <a:bodyPr wrap="square">
            <a:spAutoFit/>
          </a:bodyPr>
          <a:lstStyle/>
          <a:p>
            <a:pPr algn="ctr">
              <a:spcBef>
                <a:spcPct val="0"/>
              </a:spcBef>
            </a:pPr>
            <a:r>
              <a:rPr lang="en-GB" altLang="en-US" dirty="0">
                <a:ea typeface="Sassoon Infant Rg" panose="02000503030000020003" pitchFamily="50" charset="0"/>
                <a:cs typeface="Sakkal Majalla" pitchFamily="2" charset="-78"/>
              </a:rPr>
              <a:t>Ignore the messages.</a:t>
            </a:r>
          </a:p>
        </p:txBody>
      </p:sp>
      <p:sp>
        <p:nvSpPr>
          <p:cNvPr id="23" name="Text C"/>
          <p:cNvSpPr/>
          <p:nvPr/>
        </p:nvSpPr>
        <p:spPr>
          <a:xfrm>
            <a:off x="2240036" y="5306742"/>
            <a:ext cx="4857086" cy="369332"/>
          </a:xfrm>
          <a:prstGeom prst="rect">
            <a:avLst/>
          </a:prstGeom>
        </p:spPr>
        <p:txBody>
          <a:bodyPr wrap="square">
            <a:spAutoFit/>
          </a:bodyPr>
          <a:lstStyle/>
          <a:p>
            <a:pPr algn="ctr">
              <a:spcBef>
                <a:spcPct val="0"/>
              </a:spcBef>
            </a:pPr>
            <a:r>
              <a:rPr lang="en-GB" altLang="en-US" dirty="0">
                <a:ea typeface="Sassoon Infant Rg" panose="02000503030000020003" pitchFamily="50" charset="0"/>
                <a:cs typeface="Sakkal Majalla" pitchFamily="2" charset="-78"/>
              </a:rPr>
              <a:t>Reply to the messages to say, ‘Thank you’.</a:t>
            </a:r>
          </a:p>
        </p:txBody>
      </p:sp>
      <p:sp>
        <p:nvSpPr>
          <p:cNvPr id="25" name="Title 20">
            <a:extLst>
              <a:ext uri="{FF2B5EF4-FFF2-40B4-BE49-F238E27FC236}">
                <a16:creationId xmlns:a16="http://schemas.microsoft.com/office/drawing/2014/main" id="{39AAF3F1-A53C-4063-BE3F-7690C57B217B}"/>
              </a:ext>
            </a:extLst>
          </p:cNvPr>
          <p:cNvSpPr txBox="1">
            <a:spLocks/>
          </p:cNvSpPr>
          <p:nvPr/>
        </p:nvSpPr>
        <p:spPr>
          <a:xfrm>
            <a:off x="568048" y="1970117"/>
            <a:ext cx="8001553" cy="698260"/>
          </a:xfrm>
          <a:prstGeom prst="roundRect">
            <a:avLst>
              <a:gd name="adj" fmla="val 9641"/>
            </a:avLst>
          </a:prstGeom>
        </p:spPr>
        <p:txBody>
          <a:bodyPr>
            <a:noAutofit/>
          </a:bodyPr>
          <a:lstStyle>
            <a:lvl1pPr algn="l" defTabSz="914400" rtl="0" eaLnBrk="1" latinLnBrk="0" hangingPunct="1">
              <a:lnSpc>
                <a:spcPct val="90000"/>
              </a:lnSpc>
              <a:spcBef>
                <a:spcPct val="0"/>
              </a:spcBef>
              <a:buNone/>
              <a:defRPr sz="4000" b="1" kern="1200">
                <a:solidFill>
                  <a:srgbClr val="1C1C1C"/>
                </a:solidFill>
                <a:latin typeface="Twinkl" pitchFamily="50" charset="0"/>
                <a:ea typeface="+mj-ea"/>
                <a:cs typeface="+mj-cs"/>
              </a:defRPr>
            </a:lvl1pPr>
          </a:lstStyle>
          <a:p>
            <a:r>
              <a:rPr lang="en-GB" altLang="en-US" sz="1800" b="0" dirty="0">
                <a:solidFill>
                  <a:schemeClr val="tx1"/>
                </a:solidFill>
              </a:rPr>
              <a:t>What should you do?</a:t>
            </a:r>
            <a:endParaRPr lang="en-GB" sz="1800" b="0" dirty="0">
              <a:solidFill>
                <a:schemeClr val="tx1"/>
              </a:solidFill>
              <a:latin typeface="+mn-lt"/>
            </a:endParaRPr>
          </a:p>
        </p:txBody>
      </p:sp>
      <p:grpSp>
        <p:nvGrpSpPr>
          <p:cNvPr id="26" name="Group 25">
            <a:extLst>
              <a:ext uri="{FF2B5EF4-FFF2-40B4-BE49-F238E27FC236}">
                <a16:creationId xmlns:a16="http://schemas.microsoft.com/office/drawing/2014/main" id="{939F47CF-72F6-401B-B0BC-2F3D70C1398A}"/>
              </a:ext>
            </a:extLst>
          </p:cNvPr>
          <p:cNvGrpSpPr/>
          <p:nvPr/>
        </p:nvGrpSpPr>
        <p:grpSpPr>
          <a:xfrm>
            <a:off x="6308901" y="886367"/>
            <a:ext cx="2433868" cy="1332844"/>
            <a:chOff x="6631878" y="1386281"/>
            <a:chExt cx="1604745" cy="878796"/>
          </a:xfrm>
        </p:grpSpPr>
        <p:pic>
          <p:nvPicPr>
            <p:cNvPr id="27" name="Picture 26">
              <a:extLst>
                <a:ext uri="{FF2B5EF4-FFF2-40B4-BE49-F238E27FC236}">
                  <a16:creationId xmlns:a16="http://schemas.microsoft.com/office/drawing/2014/main" id="{DB41D3D1-CCAC-4FFB-82BB-49D00C2393E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31878" y="1514072"/>
              <a:ext cx="1505790" cy="751005"/>
            </a:xfrm>
            <a:prstGeom prst="rect">
              <a:avLst/>
            </a:prstGeom>
          </p:spPr>
        </p:pic>
        <p:sp>
          <p:nvSpPr>
            <p:cNvPr id="28" name="Oval 27">
              <a:extLst>
                <a:ext uri="{FF2B5EF4-FFF2-40B4-BE49-F238E27FC236}">
                  <a16:creationId xmlns:a16="http://schemas.microsoft.com/office/drawing/2014/main" id="{A58CF093-884D-4F74-8BF6-80FFC1795068}"/>
                </a:ext>
              </a:extLst>
            </p:cNvPr>
            <p:cNvSpPr/>
            <p:nvPr/>
          </p:nvSpPr>
          <p:spPr>
            <a:xfrm>
              <a:off x="7861915" y="1386281"/>
              <a:ext cx="374708" cy="37524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t>10</a:t>
              </a:r>
            </a:p>
          </p:txBody>
        </p:sp>
      </p:grpSp>
      <p:grpSp>
        <p:nvGrpSpPr>
          <p:cNvPr id="4" name="Group 3">
            <a:extLst>
              <a:ext uri="{FF2B5EF4-FFF2-40B4-BE49-F238E27FC236}">
                <a16:creationId xmlns:a16="http://schemas.microsoft.com/office/drawing/2014/main" id="{678A8F6A-810F-4B2F-A5F7-1C28BC34C842}"/>
              </a:ext>
            </a:extLst>
          </p:cNvPr>
          <p:cNvGrpSpPr/>
          <p:nvPr/>
        </p:nvGrpSpPr>
        <p:grpSpPr>
          <a:xfrm>
            <a:off x="7399142" y="3850270"/>
            <a:ext cx="1057275" cy="2016587"/>
            <a:chOff x="7538760" y="4012585"/>
            <a:chExt cx="1057275" cy="2016587"/>
          </a:xfrm>
        </p:grpSpPr>
        <p:pic>
          <p:nvPicPr>
            <p:cNvPr id="34" name="Cross">
              <a:extLst>
                <a:ext uri="{FF2B5EF4-FFF2-40B4-BE49-F238E27FC236}">
                  <a16:creationId xmlns:a16="http://schemas.microsoft.com/office/drawing/2014/main" id="{38A9240A-BC86-41FF-9107-E4631E52162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p:blipFill>
          <p:spPr bwMode="auto">
            <a:xfrm>
              <a:off x="7538760" y="4012585"/>
              <a:ext cx="1055688" cy="729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Cross 1">
              <a:extLst>
                <a:ext uri="{FF2B5EF4-FFF2-40B4-BE49-F238E27FC236}">
                  <a16:creationId xmlns:a16="http://schemas.microsoft.com/office/drawing/2014/main" id="{B42C9BEA-3964-4B46-88EE-B37D3A9982F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p:blipFill>
          <p:spPr bwMode="auto">
            <a:xfrm>
              <a:off x="7538760" y="5298144"/>
              <a:ext cx="1057275" cy="731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9" name="Rectangle 28">
            <a:extLst>
              <a:ext uri="{FF2B5EF4-FFF2-40B4-BE49-F238E27FC236}">
                <a16:creationId xmlns:a16="http://schemas.microsoft.com/office/drawing/2014/main" id="{20F3500A-8EAF-44FA-97B5-47EF0EB4C19C}"/>
              </a:ext>
            </a:extLst>
          </p:cNvPr>
          <p:cNvSpPr/>
          <p:nvPr/>
        </p:nvSpPr>
        <p:spPr>
          <a:xfrm>
            <a:off x="-3176" y="0"/>
            <a:ext cx="9144000" cy="685878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ight Arrow 16">
            <a:hlinkClick r:id="" action="ppaction://hlinkshowjump?jump=nextslide"/>
          </p:cNvPr>
          <p:cNvSpPr/>
          <p:nvPr/>
        </p:nvSpPr>
        <p:spPr>
          <a:xfrm>
            <a:off x="8389938" y="6009794"/>
            <a:ext cx="654050" cy="598487"/>
          </a:xfrm>
          <a:prstGeom prst="rightArrow">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24" name="Right Arrow 23">
            <a:hlinkClick r:id="" action="ppaction://hlinkshowjump?jump=previousslide"/>
          </p:cNvPr>
          <p:cNvSpPr/>
          <p:nvPr/>
        </p:nvSpPr>
        <p:spPr>
          <a:xfrm flipH="1">
            <a:off x="93662" y="6009794"/>
            <a:ext cx="654050" cy="598487"/>
          </a:xfrm>
          <a:prstGeom prst="rightArrow">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grpSp>
        <p:nvGrpSpPr>
          <p:cNvPr id="31" name="Group 30">
            <a:extLst>
              <a:ext uri="{FF2B5EF4-FFF2-40B4-BE49-F238E27FC236}">
                <a16:creationId xmlns:a16="http://schemas.microsoft.com/office/drawing/2014/main" id="{9B544B5E-3635-4629-8CCB-5D14EA51F821}"/>
              </a:ext>
            </a:extLst>
          </p:cNvPr>
          <p:cNvGrpSpPr/>
          <p:nvPr/>
        </p:nvGrpSpPr>
        <p:grpSpPr>
          <a:xfrm>
            <a:off x="616612" y="2392742"/>
            <a:ext cx="6698333" cy="1719936"/>
            <a:chOff x="662501" y="2383278"/>
            <a:chExt cx="8246567" cy="1719936"/>
          </a:xfrm>
        </p:grpSpPr>
        <p:sp>
          <p:nvSpPr>
            <p:cNvPr id="32" name="Rectangle: Rounded Corners 31">
              <a:extLst>
                <a:ext uri="{FF2B5EF4-FFF2-40B4-BE49-F238E27FC236}">
                  <a16:creationId xmlns:a16="http://schemas.microsoft.com/office/drawing/2014/main" id="{D746E703-7882-474D-A67B-E703ACD6AC6A}"/>
                </a:ext>
              </a:extLst>
            </p:cNvPr>
            <p:cNvSpPr/>
            <p:nvPr/>
          </p:nvSpPr>
          <p:spPr>
            <a:xfrm>
              <a:off x="662501" y="2383278"/>
              <a:ext cx="8235981" cy="1142422"/>
            </a:xfrm>
            <a:prstGeom prst="roundRect">
              <a:avLst>
                <a:gd name="adj" fmla="val 16274"/>
              </a:avLst>
            </a:prstGeom>
            <a:solidFill>
              <a:srgbClr val="FFEDAA"/>
            </a:solidFill>
            <a:ln w="28575">
              <a:solidFill>
                <a:srgbClr val="0457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Answer 1">
              <a:extLst>
                <a:ext uri="{FF2B5EF4-FFF2-40B4-BE49-F238E27FC236}">
                  <a16:creationId xmlns:a16="http://schemas.microsoft.com/office/drawing/2014/main" id="{3A85D92E-0960-43DE-AF08-E913532B528E}"/>
                </a:ext>
              </a:extLst>
            </p:cNvPr>
            <p:cNvSpPr txBox="1">
              <a:spLocks noChangeArrowheads="1"/>
            </p:cNvSpPr>
            <p:nvPr/>
          </p:nvSpPr>
          <p:spPr bwMode="auto">
            <a:xfrm>
              <a:off x="725147" y="2735043"/>
              <a:ext cx="8183921" cy="1368171"/>
            </a:xfrm>
            <a:prstGeom prst="roundRect">
              <a:avLst>
                <a:gd name="adj" fmla="val 5732"/>
              </a:avLst>
            </a:prstGeom>
            <a:noFill/>
            <a:ln w="28575">
              <a:noFill/>
              <a:miter lim="800000"/>
              <a:headEnd/>
              <a:tailEnd/>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buNone/>
              </a:pPr>
              <a:r>
                <a:rPr lang="en-GB" altLang="en-US" sz="1600" b="1" dirty="0">
                  <a:latin typeface="+mn-lt"/>
                </a:rPr>
                <a:t>If someone you don’t know is messaging you, tell an adult you trust.</a:t>
              </a:r>
            </a:p>
            <a:p>
              <a:pPr algn="ctr">
                <a:buNone/>
              </a:pPr>
              <a:br>
                <a:rPr lang="en-GB" altLang="en-US" sz="2200" b="1" dirty="0">
                  <a:latin typeface="+mn-lt"/>
                </a:rPr>
              </a:br>
              <a:endParaRPr lang="en-GB" altLang="en-US" sz="2200" b="1" dirty="0">
                <a:latin typeface="+mn-lt"/>
              </a:endParaRPr>
            </a:p>
          </p:txBody>
        </p:sp>
      </p:grpSp>
    </p:spTree>
    <p:extLst>
      <p:ext uri="{BB962C8B-B14F-4D97-AF65-F5344CB8AC3E}">
        <p14:creationId xmlns:p14="http://schemas.microsoft.com/office/powerpoint/2010/main" val="367332510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26" presetClass="emph" presetSubtype="0" fill="hold" nodeType="afterEffect">
                                  <p:stCondLst>
                                    <p:cond delay="0"/>
                                  </p:stCondLst>
                                  <p:childTnLst>
                                    <p:animEffect transition="out" filter="fade">
                                      <p:cBhvr>
                                        <p:cTn id="10" dur="500" tmFilter="0, 0; .2, .5; .8, .5; 1, 0"/>
                                        <p:tgtEl>
                                          <p:spTgt spid="26"/>
                                        </p:tgtEl>
                                      </p:cBhvr>
                                    </p:animEffect>
                                    <p:animScale>
                                      <p:cBhvr>
                                        <p:cTn id="11" dur="250" autoRev="1" fill="hold"/>
                                        <p:tgtEl>
                                          <p:spTgt spid="2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seq concurrent="1" nextAc="seek">
              <p:cTn id="12" restart="whenNotActive" fill="hold" evtFilter="cancelBubble" nodeType="interactiveSeq">
                <p:stCondLst>
                  <p:cond evt="onClick" delay="0">
                    <p:tgtEl>
                      <p:spTgt spid="3"/>
                    </p:tgtEl>
                  </p:cond>
                </p:stCondLst>
                <p:endSync evt="end" delay="0">
                  <p:rtn val="all"/>
                </p:endSync>
                <p:childTnLst>
                  <p:par>
                    <p:cTn id="13" fill="hold">
                      <p:stCondLst>
                        <p:cond delay="0"/>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par>
                                <p:cTn id="18" presetID="7" presetClass="emph" presetSubtype="2" fill="hold" nodeType="withEffect">
                                  <p:stCondLst>
                                    <p:cond delay="0"/>
                                  </p:stCondLst>
                                  <p:childTnLst>
                                    <p:animClr clrSpc="rgb" dir="cw">
                                      <p:cBhvr>
                                        <p:cTn id="19" dur="750" fill="hold"/>
                                        <p:tgtEl>
                                          <p:spTgt spid="10"/>
                                        </p:tgtEl>
                                        <p:attrNameLst>
                                          <p:attrName>stroke.color</p:attrName>
                                        </p:attrNameLst>
                                      </p:cBhvr>
                                      <p:to>
                                        <a:srgbClr val="92D050"/>
                                      </p:to>
                                    </p:animClr>
                                    <p:set>
                                      <p:cBhvr>
                                        <p:cTn id="20" dur="750" fill="hold"/>
                                        <p:tgtEl>
                                          <p:spTgt spid="10"/>
                                        </p:tgtEl>
                                        <p:attrNameLst>
                                          <p:attrName>stroke.on</p:attrName>
                                        </p:attrNameLst>
                                      </p:cBhvr>
                                      <p:to>
                                        <p:strVal val="true"/>
                                      </p:to>
                                    </p:set>
                                  </p:childTnLst>
                                </p:cTn>
                              </p:par>
                              <p:par>
                                <p:cTn id="21" presetID="1" presetClass="emph" presetSubtype="2" fill="hold" nodeType="withEffect">
                                  <p:stCondLst>
                                    <p:cond delay="0"/>
                                  </p:stCondLst>
                                  <p:childTnLst>
                                    <p:animClr clrSpc="rgb" dir="cw">
                                      <p:cBhvr>
                                        <p:cTn id="22" dur="750" fill="hold"/>
                                        <p:tgtEl>
                                          <p:spTgt spid="18"/>
                                        </p:tgtEl>
                                        <p:attrNameLst>
                                          <p:attrName>fillcolor</p:attrName>
                                        </p:attrNameLst>
                                      </p:cBhvr>
                                      <p:to>
                                        <a:srgbClr val="92D050"/>
                                      </p:to>
                                    </p:animClr>
                                    <p:set>
                                      <p:cBhvr>
                                        <p:cTn id="23" dur="750" fill="hold"/>
                                        <p:tgtEl>
                                          <p:spTgt spid="18"/>
                                        </p:tgtEl>
                                        <p:attrNameLst>
                                          <p:attrName>fill.type</p:attrName>
                                        </p:attrNameLst>
                                      </p:cBhvr>
                                      <p:to>
                                        <p:strVal val="solid"/>
                                      </p:to>
                                    </p:set>
                                    <p:set>
                                      <p:cBhvr>
                                        <p:cTn id="24" dur="750" fill="hold"/>
                                        <p:tgtEl>
                                          <p:spTgt spid="18"/>
                                        </p:tgtEl>
                                        <p:attrNameLst>
                                          <p:attrName>fill.on</p:attrName>
                                        </p:attrNameLst>
                                      </p:cBhvr>
                                      <p:to>
                                        <p:strVal val="true"/>
                                      </p:to>
                                    </p:set>
                                  </p:childTnLst>
                                </p:cTn>
                              </p:par>
                            </p:childTnLst>
                          </p:cTn>
                        </p:par>
                        <p:par>
                          <p:cTn id="25" fill="hold">
                            <p:stCondLst>
                              <p:cond delay="750"/>
                            </p:stCondLst>
                            <p:childTnLst>
                              <p:par>
                                <p:cTn id="26" presetID="10" presetClass="entr" presetSubtype="0" fill="hold" nodeType="after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500"/>
                                        <p:tgtEl>
                                          <p:spTgt spid="4"/>
                                        </p:tgtEl>
                                      </p:cBhvr>
                                    </p:animEffect>
                                  </p:childTnLst>
                                </p:cTn>
                              </p:par>
                              <p:par>
                                <p:cTn id="29" presetID="10" presetClass="entr" presetSubtype="0" fill="hold" nodeType="with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fade">
                                      <p:cBhvr>
                                        <p:cTn id="31" dur="1000"/>
                                        <p:tgtEl>
                                          <p:spTgt spid="31"/>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fade">
                                      <p:cBhvr>
                                        <p:cTn id="34" dur="1000"/>
                                        <p:tgtEl>
                                          <p:spTgt spid="29"/>
                                        </p:tgtEl>
                                      </p:cBhvr>
                                    </p:animEffect>
                                  </p:childTnLst>
                                </p:cTn>
                              </p:par>
                            </p:childTnLst>
                          </p:cTn>
                        </p:par>
                      </p:childTnLst>
                    </p:cTn>
                  </p:par>
                </p:childTnLst>
              </p:cTn>
              <p:nextCondLst>
                <p:cond evt="onClick" delay="0">
                  <p:tgtEl>
                    <p:spTgt spid="3"/>
                  </p:tgtEl>
                </p:cond>
              </p:nextCondLst>
            </p:seq>
            <p:seq concurrent="1" nextAc="seek">
              <p:cTn id="35" restart="whenNotActive" fill="hold" evtFilter="cancelBubble" nodeType="interactiveSeq">
                <p:stCondLst>
                  <p:cond evt="onClick" delay="0">
                    <p:tgtEl>
                      <p:spTgt spid="19"/>
                    </p:tgtEl>
                  </p:cond>
                </p:stCondLst>
                <p:endSync evt="end" delay="0">
                  <p:rtn val="all"/>
                </p:endSync>
                <p:childTnLst>
                  <p:par>
                    <p:cTn id="36" fill="hold">
                      <p:stCondLst>
                        <p:cond delay="0"/>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fade">
                                      <p:cBhvr>
                                        <p:cTn id="40" dur="500"/>
                                        <p:tgtEl>
                                          <p:spTgt spid="15"/>
                                        </p:tgtEl>
                                      </p:cBhvr>
                                    </p:animEffect>
                                  </p:childTnLst>
                                </p:cTn>
                              </p:par>
                            </p:childTnLst>
                          </p:cTn>
                        </p:par>
                      </p:childTnLst>
                    </p:cTn>
                  </p:par>
                </p:childTnLst>
              </p:cTn>
              <p:nextCondLst>
                <p:cond evt="onClick" delay="0">
                  <p:tgtEl>
                    <p:spTgt spid="19"/>
                  </p:tgtEl>
                </p:cond>
              </p:nextCondLst>
            </p:seq>
            <p:seq concurrent="1" nextAc="seek">
              <p:cTn id="41" restart="whenNotActive" fill="hold" evtFilter="cancelBubble" nodeType="interactiveSeq">
                <p:stCondLst>
                  <p:cond evt="onClick" delay="0">
                    <p:tgtEl>
                      <p:spTgt spid="23"/>
                    </p:tgtEl>
                  </p:cond>
                </p:stCondLst>
                <p:endSync evt="end" delay="0">
                  <p:rtn val="all"/>
                </p:endSync>
                <p:childTnLst>
                  <p:par>
                    <p:cTn id="42" fill="hold">
                      <p:stCondLst>
                        <p:cond delay="0"/>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fade">
                                      <p:cBhvr>
                                        <p:cTn id="46" dur="500"/>
                                        <p:tgtEl>
                                          <p:spTgt spid="16"/>
                                        </p:tgtEl>
                                      </p:cBhvr>
                                    </p:animEffect>
                                  </p:childTnLst>
                                </p:cTn>
                              </p:par>
                            </p:childTnLst>
                          </p:cTn>
                        </p:par>
                      </p:childTnLst>
                    </p:cTn>
                  </p:par>
                </p:childTnLst>
              </p:cTn>
              <p:nextCondLst>
                <p:cond evt="onClick" delay="0">
                  <p:tgtEl>
                    <p:spTgt spid="23"/>
                  </p:tgtEl>
                </p:cond>
              </p:nextCondLst>
            </p:seq>
          </p:childTnLst>
        </p:cTn>
      </p:par>
    </p:tnLst>
    <p:bldLst>
      <p:bldP spid="2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nswer 2"/>
          <p:cNvSpPr txBox="1">
            <a:spLocks noChangeArrowheads="1"/>
          </p:cNvSpPr>
          <p:nvPr/>
        </p:nvSpPr>
        <p:spPr bwMode="auto">
          <a:xfrm>
            <a:off x="614542" y="2388288"/>
            <a:ext cx="7915096" cy="1123712"/>
          </a:xfrm>
          <a:prstGeom prst="roundRect">
            <a:avLst/>
          </a:prstGeom>
          <a:solidFill>
            <a:schemeClr val="bg1"/>
          </a:solidFill>
          <a:ln w="28575">
            <a:solidFill>
              <a:schemeClr val="accent5">
                <a:lumMod val="50000"/>
              </a:schemeClr>
            </a:solidFill>
            <a:miter lim="800000"/>
            <a:headEnd/>
            <a:tailEnd/>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GB" altLang="en-US" sz="2000" dirty="0">
              <a:latin typeface="Sassoon Infant Rg" panose="02000503030000020003" pitchFamily="50" charset="0"/>
              <a:ea typeface="Sassoon Infant Rg" panose="02000503030000020003" pitchFamily="50" charset="0"/>
              <a:cs typeface="Sakkal Majalla" pitchFamily="2" charset="-78"/>
            </a:endParaRPr>
          </a:p>
          <a:p>
            <a:pPr algn="ctr" eaLnBrk="1" hangingPunct="1">
              <a:spcBef>
                <a:spcPct val="0"/>
              </a:spcBef>
              <a:buFontTx/>
              <a:buNone/>
            </a:pPr>
            <a:endParaRPr lang="en-GB" altLang="en-US" sz="2000" dirty="0">
              <a:latin typeface="Sassoon Infant Rg" panose="02000503030000020003" pitchFamily="50" charset="0"/>
              <a:ea typeface="Sassoon Infant Rg" panose="02000503030000020003" pitchFamily="50" charset="0"/>
              <a:cs typeface="Sakkal Majalla" pitchFamily="2" charset="-78"/>
            </a:endParaRPr>
          </a:p>
          <a:p>
            <a:pPr algn="ctr" eaLnBrk="1" hangingPunct="1">
              <a:spcBef>
                <a:spcPct val="0"/>
              </a:spcBef>
              <a:buFontTx/>
              <a:buNone/>
            </a:pPr>
            <a:endParaRPr lang="en-GB" altLang="en-US" sz="2000" dirty="0">
              <a:latin typeface="Sassoon Infant Rg" panose="02000503030000020003" pitchFamily="50" charset="0"/>
              <a:ea typeface="Sassoon Infant Rg" panose="02000503030000020003" pitchFamily="50" charset="0"/>
              <a:cs typeface="Sakkal Majalla" pitchFamily="2" charset="-78"/>
            </a:endParaRPr>
          </a:p>
        </p:txBody>
      </p:sp>
      <p:sp>
        <p:nvSpPr>
          <p:cNvPr id="10" name="Answer 1"/>
          <p:cNvSpPr txBox="1">
            <a:spLocks noChangeArrowheads="1"/>
          </p:cNvSpPr>
          <p:nvPr/>
        </p:nvSpPr>
        <p:spPr bwMode="auto">
          <a:xfrm>
            <a:off x="611187" y="3654982"/>
            <a:ext cx="7918450" cy="1123712"/>
          </a:xfrm>
          <a:prstGeom prst="roundRect">
            <a:avLst/>
          </a:prstGeom>
          <a:solidFill>
            <a:schemeClr val="bg1"/>
          </a:solidFill>
          <a:ln w="28575">
            <a:solidFill>
              <a:schemeClr val="accent5">
                <a:lumMod val="50000"/>
              </a:schemeClr>
            </a:solidFill>
            <a:miter lim="800000"/>
            <a:headEnd/>
            <a:tailEnd/>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GB" altLang="en-US" sz="2000" dirty="0">
              <a:latin typeface="Sassoon Infant Rg" panose="02000503030000020003" pitchFamily="50" charset="0"/>
              <a:ea typeface="Sassoon Infant Rg" panose="02000503030000020003" pitchFamily="50" charset="0"/>
              <a:cs typeface="Sakkal Majalla" pitchFamily="2" charset="-78"/>
            </a:endParaRPr>
          </a:p>
          <a:p>
            <a:pPr algn="ctr" eaLnBrk="1" hangingPunct="1">
              <a:spcBef>
                <a:spcPct val="0"/>
              </a:spcBef>
              <a:buFontTx/>
              <a:buNone/>
            </a:pPr>
            <a:endParaRPr lang="en-GB" altLang="en-US" sz="2000" dirty="0">
              <a:latin typeface="Sassoon Infant Rg" panose="02000503030000020003" pitchFamily="50" charset="0"/>
              <a:ea typeface="Sassoon Infant Rg" panose="02000503030000020003" pitchFamily="50" charset="0"/>
              <a:cs typeface="Sakkal Majalla" pitchFamily="2" charset="-78"/>
            </a:endParaRPr>
          </a:p>
          <a:p>
            <a:pPr algn="ctr" eaLnBrk="1" hangingPunct="1">
              <a:spcBef>
                <a:spcPct val="0"/>
              </a:spcBef>
              <a:buFontTx/>
              <a:buNone/>
            </a:pPr>
            <a:endParaRPr lang="en-GB" altLang="en-US" sz="2000" dirty="0">
              <a:latin typeface="Sassoon Infant Rg" panose="02000503030000020003" pitchFamily="50" charset="0"/>
              <a:ea typeface="Sassoon Infant Rg" panose="02000503030000020003" pitchFamily="50" charset="0"/>
              <a:cs typeface="Sakkal Majalla" pitchFamily="2" charset="-78"/>
            </a:endParaRPr>
          </a:p>
        </p:txBody>
      </p:sp>
      <p:sp>
        <p:nvSpPr>
          <p:cNvPr id="3" name="Text A"/>
          <p:cNvSpPr/>
          <p:nvPr/>
        </p:nvSpPr>
        <p:spPr>
          <a:xfrm>
            <a:off x="2090057" y="3921578"/>
            <a:ext cx="5155016" cy="646331"/>
          </a:xfrm>
          <a:prstGeom prst="rect">
            <a:avLst/>
          </a:prstGeom>
        </p:spPr>
        <p:txBody>
          <a:bodyPr wrap="square">
            <a:spAutoFit/>
          </a:bodyPr>
          <a:lstStyle/>
          <a:p>
            <a:pPr algn="ctr">
              <a:spcBef>
                <a:spcPct val="0"/>
              </a:spcBef>
            </a:pPr>
            <a:r>
              <a:rPr lang="en-GB" dirty="0"/>
              <a:t>Tell them, ‘No,’ because you know your brother wouldn’t like it.</a:t>
            </a:r>
            <a:endParaRPr lang="en-GB" altLang="en-US" dirty="0">
              <a:ea typeface="Sassoon Infant Rg" panose="02000503030000020003" pitchFamily="50" charset="0"/>
              <a:cs typeface="Sakkal Majalla" pitchFamily="2" charset="-78"/>
            </a:endParaRPr>
          </a:p>
        </p:txBody>
      </p:sp>
      <p:sp>
        <p:nvSpPr>
          <p:cNvPr id="2" name="Rectangle 1"/>
          <p:cNvSpPr/>
          <p:nvPr/>
        </p:nvSpPr>
        <p:spPr>
          <a:xfrm>
            <a:off x="0" y="632242"/>
            <a:ext cx="9144000" cy="1374918"/>
          </a:xfrm>
          <a:prstGeom prst="rect">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itle 20"/>
          <p:cNvSpPr>
            <a:spLocks noGrp="1"/>
          </p:cNvSpPr>
          <p:nvPr>
            <p:ph type="title" idx="4294967295"/>
          </p:nvPr>
        </p:nvSpPr>
        <p:spPr>
          <a:xfrm>
            <a:off x="458788" y="803808"/>
            <a:ext cx="6171761" cy="994306"/>
          </a:xfrm>
          <a:prstGeom prst="roundRect">
            <a:avLst>
              <a:gd name="adj" fmla="val 9641"/>
            </a:avLst>
          </a:prstGeom>
        </p:spPr>
        <p:txBody>
          <a:bodyPr anchor="ctr">
            <a:noAutofit/>
          </a:bodyPr>
          <a:lstStyle/>
          <a:p>
            <a:r>
              <a:rPr lang="en-GB" altLang="en-US" sz="2000" dirty="0">
                <a:solidFill>
                  <a:schemeClr val="bg1"/>
                </a:solidFill>
              </a:rPr>
              <a:t>Someone in your class wants you to take a photo of your brother being silly and post it online without your brother knowing</a:t>
            </a:r>
            <a:r>
              <a:rPr lang="en-GB" altLang="en-US" sz="2400" dirty="0">
                <a:solidFill>
                  <a:schemeClr val="bg1"/>
                </a:solidFill>
              </a:rPr>
              <a:t>.</a:t>
            </a:r>
            <a:endParaRPr lang="en-GB" sz="2000" dirty="0">
              <a:solidFill>
                <a:schemeClr val="bg1"/>
              </a:solidFill>
              <a:latin typeface="+mn-lt"/>
            </a:endParaRPr>
          </a:p>
        </p:txBody>
      </p:sp>
      <p:sp>
        <p:nvSpPr>
          <p:cNvPr id="8" name="Answer 3"/>
          <p:cNvSpPr txBox="1">
            <a:spLocks noChangeArrowheads="1"/>
          </p:cNvSpPr>
          <p:nvPr/>
        </p:nvSpPr>
        <p:spPr bwMode="auto">
          <a:xfrm>
            <a:off x="608013" y="4929552"/>
            <a:ext cx="7921625" cy="1123712"/>
          </a:xfrm>
          <a:prstGeom prst="roundRect">
            <a:avLst/>
          </a:prstGeom>
          <a:solidFill>
            <a:schemeClr val="bg1"/>
          </a:solidFill>
          <a:ln w="28575">
            <a:solidFill>
              <a:schemeClr val="accent5">
                <a:lumMod val="50000"/>
              </a:schemeClr>
            </a:solidFill>
            <a:miter lim="800000"/>
            <a:headEnd/>
            <a:tailEnd/>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GB" altLang="en-US" sz="2000" dirty="0">
              <a:latin typeface="Sassoon Infant Rg" panose="02000503030000020003" pitchFamily="50" charset="0"/>
              <a:ea typeface="Sassoon Infant Rg" panose="02000503030000020003" pitchFamily="50" charset="0"/>
              <a:cs typeface="Sakkal Majalla" pitchFamily="2" charset="-78"/>
            </a:endParaRPr>
          </a:p>
          <a:p>
            <a:pPr algn="ctr" eaLnBrk="1" hangingPunct="1">
              <a:spcBef>
                <a:spcPct val="0"/>
              </a:spcBef>
              <a:buFontTx/>
              <a:buNone/>
            </a:pPr>
            <a:endParaRPr lang="en-GB" altLang="en-US" sz="2000" dirty="0">
              <a:latin typeface="Sassoon Infant Rg" panose="02000503030000020003" pitchFamily="50" charset="0"/>
              <a:ea typeface="Sassoon Infant Rg" panose="02000503030000020003" pitchFamily="50" charset="0"/>
              <a:cs typeface="Sakkal Majalla" pitchFamily="2" charset="-78"/>
            </a:endParaRPr>
          </a:p>
          <a:p>
            <a:pPr algn="ctr" eaLnBrk="1" hangingPunct="1">
              <a:spcBef>
                <a:spcPct val="0"/>
              </a:spcBef>
              <a:buFontTx/>
              <a:buNone/>
            </a:pPr>
            <a:endParaRPr lang="en-GB" altLang="en-US" sz="2000" dirty="0">
              <a:latin typeface="Sassoon Infant Rg" panose="02000503030000020003" pitchFamily="50" charset="0"/>
              <a:ea typeface="Sassoon Infant Rg" panose="02000503030000020003" pitchFamily="50" charset="0"/>
              <a:cs typeface="Sakkal Majalla" pitchFamily="2" charset="-78"/>
            </a:endParaRPr>
          </a:p>
        </p:txBody>
      </p:sp>
      <p:pic>
        <p:nvPicPr>
          <p:cNvPr id="14" name="Tick"/>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p:blipFill>
        <p:spPr bwMode="auto">
          <a:xfrm>
            <a:off x="7436653" y="3761225"/>
            <a:ext cx="953513" cy="91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Cros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p:blipFill>
        <p:spPr bwMode="auto">
          <a:xfrm>
            <a:off x="7384773" y="2581240"/>
            <a:ext cx="1055688" cy="729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Cross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p:blipFill>
        <p:spPr bwMode="auto">
          <a:xfrm>
            <a:off x="7384773" y="5125894"/>
            <a:ext cx="1057275" cy="731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ounded Rectangle 17"/>
          <p:cNvSpPr/>
          <p:nvPr/>
        </p:nvSpPr>
        <p:spPr>
          <a:xfrm>
            <a:off x="614541" y="3663295"/>
            <a:ext cx="1269339" cy="1123712"/>
          </a:xfrm>
          <a:prstGeom prst="round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000" b="1" dirty="0"/>
              <a:t>B</a:t>
            </a:r>
          </a:p>
        </p:txBody>
      </p:sp>
      <p:sp>
        <p:nvSpPr>
          <p:cNvPr id="20" name="Rounded Rectangle 19"/>
          <p:cNvSpPr/>
          <p:nvPr/>
        </p:nvSpPr>
        <p:spPr>
          <a:xfrm>
            <a:off x="614541" y="2388725"/>
            <a:ext cx="1269339" cy="1123712"/>
          </a:xfrm>
          <a:prstGeom prst="round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000" b="1" dirty="0"/>
              <a:t>A</a:t>
            </a:r>
          </a:p>
        </p:txBody>
      </p:sp>
      <p:sp>
        <p:nvSpPr>
          <p:cNvPr id="22" name="Rounded Rectangle 21"/>
          <p:cNvSpPr/>
          <p:nvPr/>
        </p:nvSpPr>
        <p:spPr>
          <a:xfrm>
            <a:off x="608012" y="4929552"/>
            <a:ext cx="1269339" cy="1123712"/>
          </a:xfrm>
          <a:prstGeom prst="round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000" b="1" dirty="0"/>
              <a:t>C</a:t>
            </a:r>
          </a:p>
        </p:txBody>
      </p:sp>
      <p:sp>
        <p:nvSpPr>
          <p:cNvPr id="19" name="Text B"/>
          <p:cNvSpPr/>
          <p:nvPr/>
        </p:nvSpPr>
        <p:spPr>
          <a:xfrm>
            <a:off x="2314835" y="2647008"/>
            <a:ext cx="4857086" cy="369332"/>
          </a:xfrm>
          <a:prstGeom prst="rect">
            <a:avLst/>
          </a:prstGeom>
        </p:spPr>
        <p:txBody>
          <a:bodyPr wrap="square">
            <a:spAutoFit/>
          </a:bodyPr>
          <a:lstStyle/>
          <a:p>
            <a:pPr algn="ctr">
              <a:spcBef>
                <a:spcPct val="0"/>
              </a:spcBef>
            </a:pPr>
            <a:r>
              <a:rPr lang="en-GB" dirty="0"/>
              <a:t>Take a photo and post it.</a:t>
            </a:r>
            <a:endParaRPr lang="en-GB" altLang="en-US" dirty="0">
              <a:ea typeface="Sassoon Infant Rg" panose="02000503030000020003" pitchFamily="50" charset="0"/>
              <a:cs typeface="Sakkal Majalla" pitchFamily="2" charset="-78"/>
            </a:endParaRPr>
          </a:p>
        </p:txBody>
      </p:sp>
      <p:sp>
        <p:nvSpPr>
          <p:cNvPr id="23" name="Text C"/>
          <p:cNvSpPr/>
          <p:nvPr/>
        </p:nvSpPr>
        <p:spPr>
          <a:xfrm>
            <a:off x="2364695" y="5210591"/>
            <a:ext cx="4532734" cy="646331"/>
          </a:xfrm>
          <a:prstGeom prst="rect">
            <a:avLst/>
          </a:prstGeom>
        </p:spPr>
        <p:txBody>
          <a:bodyPr wrap="square">
            <a:spAutoFit/>
          </a:bodyPr>
          <a:lstStyle/>
          <a:p>
            <a:pPr algn="ctr">
              <a:spcBef>
                <a:spcPct val="0"/>
              </a:spcBef>
            </a:pPr>
            <a:r>
              <a:rPr lang="en-GB" dirty="0"/>
              <a:t>Take the photo but send it to them in a private message.</a:t>
            </a:r>
            <a:endParaRPr lang="en-GB" altLang="en-US" dirty="0">
              <a:ea typeface="Sassoon Infant Rg" panose="02000503030000020003" pitchFamily="50" charset="0"/>
              <a:cs typeface="Sakkal Majalla" pitchFamily="2" charset="-78"/>
            </a:endParaRPr>
          </a:p>
        </p:txBody>
      </p:sp>
      <p:sp>
        <p:nvSpPr>
          <p:cNvPr id="29" name="Title 20">
            <a:extLst>
              <a:ext uri="{FF2B5EF4-FFF2-40B4-BE49-F238E27FC236}">
                <a16:creationId xmlns:a16="http://schemas.microsoft.com/office/drawing/2014/main" id="{22892363-220A-4F75-A7FF-5C4AA3773F78}"/>
              </a:ext>
            </a:extLst>
          </p:cNvPr>
          <p:cNvSpPr txBox="1">
            <a:spLocks/>
          </p:cNvSpPr>
          <p:nvPr/>
        </p:nvSpPr>
        <p:spPr>
          <a:xfrm>
            <a:off x="527905" y="2019449"/>
            <a:ext cx="8001553" cy="994306"/>
          </a:xfrm>
          <a:prstGeom prst="roundRect">
            <a:avLst>
              <a:gd name="adj" fmla="val 9641"/>
            </a:avLst>
          </a:prstGeom>
        </p:spPr>
        <p:txBody>
          <a:bodyPr>
            <a:noAutofit/>
          </a:bodyPr>
          <a:lstStyle>
            <a:lvl1pPr algn="l" defTabSz="914400" rtl="0" eaLnBrk="1" latinLnBrk="0" hangingPunct="1">
              <a:lnSpc>
                <a:spcPct val="90000"/>
              </a:lnSpc>
              <a:spcBef>
                <a:spcPct val="0"/>
              </a:spcBef>
              <a:buNone/>
              <a:defRPr sz="4000" b="1" kern="1200">
                <a:solidFill>
                  <a:srgbClr val="1C1C1C"/>
                </a:solidFill>
                <a:latin typeface="Twinkl" pitchFamily="50" charset="0"/>
                <a:ea typeface="+mj-ea"/>
                <a:cs typeface="+mj-cs"/>
              </a:defRPr>
            </a:lvl1pPr>
          </a:lstStyle>
          <a:p>
            <a:r>
              <a:rPr lang="en-GB" altLang="en-US" sz="1800" b="0" dirty="0">
                <a:solidFill>
                  <a:schemeClr val="tx1"/>
                </a:solidFill>
              </a:rPr>
              <a:t>What should you do?</a:t>
            </a:r>
            <a:endParaRPr lang="en-GB" sz="1800" b="0" dirty="0">
              <a:solidFill>
                <a:schemeClr val="tx1"/>
              </a:solidFill>
              <a:latin typeface="+mn-lt"/>
            </a:endParaRPr>
          </a:p>
        </p:txBody>
      </p:sp>
      <p:pic>
        <p:nvPicPr>
          <p:cNvPr id="5" name="Picture 4" descr="Icon&#10;&#10;Description automatically generated">
            <a:extLst>
              <a:ext uri="{FF2B5EF4-FFF2-40B4-BE49-F238E27FC236}">
                <a16:creationId xmlns:a16="http://schemas.microsoft.com/office/drawing/2014/main" id="{C1433293-6E53-49EE-8285-670C3E01840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809" t="-12182" r="-14495" b="-963"/>
          <a:stretch/>
        </p:blipFill>
        <p:spPr>
          <a:xfrm>
            <a:off x="6459645" y="-179404"/>
            <a:ext cx="2257318" cy="2185185"/>
          </a:xfrm>
          <a:prstGeom prst="flowChartConnector">
            <a:avLst/>
          </a:prstGeom>
        </p:spPr>
      </p:pic>
      <p:grpSp>
        <p:nvGrpSpPr>
          <p:cNvPr id="4" name="Group 3">
            <a:extLst>
              <a:ext uri="{FF2B5EF4-FFF2-40B4-BE49-F238E27FC236}">
                <a16:creationId xmlns:a16="http://schemas.microsoft.com/office/drawing/2014/main" id="{44408369-88B6-4A29-8E1C-9A2C3F881FE8}"/>
              </a:ext>
            </a:extLst>
          </p:cNvPr>
          <p:cNvGrpSpPr/>
          <p:nvPr/>
        </p:nvGrpSpPr>
        <p:grpSpPr>
          <a:xfrm>
            <a:off x="7390447" y="2587310"/>
            <a:ext cx="1057275" cy="3275682"/>
            <a:chOff x="7537173" y="2733640"/>
            <a:chExt cx="1057275" cy="3275682"/>
          </a:xfrm>
        </p:grpSpPr>
        <p:pic>
          <p:nvPicPr>
            <p:cNvPr id="31" name="Cross">
              <a:extLst>
                <a:ext uri="{FF2B5EF4-FFF2-40B4-BE49-F238E27FC236}">
                  <a16:creationId xmlns:a16="http://schemas.microsoft.com/office/drawing/2014/main" id="{97438578-AED9-4E50-B688-E2A3D9B73A5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p:blipFill>
          <p:spPr bwMode="auto">
            <a:xfrm>
              <a:off x="7537173" y="2733640"/>
              <a:ext cx="1055688" cy="729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Cross 1">
              <a:extLst>
                <a:ext uri="{FF2B5EF4-FFF2-40B4-BE49-F238E27FC236}">
                  <a16:creationId xmlns:a16="http://schemas.microsoft.com/office/drawing/2014/main" id="{228483AC-D44F-4A02-A5DF-6CDB6A54C1C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p:blipFill>
          <p:spPr bwMode="auto">
            <a:xfrm>
              <a:off x="7537173" y="5278294"/>
              <a:ext cx="1057275" cy="731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4" name="Rectangle 23">
            <a:extLst>
              <a:ext uri="{FF2B5EF4-FFF2-40B4-BE49-F238E27FC236}">
                <a16:creationId xmlns:a16="http://schemas.microsoft.com/office/drawing/2014/main" id="{55CCCB4B-C950-48C8-819F-8A3A00E01442}"/>
              </a:ext>
            </a:extLst>
          </p:cNvPr>
          <p:cNvSpPr/>
          <p:nvPr/>
        </p:nvSpPr>
        <p:spPr>
          <a:xfrm>
            <a:off x="-65942" y="0"/>
            <a:ext cx="9235723" cy="685878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ight Arrow 27">
            <a:hlinkClick r:id="" action="ppaction://hlinkshowjump?jump=previousslide"/>
          </p:cNvPr>
          <p:cNvSpPr/>
          <p:nvPr/>
        </p:nvSpPr>
        <p:spPr>
          <a:xfrm flipH="1">
            <a:off x="93662" y="6009794"/>
            <a:ext cx="654050" cy="598487"/>
          </a:xfrm>
          <a:prstGeom prst="rightArrow">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17" name="Right Arrow 16">
            <a:hlinkClick r:id="" action="ppaction://hlinkshowjump?jump=nextslide"/>
          </p:cNvPr>
          <p:cNvSpPr/>
          <p:nvPr/>
        </p:nvSpPr>
        <p:spPr>
          <a:xfrm>
            <a:off x="8389938" y="6009794"/>
            <a:ext cx="654050" cy="598487"/>
          </a:xfrm>
          <a:prstGeom prst="rightArrow">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grpSp>
        <p:nvGrpSpPr>
          <p:cNvPr id="26" name="Group 25">
            <a:extLst>
              <a:ext uri="{FF2B5EF4-FFF2-40B4-BE49-F238E27FC236}">
                <a16:creationId xmlns:a16="http://schemas.microsoft.com/office/drawing/2014/main" id="{D60208CB-FA49-472D-9C67-C1D942B3EF1A}"/>
              </a:ext>
            </a:extLst>
          </p:cNvPr>
          <p:cNvGrpSpPr/>
          <p:nvPr/>
        </p:nvGrpSpPr>
        <p:grpSpPr>
          <a:xfrm>
            <a:off x="618952" y="3644585"/>
            <a:ext cx="6689734" cy="1142422"/>
            <a:chOff x="662501" y="2383278"/>
            <a:chExt cx="8235981" cy="1142422"/>
          </a:xfrm>
        </p:grpSpPr>
        <p:sp>
          <p:nvSpPr>
            <p:cNvPr id="27" name="Rectangle: Rounded Corners 26">
              <a:extLst>
                <a:ext uri="{FF2B5EF4-FFF2-40B4-BE49-F238E27FC236}">
                  <a16:creationId xmlns:a16="http://schemas.microsoft.com/office/drawing/2014/main" id="{4A18C897-23D3-4B84-8E8A-81D694BA42A9}"/>
                </a:ext>
              </a:extLst>
            </p:cNvPr>
            <p:cNvSpPr/>
            <p:nvPr/>
          </p:nvSpPr>
          <p:spPr>
            <a:xfrm>
              <a:off x="662501" y="2383278"/>
              <a:ext cx="8235981" cy="1142422"/>
            </a:xfrm>
            <a:prstGeom prst="roundRect">
              <a:avLst>
                <a:gd name="adj" fmla="val 16274"/>
              </a:avLst>
            </a:prstGeom>
            <a:solidFill>
              <a:srgbClr val="FFEDAA"/>
            </a:solidFill>
            <a:ln w="28575">
              <a:solidFill>
                <a:srgbClr val="0457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Answer 1">
              <a:extLst>
                <a:ext uri="{FF2B5EF4-FFF2-40B4-BE49-F238E27FC236}">
                  <a16:creationId xmlns:a16="http://schemas.microsoft.com/office/drawing/2014/main" id="{6272074E-9093-4037-A4A3-3C41637742F8}"/>
                </a:ext>
              </a:extLst>
            </p:cNvPr>
            <p:cNvSpPr txBox="1">
              <a:spLocks noChangeArrowheads="1"/>
            </p:cNvSpPr>
            <p:nvPr/>
          </p:nvSpPr>
          <p:spPr bwMode="auto">
            <a:xfrm>
              <a:off x="694241" y="2558206"/>
              <a:ext cx="8183921" cy="855107"/>
            </a:xfrm>
            <a:prstGeom prst="roundRect">
              <a:avLst>
                <a:gd name="adj" fmla="val 5732"/>
              </a:avLst>
            </a:prstGeom>
            <a:noFill/>
            <a:ln w="28575">
              <a:noFill/>
              <a:miter lim="800000"/>
              <a:headEnd/>
              <a:tailEnd/>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buNone/>
              </a:pPr>
              <a:r>
                <a:rPr lang="en-GB" altLang="en-US" sz="1600" b="1" dirty="0">
                  <a:latin typeface="+mn-lt"/>
                  <a:ea typeface="DengXian Light" panose="02010600030101010101" pitchFamily="2" charset="-122"/>
                </a:rPr>
                <a:t>Sharing a photo publicly or privately without your brother’s permission might upset him. Think about how you would feel if someone did that to you.</a:t>
              </a:r>
            </a:p>
          </p:txBody>
        </p:sp>
      </p:grpSp>
    </p:spTree>
    <p:extLst>
      <p:ext uri="{BB962C8B-B14F-4D97-AF65-F5344CB8AC3E}">
        <p14:creationId xmlns:p14="http://schemas.microsoft.com/office/powerpoint/2010/main" val="270705826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7" presetClass="emph" presetSubtype="2" fill="hold" nodeType="withEffect">
                                  <p:stCondLst>
                                    <p:cond delay="0"/>
                                  </p:stCondLst>
                                  <p:childTnLst>
                                    <p:animClr clrSpc="rgb" dir="cw">
                                      <p:cBhvr>
                                        <p:cTn id="9" dur="750" fill="hold"/>
                                        <p:tgtEl>
                                          <p:spTgt spid="10"/>
                                        </p:tgtEl>
                                        <p:attrNameLst>
                                          <p:attrName>stroke.color</p:attrName>
                                        </p:attrNameLst>
                                      </p:cBhvr>
                                      <p:to>
                                        <a:srgbClr val="92D050"/>
                                      </p:to>
                                    </p:animClr>
                                    <p:set>
                                      <p:cBhvr>
                                        <p:cTn id="10" dur="750" fill="hold"/>
                                        <p:tgtEl>
                                          <p:spTgt spid="10"/>
                                        </p:tgtEl>
                                        <p:attrNameLst>
                                          <p:attrName>stroke.on</p:attrName>
                                        </p:attrNameLst>
                                      </p:cBhvr>
                                      <p:to>
                                        <p:strVal val="true"/>
                                      </p:to>
                                    </p:set>
                                  </p:childTnLst>
                                </p:cTn>
                              </p:par>
                              <p:par>
                                <p:cTn id="11" presetID="1" presetClass="emph" presetSubtype="2" fill="hold" nodeType="withEffect">
                                  <p:stCondLst>
                                    <p:cond delay="0"/>
                                  </p:stCondLst>
                                  <p:childTnLst>
                                    <p:animClr clrSpc="rgb" dir="cw">
                                      <p:cBhvr>
                                        <p:cTn id="12" dur="750" fill="hold"/>
                                        <p:tgtEl>
                                          <p:spTgt spid="18"/>
                                        </p:tgtEl>
                                        <p:attrNameLst>
                                          <p:attrName>fillcolor</p:attrName>
                                        </p:attrNameLst>
                                      </p:cBhvr>
                                      <p:to>
                                        <a:srgbClr val="92D050"/>
                                      </p:to>
                                    </p:animClr>
                                    <p:set>
                                      <p:cBhvr>
                                        <p:cTn id="13" dur="750" fill="hold"/>
                                        <p:tgtEl>
                                          <p:spTgt spid="18"/>
                                        </p:tgtEl>
                                        <p:attrNameLst>
                                          <p:attrName>fill.type</p:attrName>
                                        </p:attrNameLst>
                                      </p:cBhvr>
                                      <p:to>
                                        <p:strVal val="solid"/>
                                      </p:to>
                                    </p:set>
                                    <p:set>
                                      <p:cBhvr>
                                        <p:cTn id="14" dur="750" fill="hold"/>
                                        <p:tgtEl>
                                          <p:spTgt spid="18"/>
                                        </p:tgtEl>
                                        <p:attrNameLst>
                                          <p:attrName>fill.on</p:attrName>
                                        </p:attrNameLst>
                                      </p:cBhvr>
                                      <p:to>
                                        <p:strVal val="true"/>
                                      </p:to>
                                    </p:set>
                                  </p:childTnLst>
                                </p:cTn>
                              </p:par>
                            </p:childTnLst>
                          </p:cTn>
                        </p:par>
                        <p:par>
                          <p:cTn id="15" fill="hold">
                            <p:stCondLst>
                              <p:cond delay="750"/>
                            </p:stCondLst>
                            <p:childTnLst>
                              <p:par>
                                <p:cTn id="16" presetID="10"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par>
                                <p:cTn id="19" presetID="10" presetClass="entr" presetSubtype="0" fill="hold"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1000"/>
                                        <p:tgtEl>
                                          <p:spTgt spid="26"/>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fade">
                                      <p:cBhvr>
                                        <p:cTn id="24" dur="1000"/>
                                        <p:tgtEl>
                                          <p:spTgt spid="24"/>
                                        </p:tgtEl>
                                      </p:cBhvr>
                                    </p:animEffect>
                                  </p:childTnLst>
                                </p:cTn>
                              </p:par>
                            </p:childTnLst>
                          </p:cTn>
                        </p:par>
                      </p:childTnLst>
                    </p:cTn>
                  </p:par>
                </p:childTnLst>
              </p:cTn>
              <p:nextCondLst>
                <p:cond evt="onClick" delay="0">
                  <p:tgtEl>
                    <p:spTgt spid="3"/>
                  </p:tgtEl>
                </p:cond>
              </p:nextCondLst>
            </p:seq>
            <p:seq concurrent="1" nextAc="seek">
              <p:cTn id="25" restart="whenNotActive" fill="hold" evtFilter="cancelBubble" nodeType="interactiveSeq">
                <p:stCondLst>
                  <p:cond evt="onClick" delay="0">
                    <p:tgtEl>
                      <p:spTgt spid="19"/>
                    </p:tgtEl>
                  </p:cond>
                </p:stCondLst>
                <p:endSync evt="end" delay="0">
                  <p:rtn val="all"/>
                </p:endSync>
                <p:childTnLst>
                  <p:par>
                    <p:cTn id="26" fill="hold">
                      <p:stCondLst>
                        <p:cond delay="0"/>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fade">
                                      <p:cBhvr>
                                        <p:cTn id="30" dur="500"/>
                                        <p:tgtEl>
                                          <p:spTgt spid="15"/>
                                        </p:tgtEl>
                                      </p:cBhvr>
                                    </p:animEffect>
                                  </p:childTnLst>
                                </p:cTn>
                              </p:par>
                            </p:childTnLst>
                          </p:cTn>
                        </p:par>
                      </p:childTnLst>
                    </p:cTn>
                  </p:par>
                </p:childTnLst>
              </p:cTn>
              <p:nextCondLst>
                <p:cond evt="onClick" delay="0">
                  <p:tgtEl>
                    <p:spTgt spid="19"/>
                  </p:tgtEl>
                </p:cond>
              </p:nextCondLst>
            </p:seq>
            <p:seq concurrent="1" nextAc="seek">
              <p:cTn id="31" restart="whenNotActive" fill="hold" evtFilter="cancelBubble" nodeType="interactiveSeq">
                <p:stCondLst>
                  <p:cond evt="onClick" delay="0">
                    <p:tgtEl>
                      <p:spTgt spid="23"/>
                    </p:tgtEl>
                  </p:cond>
                </p:stCondLst>
                <p:endSync evt="end" delay="0">
                  <p:rtn val="all"/>
                </p:endSync>
                <p:childTnLst>
                  <p:par>
                    <p:cTn id="32" fill="hold">
                      <p:stCondLst>
                        <p:cond delay="0"/>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500"/>
                                        <p:tgtEl>
                                          <p:spTgt spid="16"/>
                                        </p:tgtEl>
                                      </p:cBhvr>
                                    </p:animEffect>
                                  </p:childTnLst>
                                </p:cTn>
                              </p:par>
                            </p:childTnLst>
                          </p:cTn>
                        </p:par>
                      </p:childTnLst>
                    </p:cTn>
                  </p:par>
                </p:childTnLst>
              </p:cTn>
              <p:nextCondLst>
                <p:cond evt="onClick" delay="0">
                  <p:tgtEl>
                    <p:spTgt spid="23"/>
                  </p:tgtEl>
                </p:cond>
              </p:nextCondLst>
            </p:seq>
          </p:childTnLst>
        </p:cTn>
      </p:par>
    </p:tnLst>
    <p:bldLst>
      <p:bldP spid="2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Answer 1"/>
          <p:cNvSpPr txBox="1">
            <a:spLocks noChangeArrowheads="1"/>
          </p:cNvSpPr>
          <p:nvPr/>
        </p:nvSpPr>
        <p:spPr bwMode="auto">
          <a:xfrm>
            <a:off x="611188" y="2397038"/>
            <a:ext cx="7918449" cy="1123712"/>
          </a:xfrm>
          <a:prstGeom prst="roundRect">
            <a:avLst/>
          </a:prstGeom>
          <a:solidFill>
            <a:schemeClr val="bg1"/>
          </a:solidFill>
          <a:ln w="28575">
            <a:solidFill>
              <a:schemeClr val="accent5">
                <a:lumMod val="50000"/>
              </a:schemeClr>
            </a:solidFill>
            <a:miter lim="800000"/>
            <a:headEnd/>
            <a:tailEnd/>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GB" altLang="en-US" sz="2000" dirty="0">
              <a:latin typeface="Sassoon Infant Rg" panose="02000503030000020003" pitchFamily="50" charset="0"/>
              <a:ea typeface="Sassoon Infant Rg" panose="02000503030000020003" pitchFamily="50" charset="0"/>
              <a:cs typeface="Sakkal Majalla" pitchFamily="2" charset="-78"/>
            </a:endParaRPr>
          </a:p>
          <a:p>
            <a:pPr algn="ctr" eaLnBrk="1" hangingPunct="1">
              <a:spcBef>
                <a:spcPct val="0"/>
              </a:spcBef>
              <a:buFontTx/>
              <a:buNone/>
            </a:pPr>
            <a:endParaRPr lang="en-GB" altLang="en-US" sz="2000" dirty="0">
              <a:latin typeface="Sassoon Infant Rg" panose="02000503030000020003" pitchFamily="50" charset="0"/>
              <a:ea typeface="Sassoon Infant Rg" panose="02000503030000020003" pitchFamily="50" charset="0"/>
              <a:cs typeface="Sakkal Majalla" pitchFamily="2" charset="-78"/>
            </a:endParaRPr>
          </a:p>
          <a:p>
            <a:pPr algn="ctr" eaLnBrk="1" hangingPunct="1">
              <a:spcBef>
                <a:spcPct val="0"/>
              </a:spcBef>
              <a:buFontTx/>
              <a:buNone/>
            </a:pPr>
            <a:endParaRPr lang="en-GB" altLang="en-US" sz="2000" dirty="0">
              <a:latin typeface="Sassoon Infant Rg" panose="02000503030000020003" pitchFamily="50" charset="0"/>
              <a:ea typeface="Sassoon Infant Rg" panose="02000503030000020003" pitchFamily="50" charset="0"/>
              <a:cs typeface="Sakkal Majalla" pitchFamily="2" charset="-78"/>
            </a:endParaRPr>
          </a:p>
        </p:txBody>
      </p:sp>
      <p:sp>
        <p:nvSpPr>
          <p:cNvPr id="3" name="Text A"/>
          <p:cNvSpPr/>
          <p:nvPr/>
        </p:nvSpPr>
        <p:spPr>
          <a:xfrm>
            <a:off x="2076304" y="2782086"/>
            <a:ext cx="5142532" cy="369332"/>
          </a:xfrm>
          <a:prstGeom prst="rect">
            <a:avLst/>
          </a:prstGeom>
        </p:spPr>
        <p:txBody>
          <a:bodyPr wrap="square">
            <a:spAutoFit/>
          </a:bodyPr>
          <a:lstStyle/>
          <a:p>
            <a:pPr algn="ctr">
              <a:spcBef>
                <a:spcPct val="0"/>
              </a:spcBef>
            </a:pPr>
            <a:r>
              <a:rPr lang="en-GB" dirty="0"/>
              <a:t>Put the screen down and tell an adult you trust</a:t>
            </a:r>
            <a:r>
              <a:rPr lang="en-GB" altLang="en-US" dirty="0">
                <a:ea typeface="Sassoon Infant Rg" panose="02000503030000020003" pitchFamily="50" charset="0"/>
                <a:cs typeface="Sakkal Majalla" pitchFamily="2" charset="-78"/>
              </a:rPr>
              <a:t>. </a:t>
            </a:r>
          </a:p>
        </p:txBody>
      </p:sp>
      <p:sp>
        <p:nvSpPr>
          <p:cNvPr id="2" name="Rectangle 1"/>
          <p:cNvSpPr/>
          <p:nvPr/>
        </p:nvSpPr>
        <p:spPr>
          <a:xfrm>
            <a:off x="0" y="753010"/>
            <a:ext cx="9144000" cy="1140977"/>
          </a:xfrm>
          <a:prstGeom prst="rect">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itle 20"/>
          <p:cNvSpPr>
            <a:spLocks noGrp="1"/>
          </p:cNvSpPr>
          <p:nvPr>
            <p:ph type="title" idx="4294967295"/>
          </p:nvPr>
        </p:nvSpPr>
        <p:spPr>
          <a:xfrm>
            <a:off x="512507" y="862611"/>
            <a:ext cx="5796394" cy="994306"/>
          </a:xfrm>
          <a:prstGeom prst="roundRect">
            <a:avLst>
              <a:gd name="adj" fmla="val 9641"/>
            </a:avLst>
          </a:prstGeom>
        </p:spPr>
        <p:txBody>
          <a:bodyPr anchor="ctr">
            <a:noAutofit/>
          </a:bodyPr>
          <a:lstStyle/>
          <a:p>
            <a:r>
              <a:rPr lang="en-GB" altLang="en-US" sz="2000" dirty="0">
                <a:solidFill>
                  <a:schemeClr val="bg1"/>
                </a:solidFill>
              </a:rPr>
              <a:t>You’re watching a video when something pops up that makes you jump and worries you.</a:t>
            </a:r>
            <a:endParaRPr lang="en-GB" sz="2000" dirty="0">
              <a:solidFill>
                <a:schemeClr val="bg1"/>
              </a:solidFill>
              <a:latin typeface="+mn-lt"/>
            </a:endParaRPr>
          </a:p>
        </p:txBody>
      </p:sp>
      <p:sp>
        <p:nvSpPr>
          <p:cNvPr id="8" name="Answer 3"/>
          <p:cNvSpPr txBox="1">
            <a:spLocks noChangeArrowheads="1"/>
          </p:cNvSpPr>
          <p:nvPr/>
        </p:nvSpPr>
        <p:spPr bwMode="auto">
          <a:xfrm>
            <a:off x="608013" y="4929552"/>
            <a:ext cx="7921625" cy="1123712"/>
          </a:xfrm>
          <a:prstGeom prst="roundRect">
            <a:avLst/>
          </a:prstGeom>
          <a:solidFill>
            <a:schemeClr val="bg1"/>
          </a:solidFill>
          <a:ln w="28575">
            <a:solidFill>
              <a:schemeClr val="accent5">
                <a:lumMod val="50000"/>
              </a:schemeClr>
            </a:solidFill>
            <a:miter lim="800000"/>
            <a:headEnd/>
            <a:tailEnd/>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GB" altLang="en-US" sz="2000" dirty="0">
              <a:latin typeface="Sassoon Infant Rg" panose="02000503030000020003" pitchFamily="50" charset="0"/>
              <a:ea typeface="Sassoon Infant Rg" panose="02000503030000020003" pitchFamily="50" charset="0"/>
              <a:cs typeface="Sakkal Majalla" pitchFamily="2" charset="-78"/>
            </a:endParaRPr>
          </a:p>
          <a:p>
            <a:pPr algn="ctr" eaLnBrk="1" hangingPunct="1">
              <a:spcBef>
                <a:spcPct val="0"/>
              </a:spcBef>
              <a:buFontTx/>
              <a:buNone/>
            </a:pPr>
            <a:endParaRPr lang="en-GB" altLang="en-US" sz="2000" dirty="0">
              <a:latin typeface="Sassoon Infant Rg" panose="02000503030000020003" pitchFamily="50" charset="0"/>
              <a:ea typeface="Sassoon Infant Rg" panose="02000503030000020003" pitchFamily="50" charset="0"/>
              <a:cs typeface="Sakkal Majalla" pitchFamily="2" charset="-78"/>
            </a:endParaRPr>
          </a:p>
          <a:p>
            <a:pPr algn="ctr" eaLnBrk="1" hangingPunct="1">
              <a:spcBef>
                <a:spcPct val="0"/>
              </a:spcBef>
              <a:buFontTx/>
              <a:buNone/>
            </a:pPr>
            <a:endParaRPr lang="en-GB" altLang="en-US" sz="2000" dirty="0">
              <a:latin typeface="Sassoon Infant Rg" panose="02000503030000020003" pitchFamily="50" charset="0"/>
              <a:ea typeface="Sassoon Infant Rg" panose="02000503030000020003" pitchFamily="50" charset="0"/>
              <a:cs typeface="Sakkal Majalla" pitchFamily="2" charset="-78"/>
            </a:endParaRPr>
          </a:p>
        </p:txBody>
      </p:sp>
      <p:sp>
        <p:nvSpPr>
          <p:cNvPr id="9" name="Answer 2"/>
          <p:cNvSpPr txBox="1">
            <a:spLocks noChangeArrowheads="1"/>
          </p:cNvSpPr>
          <p:nvPr/>
        </p:nvSpPr>
        <p:spPr bwMode="auto">
          <a:xfrm>
            <a:off x="608012" y="3663295"/>
            <a:ext cx="7921625" cy="1123712"/>
          </a:xfrm>
          <a:prstGeom prst="roundRect">
            <a:avLst/>
          </a:prstGeom>
          <a:solidFill>
            <a:schemeClr val="bg1"/>
          </a:solidFill>
          <a:ln w="28575">
            <a:solidFill>
              <a:schemeClr val="accent5">
                <a:lumMod val="50000"/>
              </a:schemeClr>
            </a:solidFill>
            <a:miter lim="800000"/>
            <a:headEnd/>
            <a:tailEnd/>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GB" altLang="en-US" sz="2000" dirty="0">
              <a:latin typeface="Sassoon Infant Rg" panose="02000503030000020003" pitchFamily="50" charset="0"/>
              <a:ea typeface="Sassoon Infant Rg" panose="02000503030000020003" pitchFamily="50" charset="0"/>
              <a:cs typeface="Sakkal Majalla" pitchFamily="2" charset="-78"/>
            </a:endParaRPr>
          </a:p>
          <a:p>
            <a:pPr algn="ctr" eaLnBrk="1" hangingPunct="1">
              <a:spcBef>
                <a:spcPct val="0"/>
              </a:spcBef>
              <a:buFontTx/>
              <a:buNone/>
            </a:pPr>
            <a:endParaRPr lang="en-GB" altLang="en-US" sz="2000" dirty="0">
              <a:latin typeface="Sassoon Infant Rg" panose="02000503030000020003" pitchFamily="50" charset="0"/>
              <a:ea typeface="Sassoon Infant Rg" panose="02000503030000020003" pitchFamily="50" charset="0"/>
              <a:cs typeface="Sakkal Majalla" pitchFamily="2" charset="-78"/>
            </a:endParaRPr>
          </a:p>
          <a:p>
            <a:pPr algn="ctr" eaLnBrk="1" hangingPunct="1">
              <a:spcBef>
                <a:spcPct val="0"/>
              </a:spcBef>
              <a:buFontTx/>
              <a:buNone/>
            </a:pPr>
            <a:endParaRPr lang="en-GB" altLang="en-US" sz="2000" dirty="0">
              <a:latin typeface="Sassoon Infant Rg" panose="02000503030000020003" pitchFamily="50" charset="0"/>
              <a:ea typeface="Sassoon Infant Rg" panose="02000503030000020003" pitchFamily="50" charset="0"/>
              <a:cs typeface="Sakkal Majalla" pitchFamily="2" charset="-78"/>
            </a:endParaRPr>
          </a:p>
        </p:txBody>
      </p:sp>
      <p:pic>
        <p:nvPicPr>
          <p:cNvPr id="14" name="Tick"/>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p:blipFill>
        <p:spPr bwMode="auto">
          <a:xfrm>
            <a:off x="7437447" y="2518616"/>
            <a:ext cx="953513" cy="91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Cros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p:blipFill>
        <p:spPr bwMode="auto">
          <a:xfrm>
            <a:off x="7386360" y="3860185"/>
            <a:ext cx="1055688" cy="729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Cross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p:blipFill>
        <p:spPr bwMode="auto">
          <a:xfrm>
            <a:off x="7386360" y="5145744"/>
            <a:ext cx="1057275" cy="731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ounded Rectangle 17"/>
          <p:cNvSpPr/>
          <p:nvPr/>
        </p:nvSpPr>
        <p:spPr>
          <a:xfrm>
            <a:off x="608013" y="2397038"/>
            <a:ext cx="1269339" cy="1123712"/>
          </a:xfrm>
          <a:prstGeom prst="round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000" b="1" dirty="0"/>
              <a:t>A</a:t>
            </a:r>
          </a:p>
        </p:txBody>
      </p:sp>
      <p:sp>
        <p:nvSpPr>
          <p:cNvPr id="20" name="Rounded Rectangle 19"/>
          <p:cNvSpPr/>
          <p:nvPr/>
        </p:nvSpPr>
        <p:spPr>
          <a:xfrm>
            <a:off x="608012" y="3663295"/>
            <a:ext cx="1269339" cy="1123712"/>
          </a:xfrm>
          <a:prstGeom prst="round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000" b="1" dirty="0"/>
              <a:t>B</a:t>
            </a:r>
          </a:p>
        </p:txBody>
      </p:sp>
      <p:sp>
        <p:nvSpPr>
          <p:cNvPr id="22" name="Rounded Rectangle 21"/>
          <p:cNvSpPr/>
          <p:nvPr/>
        </p:nvSpPr>
        <p:spPr>
          <a:xfrm>
            <a:off x="608012" y="4929552"/>
            <a:ext cx="1269339" cy="1123712"/>
          </a:xfrm>
          <a:prstGeom prst="round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000" b="1" dirty="0"/>
              <a:t>C</a:t>
            </a:r>
          </a:p>
        </p:txBody>
      </p:sp>
      <p:sp>
        <p:nvSpPr>
          <p:cNvPr id="19" name="Text B"/>
          <p:cNvSpPr/>
          <p:nvPr/>
        </p:nvSpPr>
        <p:spPr>
          <a:xfrm>
            <a:off x="2240036" y="4040485"/>
            <a:ext cx="4857086" cy="369332"/>
          </a:xfrm>
          <a:prstGeom prst="rect">
            <a:avLst/>
          </a:prstGeom>
        </p:spPr>
        <p:txBody>
          <a:bodyPr wrap="square">
            <a:spAutoFit/>
          </a:bodyPr>
          <a:lstStyle/>
          <a:p>
            <a:pPr algn="ctr">
              <a:spcBef>
                <a:spcPct val="0"/>
              </a:spcBef>
            </a:pPr>
            <a:r>
              <a:rPr lang="en-GB" dirty="0"/>
              <a:t>Click the ‘X’ and watching something else.</a:t>
            </a:r>
            <a:endParaRPr lang="en-GB" altLang="en-US" dirty="0">
              <a:ea typeface="Sassoon Infant Rg" panose="02000503030000020003" pitchFamily="50" charset="0"/>
              <a:cs typeface="Sakkal Majalla" pitchFamily="2" charset="-78"/>
            </a:endParaRPr>
          </a:p>
        </p:txBody>
      </p:sp>
      <p:sp>
        <p:nvSpPr>
          <p:cNvPr id="23" name="Text C"/>
          <p:cNvSpPr/>
          <p:nvPr/>
        </p:nvSpPr>
        <p:spPr>
          <a:xfrm>
            <a:off x="2240036" y="5306742"/>
            <a:ext cx="4857086" cy="369332"/>
          </a:xfrm>
          <a:prstGeom prst="rect">
            <a:avLst/>
          </a:prstGeom>
        </p:spPr>
        <p:txBody>
          <a:bodyPr wrap="square">
            <a:spAutoFit/>
          </a:bodyPr>
          <a:lstStyle/>
          <a:p>
            <a:pPr algn="ctr">
              <a:spcBef>
                <a:spcPct val="0"/>
              </a:spcBef>
            </a:pPr>
            <a:r>
              <a:rPr lang="en-GB" dirty="0"/>
              <a:t> Ignore it and don’t tell anyone.</a:t>
            </a:r>
            <a:endParaRPr lang="en-GB" altLang="en-US" dirty="0">
              <a:ea typeface="Sassoon Infant Rg" panose="02000503030000020003" pitchFamily="50" charset="0"/>
              <a:cs typeface="Sakkal Majalla" pitchFamily="2" charset="-78"/>
            </a:endParaRPr>
          </a:p>
        </p:txBody>
      </p:sp>
      <p:sp>
        <p:nvSpPr>
          <p:cNvPr id="25" name="Title 20">
            <a:extLst>
              <a:ext uri="{FF2B5EF4-FFF2-40B4-BE49-F238E27FC236}">
                <a16:creationId xmlns:a16="http://schemas.microsoft.com/office/drawing/2014/main" id="{39AAF3F1-A53C-4063-BE3F-7690C57B217B}"/>
              </a:ext>
            </a:extLst>
          </p:cNvPr>
          <p:cNvSpPr txBox="1">
            <a:spLocks/>
          </p:cNvSpPr>
          <p:nvPr/>
        </p:nvSpPr>
        <p:spPr>
          <a:xfrm>
            <a:off x="568048" y="1970117"/>
            <a:ext cx="8001553" cy="698260"/>
          </a:xfrm>
          <a:prstGeom prst="roundRect">
            <a:avLst>
              <a:gd name="adj" fmla="val 9641"/>
            </a:avLst>
          </a:prstGeom>
        </p:spPr>
        <p:txBody>
          <a:bodyPr>
            <a:noAutofit/>
          </a:bodyPr>
          <a:lstStyle>
            <a:lvl1pPr algn="l" defTabSz="914400" rtl="0" eaLnBrk="1" latinLnBrk="0" hangingPunct="1">
              <a:lnSpc>
                <a:spcPct val="90000"/>
              </a:lnSpc>
              <a:spcBef>
                <a:spcPct val="0"/>
              </a:spcBef>
              <a:buNone/>
              <a:defRPr sz="4000" b="1" kern="1200">
                <a:solidFill>
                  <a:srgbClr val="1C1C1C"/>
                </a:solidFill>
                <a:latin typeface="Twinkl" pitchFamily="50" charset="0"/>
                <a:ea typeface="+mj-ea"/>
                <a:cs typeface="+mj-cs"/>
              </a:defRPr>
            </a:lvl1pPr>
          </a:lstStyle>
          <a:p>
            <a:r>
              <a:rPr lang="en-GB" altLang="en-US" sz="1800" b="0" dirty="0">
                <a:solidFill>
                  <a:schemeClr val="tx1"/>
                </a:solidFill>
              </a:rPr>
              <a:t>What should you do?</a:t>
            </a:r>
            <a:endParaRPr lang="en-GB" sz="1800" b="0" dirty="0">
              <a:solidFill>
                <a:schemeClr val="tx1"/>
              </a:solidFill>
              <a:latin typeface="+mn-lt"/>
            </a:endParaRPr>
          </a:p>
        </p:txBody>
      </p:sp>
      <p:pic>
        <p:nvPicPr>
          <p:cNvPr id="5" name="Picture 4" descr="A picture containing text&#10;&#10;Description automatically generated">
            <a:extLst>
              <a:ext uri="{FF2B5EF4-FFF2-40B4-BE49-F238E27FC236}">
                <a16:creationId xmlns:a16="http://schemas.microsoft.com/office/drawing/2014/main" id="{6366BB86-7B8A-47E2-A810-2A2B818AF4B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11117"/>
          <a:stretch/>
        </p:blipFill>
        <p:spPr>
          <a:xfrm>
            <a:off x="6332408" y="257441"/>
            <a:ext cx="2384555" cy="1636546"/>
          </a:xfrm>
          <a:prstGeom prst="rect">
            <a:avLst/>
          </a:prstGeom>
        </p:spPr>
      </p:pic>
      <p:grpSp>
        <p:nvGrpSpPr>
          <p:cNvPr id="4" name="Group 3">
            <a:extLst>
              <a:ext uri="{FF2B5EF4-FFF2-40B4-BE49-F238E27FC236}">
                <a16:creationId xmlns:a16="http://schemas.microsoft.com/office/drawing/2014/main" id="{3CFA6C1C-7157-4CE1-AED7-B1EA02381E5C}"/>
              </a:ext>
            </a:extLst>
          </p:cNvPr>
          <p:cNvGrpSpPr/>
          <p:nvPr/>
        </p:nvGrpSpPr>
        <p:grpSpPr>
          <a:xfrm>
            <a:off x="7388342" y="3870913"/>
            <a:ext cx="1057275" cy="2016587"/>
            <a:chOff x="7538760" y="4012585"/>
            <a:chExt cx="1057275" cy="2016587"/>
          </a:xfrm>
        </p:grpSpPr>
        <p:pic>
          <p:nvPicPr>
            <p:cNvPr id="29" name="Cross">
              <a:extLst>
                <a:ext uri="{FF2B5EF4-FFF2-40B4-BE49-F238E27FC236}">
                  <a16:creationId xmlns:a16="http://schemas.microsoft.com/office/drawing/2014/main" id="{A76D6923-426C-4A02-AA53-F05CD071646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p:blipFill>
          <p:spPr bwMode="auto">
            <a:xfrm>
              <a:off x="7538760" y="4012585"/>
              <a:ext cx="1055688" cy="729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Cross 1">
              <a:extLst>
                <a:ext uri="{FF2B5EF4-FFF2-40B4-BE49-F238E27FC236}">
                  <a16:creationId xmlns:a16="http://schemas.microsoft.com/office/drawing/2014/main" id="{D75F80D9-E124-4D5E-87EE-66FB51FC7B5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p:blipFill>
          <p:spPr bwMode="auto">
            <a:xfrm>
              <a:off x="7538760" y="5298144"/>
              <a:ext cx="1057275" cy="731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1" name="Rectangle 30">
            <a:extLst>
              <a:ext uri="{FF2B5EF4-FFF2-40B4-BE49-F238E27FC236}">
                <a16:creationId xmlns:a16="http://schemas.microsoft.com/office/drawing/2014/main" id="{5D910AD8-9220-4A3D-944F-46FA90B2B06C}"/>
              </a:ext>
            </a:extLst>
          </p:cNvPr>
          <p:cNvSpPr/>
          <p:nvPr/>
        </p:nvSpPr>
        <p:spPr>
          <a:xfrm>
            <a:off x="0" y="0"/>
            <a:ext cx="9144000" cy="685878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ight Arrow 16">
            <a:hlinkClick r:id="" action="ppaction://hlinkshowjump?jump=nextslide"/>
          </p:cNvPr>
          <p:cNvSpPr/>
          <p:nvPr/>
        </p:nvSpPr>
        <p:spPr>
          <a:xfrm>
            <a:off x="8389938" y="6009794"/>
            <a:ext cx="654050" cy="598487"/>
          </a:xfrm>
          <a:prstGeom prst="rightArrow">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24" name="Right Arrow 23">
            <a:hlinkClick r:id="" action="ppaction://hlinkshowjump?jump=previousslide"/>
          </p:cNvPr>
          <p:cNvSpPr/>
          <p:nvPr/>
        </p:nvSpPr>
        <p:spPr>
          <a:xfrm flipH="1">
            <a:off x="93662" y="6009794"/>
            <a:ext cx="654050" cy="598487"/>
          </a:xfrm>
          <a:prstGeom prst="rightArrow">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grpSp>
        <p:nvGrpSpPr>
          <p:cNvPr id="26" name="Group 25">
            <a:extLst>
              <a:ext uri="{FF2B5EF4-FFF2-40B4-BE49-F238E27FC236}">
                <a16:creationId xmlns:a16="http://schemas.microsoft.com/office/drawing/2014/main" id="{A61FFEA7-01E4-4CF4-8864-607BB90E3A38}"/>
              </a:ext>
            </a:extLst>
          </p:cNvPr>
          <p:cNvGrpSpPr/>
          <p:nvPr/>
        </p:nvGrpSpPr>
        <p:grpSpPr>
          <a:xfrm>
            <a:off x="608012" y="2365948"/>
            <a:ext cx="6689734" cy="1142422"/>
            <a:chOff x="662501" y="2383278"/>
            <a:chExt cx="8235981" cy="1142422"/>
          </a:xfrm>
        </p:grpSpPr>
        <p:sp>
          <p:nvSpPr>
            <p:cNvPr id="27" name="Rectangle: Rounded Corners 26">
              <a:extLst>
                <a:ext uri="{FF2B5EF4-FFF2-40B4-BE49-F238E27FC236}">
                  <a16:creationId xmlns:a16="http://schemas.microsoft.com/office/drawing/2014/main" id="{42B03DA1-4FAE-43DC-83CA-B29F7D9DFC4E}"/>
                </a:ext>
              </a:extLst>
            </p:cNvPr>
            <p:cNvSpPr/>
            <p:nvPr/>
          </p:nvSpPr>
          <p:spPr>
            <a:xfrm>
              <a:off x="662501" y="2383278"/>
              <a:ext cx="8235981" cy="1142422"/>
            </a:xfrm>
            <a:prstGeom prst="roundRect">
              <a:avLst>
                <a:gd name="adj" fmla="val 16274"/>
              </a:avLst>
            </a:prstGeom>
            <a:solidFill>
              <a:srgbClr val="FFEDAA"/>
            </a:solidFill>
            <a:ln w="28575">
              <a:solidFill>
                <a:srgbClr val="0457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Answer 1">
              <a:extLst>
                <a:ext uri="{FF2B5EF4-FFF2-40B4-BE49-F238E27FC236}">
                  <a16:creationId xmlns:a16="http://schemas.microsoft.com/office/drawing/2014/main" id="{A3D34E3B-47F2-4E53-918B-F8E667B6E189}"/>
                </a:ext>
              </a:extLst>
            </p:cNvPr>
            <p:cNvSpPr txBox="1">
              <a:spLocks noChangeArrowheads="1"/>
            </p:cNvSpPr>
            <p:nvPr/>
          </p:nvSpPr>
          <p:spPr bwMode="auto">
            <a:xfrm>
              <a:off x="714561" y="2641622"/>
              <a:ext cx="8183921" cy="601742"/>
            </a:xfrm>
            <a:prstGeom prst="roundRect">
              <a:avLst>
                <a:gd name="adj" fmla="val 5732"/>
              </a:avLst>
            </a:prstGeom>
            <a:noFill/>
            <a:ln w="28575">
              <a:noFill/>
              <a:miter lim="800000"/>
              <a:headEnd/>
              <a:tailEnd/>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buNone/>
              </a:pPr>
              <a:r>
                <a:rPr lang="en-GB" altLang="en-US" sz="1600" b="1" dirty="0">
                  <a:latin typeface="+mn-lt"/>
                  <a:ea typeface="DengXian Light" panose="02010600030101010101" pitchFamily="2" charset="-122"/>
                </a:rPr>
                <a:t>If something you see or hear online doesn’t feel right or makes you feel worried, sad or scared then you must tell an adult you trust.</a:t>
              </a:r>
            </a:p>
          </p:txBody>
        </p:sp>
      </p:grpSp>
    </p:spTree>
    <p:extLst>
      <p:ext uri="{BB962C8B-B14F-4D97-AF65-F5344CB8AC3E}">
        <p14:creationId xmlns:p14="http://schemas.microsoft.com/office/powerpoint/2010/main" val="391983048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7" presetClass="emph" presetSubtype="2" fill="hold" nodeType="withEffect">
                                  <p:stCondLst>
                                    <p:cond delay="0"/>
                                  </p:stCondLst>
                                  <p:childTnLst>
                                    <p:animClr clrSpc="rgb" dir="cw">
                                      <p:cBhvr>
                                        <p:cTn id="9" dur="750" fill="hold"/>
                                        <p:tgtEl>
                                          <p:spTgt spid="10"/>
                                        </p:tgtEl>
                                        <p:attrNameLst>
                                          <p:attrName>stroke.color</p:attrName>
                                        </p:attrNameLst>
                                      </p:cBhvr>
                                      <p:to>
                                        <a:srgbClr val="92D050"/>
                                      </p:to>
                                    </p:animClr>
                                    <p:set>
                                      <p:cBhvr>
                                        <p:cTn id="10" dur="750" fill="hold"/>
                                        <p:tgtEl>
                                          <p:spTgt spid="10"/>
                                        </p:tgtEl>
                                        <p:attrNameLst>
                                          <p:attrName>stroke.on</p:attrName>
                                        </p:attrNameLst>
                                      </p:cBhvr>
                                      <p:to>
                                        <p:strVal val="true"/>
                                      </p:to>
                                    </p:set>
                                  </p:childTnLst>
                                </p:cTn>
                              </p:par>
                              <p:par>
                                <p:cTn id="11" presetID="1" presetClass="emph" presetSubtype="2" fill="hold" nodeType="withEffect">
                                  <p:stCondLst>
                                    <p:cond delay="0"/>
                                  </p:stCondLst>
                                  <p:childTnLst>
                                    <p:animClr clrSpc="rgb" dir="cw">
                                      <p:cBhvr>
                                        <p:cTn id="12" dur="750" fill="hold"/>
                                        <p:tgtEl>
                                          <p:spTgt spid="18"/>
                                        </p:tgtEl>
                                        <p:attrNameLst>
                                          <p:attrName>fillcolor</p:attrName>
                                        </p:attrNameLst>
                                      </p:cBhvr>
                                      <p:to>
                                        <a:srgbClr val="92D050"/>
                                      </p:to>
                                    </p:animClr>
                                    <p:set>
                                      <p:cBhvr>
                                        <p:cTn id="13" dur="750" fill="hold"/>
                                        <p:tgtEl>
                                          <p:spTgt spid="18"/>
                                        </p:tgtEl>
                                        <p:attrNameLst>
                                          <p:attrName>fill.type</p:attrName>
                                        </p:attrNameLst>
                                      </p:cBhvr>
                                      <p:to>
                                        <p:strVal val="solid"/>
                                      </p:to>
                                    </p:set>
                                    <p:set>
                                      <p:cBhvr>
                                        <p:cTn id="14" dur="750" fill="hold"/>
                                        <p:tgtEl>
                                          <p:spTgt spid="18"/>
                                        </p:tgtEl>
                                        <p:attrNameLst>
                                          <p:attrName>fill.on</p:attrName>
                                        </p:attrNameLst>
                                      </p:cBhvr>
                                      <p:to>
                                        <p:strVal val="true"/>
                                      </p:to>
                                    </p:set>
                                  </p:childTnLst>
                                </p:cTn>
                              </p:par>
                            </p:childTnLst>
                          </p:cTn>
                        </p:par>
                        <p:par>
                          <p:cTn id="15" fill="hold">
                            <p:stCondLst>
                              <p:cond delay="750"/>
                            </p:stCondLst>
                            <p:childTnLst>
                              <p:par>
                                <p:cTn id="16" presetID="10"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par>
                                <p:cTn id="19" presetID="10" presetClass="entr" presetSubtype="0" fill="hold"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1000"/>
                                        <p:tgtEl>
                                          <p:spTgt spid="26"/>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fade">
                                      <p:cBhvr>
                                        <p:cTn id="24" dur="1000"/>
                                        <p:tgtEl>
                                          <p:spTgt spid="31"/>
                                        </p:tgtEl>
                                      </p:cBhvr>
                                    </p:animEffect>
                                  </p:childTnLst>
                                </p:cTn>
                              </p:par>
                            </p:childTnLst>
                          </p:cTn>
                        </p:par>
                      </p:childTnLst>
                    </p:cTn>
                  </p:par>
                </p:childTnLst>
              </p:cTn>
              <p:nextCondLst>
                <p:cond evt="onClick" delay="0">
                  <p:tgtEl>
                    <p:spTgt spid="3"/>
                  </p:tgtEl>
                </p:cond>
              </p:nextCondLst>
            </p:seq>
            <p:seq concurrent="1" nextAc="seek">
              <p:cTn id="25" restart="whenNotActive" fill="hold" evtFilter="cancelBubble" nodeType="interactiveSeq">
                <p:stCondLst>
                  <p:cond evt="onClick" delay="0">
                    <p:tgtEl>
                      <p:spTgt spid="19"/>
                    </p:tgtEl>
                  </p:cond>
                </p:stCondLst>
                <p:endSync evt="end" delay="0">
                  <p:rtn val="all"/>
                </p:endSync>
                <p:childTnLst>
                  <p:par>
                    <p:cTn id="26" fill="hold">
                      <p:stCondLst>
                        <p:cond delay="0"/>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fade">
                                      <p:cBhvr>
                                        <p:cTn id="30" dur="500"/>
                                        <p:tgtEl>
                                          <p:spTgt spid="15"/>
                                        </p:tgtEl>
                                      </p:cBhvr>
                                    </p:animEffect>
                                  </p:childTnLst>
                                </p:cTn>
                              </p:par>
                            </p:childTnLst>
                          </p:cTn>
                        </p:par>
                      </p:childTnLst>
                    </p:cTn>
                  </p:par>
                </p:childTnLst>
              </p:cTn>
              <p:nextCondLst>
                <p:cond evt="onClick" delay="0">
                  <p:tgtEl>
                    <p:spTgt spid="19"/>
                  </p:tgtEl>
                </p:cond>
              </p:nextCondLst>
            </p:seq>
            <p:seq concurrent="1" nextAc="seek">
              <p:cTn id="31" restart="whenNotActive" fill="hold" evtFilter="cancelBubble" nodeType="interactiveSeq">
                <p:stCondLst>
                  <p:cond evt="onClick" delay="0">
                    <p:tgtEl>
                      <p:spTgt spid="23"/>
                    </p:tgtEl>
                  </p:cond>
                </p:stCondLst>
                <p:endSync evt="end" delay="0">
                  <p:rtn val="all"/>
                </p:endSync>
                <p:childTnLst>
                  <p:par>
                    <p:cTn id="32" fill="hold">
                      <p:stCondLst>
                        <p:cond delay="0"/>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500"/>
                                        <p:tgtEl>
                                          <p:spTgt spid="16"/>
                                        </p:tgtEl>
                                      </p:cBhvr>
                                    </p:animEffect>
                                  </p:childTnLst>
                                </p:cTn>
                              </p:par>
                            </p:childTnLst>
                          </p:cTn>
                        </p:par>
                      </p:childTnLst>
                    </p:cTn>
                  </p:par>
                </p:childTnLst>
              </p:cTn>
              <p:nextCondLst>
                <p:cond evt="onClick" delay="0">
                  <p:tgtEl>
                    <p:spTgt spid="23"/>
                  </p:tgtEl>
                </p:cond>
              </p:nextCondLst>
            </p:seq>
          </p:childTnLst>
        </p:cTn>
      </p:par>
    </p:tnLst>
    <p:bldLst>
      <p:bldP spid="3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Answer 1"/>
          <p:cNvSpPr txBox="1">
            <a:spLocks noChangeArrowheads="1"/>
          </p:cNvSpPr>
          <p:nvPr/>
        </p:nvSpPr>
        <p:spPr bwMode="auto">
          <a:xfrm>
            <a:off x="611188" y="2397038"/>
            <a:ext cx="7918450" cy="1123712"/>
          </a:xfrm>
          <a:prstGeom prst="roundRect">
            <a:avLst/>
          </a:prstGeom>
          <a:solidFill>
            <a:schemeClr val="bg1"/>
          </a:solidFill>
          <a:ln w="28575">
            <a:solidFill>
              <a:schemeClr val="accent5">
                <a:lumMod val="50000"/>
              </a:schemeClr>
            </a:solidFill>
            <a:miter lim="800000"/>
            <a:headEnd/>
            <a:tailEnd/>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GB" altLang="en-US" sz="2000" dirty="0">
              <a:latin typeface="Sassoon Infant Rg" panose="02000503030000020003" pitchFamily="50" charset="0"/>
              <a:ea typeface="Sassoon Infant Rg" panose="02000503030000020003" pitchFamily="50" charset="0"/>
              <a:cs typeface="Sakkal Majalla" pitchFamily="2" charset="-78"/>
            </a:endParaRPr>
          </a:p>
          <a:p>
            <a:pPr algn="ctr" eaLnBrk="1" hangingPunct="1">
              <a:spcBef>
                <a:spcPct val="0"/>
              </a:spcBef>
              <a:buFontTx/>
              <a:buNone/>
            </a:pPr>
            <a:endParaRPr lang="en-GB" altLang="en-US" sz="2000" dirty="0">
              <a:latin typeface="Sassoon Infant Rg" panose="02000503030000020003" pitchFamily="50" charset="0"/>
              <a:ea typeface="Sassoon Infant Rg" panose="02000503030000020003" pitchFamily="50" charset="0"/>
              <a:cs typeface="Sakkal Majalla" pitchFamily="2" charset="-78"/>
            </a:endParaRPr>
          </a:p>
          <a:p>
            <a:pPr algn="ctr" eaLnBrk="1" hangingPunct="1">
              <a:spcBef>
                <a:spcPct val="0"/>
              </a:spcBef>
              <a:buFontTx/>
              <a:buNone/>
            </a:pPr>
            <a:endParaRPr lang="en-GB" altLang="en-US" sz="2000" dirty="0">
              <a:latin typeface="Sassoon Infant Rg" panose="02000503030000020003" pitchFamily="50" charset="0"/>
              <a:ea typeface="Sassoon Infant Rg" panose="02000503030000020003" pitchFamily="50" charset="0"/>
              <a:cs typeface="Sakkal Majalla" pitchFamily="2" charset="-78"/>
            </a:endParaRPr>
          </a:p>
        </p:txBody>
      </p:sp>
      <p:sp>
        <p:nvSpPr>
          <p:cNvPr id="2" name="Rectangle 1"/>
          <p:cNvSpPr/>
          <p:nvPr/>
        </p:nvSpPr>
        <p:spPr>
          <a:xfrm>
            <a:off x="0" y="753010"/>
            <a:ext cx="9144000" cy="1140977"/>
          </a:xfrm>
          <a:prstGeom prst="rect">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itle 20"/>
          <p:cNvSpPr>
            <a:spLocks noGrp="1"/>
          </p:cNvSpPr>
          <p:nvPr>
            <p:ph type="title" idx="4294967295"/>
          </p:nvPr>
        </p:nvSpPr>
        <p:spPr>
          <a:xfrm>
            <a:off x="461964" y="899681"/>
            <a:ext cx="5009922" cy="994306"/>
          </a:xfrm>
          <a:prstGeom prst="roundRect">
            <a:avLst>
              <a:gd name="adj" fmla="val 9641"/>
            </a:avLst>
          </a:prstGeom>
        </p:spPr>
        <p:txBody>
          <a:bodyPr>
            <a:noAutofit/>
          </a:bodyPr>
          <a:lstStyle/>
          <a:p>
            <a:r>
              <a:rPr lang="en-GB" altLang="en-US" sz="2000" dirty="0">
                <a:solidFill>
                  <a:schemeClr val="bg1"/>
                </a:solidFill>
              </a:rPr>
              <a:t>Your friend has posted a photo of you that you don’t like.</a:t>
            </a:r>
            <a:endParaRPr lang="en-GB" altLang="en-US" sz="2000" dirty="0">
              <a:solidFill>
                <a:schemeClr val="bg1"/>
              </a:solidFill>
              <a:latin typeface="+mn-lt"/>
              <a:ea typeface="Sassoon Infant Rg" panose="02000503030000020003" pitchFamily="50" charset="0"/>
              <a:cs typeface="Sakkal Majalla" pitchFamily="2" charset="-78"/>
            </a:endParaRPr>
          </a:p>
        </p:txBody>
      </p:sp>
      <p:sp>
        <p:nvSpPr>
          <p:cNvPr id="8" name="Answer 3"/>
          <p:cNvSpPr txBox="1">
            <a:spLocks noChangeArrowheads="1"/>
          </p:cNvSpPr>
          <p:nvPr/>
        </p:nvSpPr>
        <p:spPr bwMode="auto">
          <a:xfrm>
            <a:off x="608013" y="4929552"/>
            <a:ext cx="7921625" cy="1123712"/>
          </a:xfrm>
          <a:prstGeom prst="roundRect">
            <a:avLst/>
          </a:prstGeom>
          <a:solidFill>
            <a:schemeClr val="bg1"/>
          </a:solidFill>
          <a:ln w="28575">
            <a:solidFill>
              <a:schemeClr val="accent5">
                <a:lumMod val="50000"/>
              </a:schemeClr>
            </a:solidFill>
            <a:miter lim="800000"/>
            <a:headEnd/>
            <a:tailEnd/>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GB" altLang="en-US" sz="2000" dirty="0">
              <a:latin typeface="Sassoon Infant Rg" panose="02000503030000020003" pitchFamily="50" charset="0"/>
              <a:ea typeface="Sassoon Infant Rg" panose="02000503030000020003" pitchFamily="50" charset="0"/>
              <a:cs typeface="Sakkal Majalla" pitchFamily="2" charset="-78"/>
            </a:endParaRPr>
          </a:p>
          <a:p>
            <a:pPr algn="ctr" eaLnBrk="1" hangingPunct="1">
              <a:spcBef>
                <a:spcPct val="0"/>
              </a:spcBef>
              <a:buFontTx/>
              <a:buNone/>
            </a:pPr>
            <a:endParaRPr lang="en-GB" altLang="en-US" sz="2000" dirty="0">
              <a:latin typeface="Sassoon Infant Rg" panose="02000503030000020003" pitchFamily="50" charset="0"/>
              <a:ea typeface="Sassoon Infant Rg" panose="02000503030000020003" pitchFamily="50" charset="0"/>
              <a:cs typeface="Sakkal Majalla" pitchFamily="2" charset="-78"/>
            </a:endParaRPr>
          </a:p>
          <a:p>
            <a:pPr algn="ctr" eaLnBrk="1" hangingPunct="1">
              <a:spcBef>
                <a:spcPct val="0"/>
              </a:spcBef>
              <a:buFontTx/>
              <a:buNone/>
            </a:pPr>
            <a:endParaRPr lang="en-GB" altLang="en-US" sz="2000" dirty="0">
              <a:latin typeface="Sassoon Infant Rg" panose="02000503030000020003" pitchFamily="50" charset="0"/>
              <a:ea typeface="Sassoon Infant Rg" panose="02000503030000020003" pitchFamily="50" charset="0"/>
              <a:cs typeface="Sakkal Majalla" pitchFamily="2" charset="-78"/>
            </a:endParaRPr>
          </a:p>
        </p:txBody>
      </p:sp>
      <p:sp>
        <p:nvSpPr>
          <p:cNvPr id="9" name="Answer 2"/>
          <p:cNvSpPr txBox="1">
            <a:spLocks noChangeArrowheads="1"/>
          </p:cNvSpPr>
          <p:nvPr/>
        </p:nvSpPr>
        <p:spPr bwMode="auto">
          <a:xfrm>
            <a:off x="608013" y="3663295"/>
            <a:ext cx="7921625" cy="1123712"/>
          </a:xfrm>
          <a:prstGeom prst="roundRect">
            <a:avLst/>
          </a:prstGeom>
          <a:solidFill>
            <a:schemeClr val="bg1"/>
          </a:solidFill>
          <a:ln w="28575">
            <a:solidFill>
              <a:schemeClr val="accent5">
                <a:lumMod val="50000"/>
              </a:schemeClr>
            </a:solidFill>
            <a:miter lim="800000"/>
            <a:headEnd/>
            <a:tailEnd/>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GB" altLang="en-US" sz="2000" dirty="0">
              <a:latin typeface="Sassoon Infant Rg" panose="02000503030000020003" pitchFamily="50" charset="0"/>
              <a:ea typeface="Sassoon Infant Rg" panose="02000503030000020003" pitchFamily="50" charset="0"/>
              <a:cs typeface="Sakkal Majalla" pitchFamily="2" charset="-78"/>
            </a:endParaRPr>
          </a:p>
          <a:p>
            <a:pPr algn="ctr" eaLnBrk="1" hangingPunct="1">
              <a:spcBef>
                <a:spcPct val="0"/>
              </a:spcBef>
              <a:buFontTx/>
              <a:buNone/>
            </a:pPr>
            <a:endParaRPr lang="en-GB" altLang="en-US" sz="2000" dirty="0">
              <a:latin typeface="Sassoon Infant Rg" panose="02000503030000020003" pitchFamily="50" charset="0"/>
              <a:ea typeface="Sassoon Infant Rg" panose="02000503030000020003" pitchFamily="50" charset="0"/>
              <a:cs typeface="Sakkal Majalla" pitchFamily="2" charset="-78"/>
            </a:endParaRPr>
          </a:p>
          <a:p>
            <a:pPr algn="ctr" eaLnBrk="1" hangingPunct="1">
              <a:spcBef>
                <a:spcPct val="0"/>
              </a:spcBef>
              <a:buFontTx/>
              <a:buNone/>
            </a:pPr>
            <a:endParaRPr lang="en-GB" altLang="en-US" sz="2000" dirty="0">
              <a:latin typeface="Sassoon Infant Rg" panose="02000503030000020003" pitchFamily="50" charset="0"/>
              <a:ea typeface="Sassoon Infant Rg" panose="02000503030000020003" pitchFamily="50" charset="0"/>
              <a:cs typeface="Sakkal Majalla" pitchFamily="2" charset="-78"/>
            </a:endParaRPr>
          </a:p>
        </p:txBody>
      </p:sp>
      <p:pic>
        <p:nvPicPr>
          <p:cNvPr id="14" name="Tick"/>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p:blipFill>
        <p:spPr bwMode="auto">
          <a:xfrm>
            <a:off x="7437447" y="5027296"/>
            <a:ext cx="953513" cy="91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Cros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p:blipFill>
        <p:spPr bwMode="auto">
          <a:xfrm>
            <a:off x="7386360" y="3860185"/>
            <a:ext cx="1055688" cy="729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Cross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p:blipFill>
        <p:spPr bwMode="auto">
          <a:xfrm>
            <a:off x="7377972" y="2576776"/>
            <a:ext cx="1057275" cy="731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ounded Rectangle 17"/>
          <p:cNvSpPr/>
          <p:nvPr/>
        </p:nvSpPr>
        <p:spPr>
          <a:xfrm>
            <a:off x="608013" y="2397038"/>
            <a:ext cx="1269339" cy="1123712"/>
          </a:xfrm>
          <a:prstGeom prst="round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000" b="1" dirty="0"/>
              <a:t>A</a:t>
            </a:r>
          </a:p>
        </p:txBody>
      </p:sp>
      <p:sp>
        <p:nvSpPr>
          <p:cNvPr id="20" name="Rounded Rectangle 19"/>
          <p:cNvSpPr/>
          <p:nvPr/>
        </p:nvSpPr>
        <p:spPr>
          <a:xfrm>
            <a:off x="608012" y="3663295"/>
            <a:ext cx="1269339" cy="1123712"/>
          </a:xfrm>
          <a:prstGeom prst="round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000" b="1" dirty="0"/>
              <a:t>B</a:t>
            </a:r>
          </a:p>
        </p:txBody>
      </p:sp>
      <p:sp>
        <p:nvSpPr>
          <p:cNvPr id="22" name="Rounded Rectangle 21"/>
          <p:cNvSpPr/>
          <p:nvPr/>
        </p:nvSpPr>
        <p:spPr>
          <a:xfrm>
            <a:off x="608012" y="4929552"/>
            <a:ext cx="1269339" cy="1123712"/>
          </a:xfrm>
          <a:prstGeom prst="round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000" b="1" dirty="0"/>
              <a:t>C</a:t>
            </a:r>
          </a:p>
        </p:txBody>
      </p:sp>
      <p:sp>
        <p:nvSpPr>
          <p:cNvPr id="19" name="Text B"/>
          <p:cNvSpPr/>
          <p:nvPr/>
        </p:nvSpPr>
        <p:spPr>
          <a:xfrm>
            <a:off x="2035629" y="4040485"/>
            <a:ext cx="5191703" cy="369332"/>
          </a:xfrm>
          <a:prstGeom prst="rect">
            <a:avLst/>
          </a:prstGeom>
        </p:spPr>
        <p:txBody>
          <a:bodyPr wrap="square">
            <a:spAutoFit/>
          </a:bodyPr>
          <a:lstStyle/>
          <a:p>
            <a:pPr algn="ctr">
              <a:spcBef>
                <a:spcPct val="0"/>
              </a:spcBef>
            </a:pPr>
            <a:r>
              <a:rPr lang="en-GB" dirty="0"/>
              <a:t>Ignore it and hope no one will see it.</a:t>
            </a:r>
            <a:endParaRPr lang="en-GB" altLang="en-US" dirty="0">
              <a:ea typeface="Sassoon Infant Rg" panose="02000503030000020003" pitchFamily="50" charset="0"/>
              <a:cs typeface="Sakkal Majalla" pitchFamily="2" charset="-78"/>
            </a:endParaRPr>
          </a:p>
        </p:txBody>
      </p:sp>
      <p:sp>
        <p:nvSpPr>
          <p:cNvPr id="23" name="Text C"/>
          <p:cNvSpPr/>
          <p:nvPr/>
        </p:nvSpPr>
        <p:spPr>
          <a:xfrm>
            <a:off x="2035629" y="2775169"/>
            <a:ext cx="4965095" cy="646331"/>
          </a:xfrm>
          <a:prstGeom prst="rect">
            <a:avLst/>
          </a:prstGeom>
        </p:spPr>
        <p:txBody>
          <a:bodyPr wrap="square">
            <a:spAutoFit/>
          </a:bodyPr>
          <a:lstStyle/>
          <a:p>
            <a:pPr algn="ctr">
              <a:spcBef>
                <a:spcPct val="0"/>
              </a:spcBef>
            </a:pPr>
            <a:r>
              <a:rPr lang="en-GB" dirty="0"/>
              <a:t>Post an embarrassing photo of them to get them back.</a:t>
            </a:r>
            <a:endParaRPr lang="en-GB" altLang="en-US" dirty="0">
              <a:ea typeface="Sassoon Infant Rg" panose="02000503030000020003" pitchFamily="50" charset="0"/>
              <a:cs typeface="Sakkal Majalla" pitchFamily="2" charset="-78"/>
            </a:endParaRPr>
          </a:p>
        </p:txBody>
      </p:sp>
      <p:sp>
        <p:nvSpPr>
          <p:cNvPr id="3" name="Text A"/>
          <p:cNvSpPr/>
          <p:nvPr/>
        </p:nvSpPr>
        <p:spPr>
          <a:xfrm>
            <a:off x="2410692" y="5306742"/>
            <a:ext cx="4857086" cy="369332"/>
          </a:xfrm>
          <a:prstGeom prst="rect">
            <a:avLst/>
          </a:prstGeom>
        </p:spPr>
        <p:txBody>
          <a:bodyPr wrap="square">
            <a:spAutoFit/>
          </a:bodyPr>
          <a:lstStyle/>
          <a:p>
            <a:pPr algn="ctr">
              <a:spcBef>
                <a:spcPct val="0"/>
              </a:spcBef>
            </a:pPr>
            <a:r>
              <a:rPr lang="en-GB" altLang="en-US" dirty="0">
                <a:ea typeface="Sassoon Infant Rg" panose="02000503030000020003" pitchFamily="50" charset="0"/>
                <a:cs typeface="Sakkal Majalla" pitchFamily="2" charset="-78"/>
              </a:rPr>
              <a:t>Ask your friend to delete it.</a:t>
            </a:r>
          </a:p>
        </p:txBody>
      </p:sp>
      <p:sp>
        <p:nvSpPr>
          <p:cNvPr id="27" name="Title 20">
            <a:extLst>
              <a:ext uri="{FF2B5EF4-FFF2-40B4-BE49-F238E27FC236}">
                <a16:creationId xmlns:a16="http://schemas.microsoft.com/office/drawing/2014/main" id="{EA6F745A-A027-4B0D-9446-6A59033A3CE3}"/>
              </a:ext>
            </a:extLst>
          </p:cNvPr>
          <p:cNvSpPr txBox="1">
            <a:spLocks/>
          </p:cNvSpPr>
          <p:nvPr/>
        </p:nvSpPr>
        <p:spPr>
          <a:xfrm>
            <a:off x="568048" y="1970117"/>
            <a:ext cx="8001553" cy="994306"/>
          </a:xfrm>
          <a:prstGeom prst="roundRect">
            <a:avLst>
              <a:gd name="adj" fmla="val 9641"/>
            </a:avLst>
          </a:prstGeom>
        </p:spPr>
        <p:txBody>
          <a:bodyPr>
            <a:noAutofit/>
          </a:bodyPr>
          <a:lstStyle>
            <a:lvl1pPr algn="l" defTabSz="914400" rtl="0" eaLnBrk="1" latinLnBrk="0" hangingPunct="1">
              <a:lnSpc>
                <a:spcPct val="90000"/>
              </a:lnSpc>
              <a:spcBef>
                <a:spcPct val="0"/>
              </a:spcBef>
              <a:buNone/>
              <a:defRPr sz="4000" b="1" kern="1200">
                <a:solidFill>
                  <a:srgbClr val="1C1C1C"/>
                </a:solidFill>
                <a:latin typeface="Twinkl" pitchFamily="50" charset="0"/>
                <a:ea typeface="+mj-ea"/>
                <a:cs typeface="+mj-cs"/>
              </a:defRPr>
            </a:lvl1pPr>
          </a:lstStyle>
          <a:p>
            <a:r>
              <a:rPr lang="en-GB" altLang="en-US" sz="1800" b="0" dirty="0">
                <a:solidFill>
                  <a:schemeClr val="tx1"/>
                </a:solidFill>
              </a:rPr>
              <a:t>What should you do?</a:t>
            </a:r>
            <a:endParaRPr lang="en-GB" sz="1800" b="0" dirty="0">
              <a:solidFill>
                <a:schemeClr val="tx1"/>
              </a:solidFill>
              <a:latin typeface="+mn-lt"/>
            </a:endParaRPr>
          </a:p>
        </p:txBody>
      </p:sp>
      <p:pic>
        <p:nvPicPr>
          <p:cNvPr id="5" name="Picture 4" descr="Map&#10;&#10;Description automatically generated">
            <a:extLst>
              <a:ext uri="{FF2B5EF4-FFF2-40B4-BE49-F238E27FC236}">
                <a16:creationId xmlns:a16="http://schemas.microsoft.com/office/drawing/2014/main" id="{C8C27126-2BE1-487E-AAB6-B9CF82F3E7D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5282" t="-18359" r="-3007" b="-8157"/>
          <a:stretch/>
        </p:blipFill>
        <p:spPr>
          <a:xfrm>
            <a:off x="6100837" y="-244802"/>
            <a:ext cx="2487991" cy="2288783"/>
          </a:xfrm>
          <a:prstGeom prst="flowChartConnector">
            <a:avLst/>
          </a:prstGeom>
        </p:spPr>
      </p:pic>
      <p:grpSp>
        <p:nvGrpSpPr>
          <p:cNvPr id="4" name="Group 3">
            <a:extLst>
              <a:ext uri="{FF2B5EF4-FFF2-40B4-BE49-F238E27FC236}">
                <a16:creationId xmlns:a16="http://schemas.microsoft.com/office/drawing/2014/main" id="{1C8C8A71-F1DA-4C7B-A8E7-B41976CCAF15}"/>
              </a:ext>
            </a:extLst>
          </p:cNvPr>
          <p:cNvGrpSpPr/>
          <p:nvPr/>
        </p:nvGrpSpPr>
        <p:grpSpPr>
          <a:xfrm>
            <a:off x="7367133" y="2584991"/>
            <a:ext cx="1064076" cy="2013340"/>
            <a:chOff x="7530372" y="2729176"/>
            <a:chExt cx="1064076" cy="2013340"/>
          </a:xfrm>
        </p:grpSpPr>
        <p:pic>
          <p:nvPicPr>
            <p:cNvPr id="31" name="Cross">
              <a:extLst>
                <a:ext uri="{FF2B5EF4-FFF2-40B4-BE49-F238E27FC236}">
                  <a16:creationId xmlns:a16="http://schemas.microsoft.com/office/drawing/2014/main" id="{5629BDBB-F3B4-44C2-BEEA-F1B6819623F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p:blipFill>
          <p:spPr bwMode="auto">
            <a:xfrm>
              <a:off x="7538760" y="4012585"/>
              <a:ext cx="1055688" cy="729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Cross 1">
              <a:extLst>
                <a:ext uri="{FF2B5EF4-FFF2-40B4-BE49-F238E27FC236}">
                  <a16:creationId xmlns:a16="http://schemas.microsoft.com/office/drawing/2014/main" id="{D7E54C72-DACD-40E4-BC0A-B40C16C9CA4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p:blipFill>
          <p:spPr bwMode="auto">
            <a:xfrm>
              <a:off x="7530372" y="2729176"/>
              <a:ext cx="1057275" cy="731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8" name="Rectangle 27">
            <a:extLst>
              <a:ext uri="{FF2B5EF4-FFF2-40B4-BE49-F238E27FC236}">
                <a16:creationId xmlns:a16="http://schemas.microsoft.com/office/drawing/2014/main" id="{6719B55E-9812-43B0-B6FF-0F216A0220AE}"/>
              </a:ext>
            </a:extLst>
          </p:cNvPr>
          <p:cNvSpPr/>
          <p:nvPr/>
        </p:nvSpPr>
        <p:spPr>
          <a:xfrm>
            <a:off x="-119064" y="0"/>
            <a:ext cx="9375776" cy="685878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ight Arrow 23">
            <a:hlinkClick r:id="" action="ppaction://hlinkshowjump?jump=previousslide"/>
          </p:cNvPr>
          <p:cNvSpPr/>
          <p:nvPr/>
        </p:nvSpPr>
        <p:spPr>
          <a:xfrm flipH="1">
            <a:off x="93662" y="6009794"/>
            <a:ext cx="654050" cy="598487"/>
          </a:xfrm>
          <a:prstGeom prst="rightArrow">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17" name="Right Arrow 16">
            <a:hlinkClick r:id="" action="ppaction://hlinkshowjump?jump=nextslide"/>
          </p:cNvPr>
          <p:cNvSpPr/>
          <p:nvPr/>
        </p:nvSpPr>
        <p:spPr>
          <a:xfrm>
            <a:off x="8389938" y="6009794"/>
            <a:ext cx="654050" cy="598487"/>
          </a:xfrm>
          <a:prstGeom prst="rightArrow">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grpSp>
        <p:nvGrpSpPr>
          <p:cNvPr id="25" name="Group 24">
            <a:extLst>
              <a:ext uri="{FF2B5EF4-FFF2-40B4-BE49-F238E27FC236}">
                <a16:creationId xmlns:a16="http://schemas.microsoft.com/office/drawing/2014/main" id="{D661C64B-8F87-47F4-BB01-444744A70AFE}"/>
              </a:ext>
            </a:extLst>
          </p:cNvPr>
          <p:cNvGrpSpPr/>
          <p:nvPr/>
        </p:nvGrpSpPr>
        <p:grpSpPr>
          <a:xfrm>
            <a:off x="608011" y="4929552"/>
            <a:ext cx="6689734" cy="1142422"/>
            <a:chOff x="662501" y="2383278"/>
            <a:chExt cx="8235981" cy="1142422"/>
          </a:xfrm>
        </p:grpSpPr>
        <p:sp>
          <p:nvSpPr>
            <p:cNvPr id="26" name="Rectangle: Rounded Corners 25">
              <a:extLst>
                <a:ext uri="{FF2B5EF4-FFF2-40B4-BE49-F238E27FC236}">
                  <a16:creationId xmlns:a16="http://schemas.microsoft.com/office/drawing/2014/main" id="{8D65137A-57E1-45C4-8E36-E9EA1D54090B}"/>
                </a:ext>
              </a:extLst>
            </p:cNvPr>
            <p:cNvSpPr/>
            <p:nvPr/>
          </p:nvSpPr>
          <p:spPr>
            <a:xfrm>
              <a:off x="662501" y="2383278"/>
              <a:ext cx="8235981" cy="1142422"/>
            </a:xfrm>
            <a:prstGeom prst="roundRect">
              <a:avLst>
                <a:gd name="adj" fmla="val 16274"/>
              </a:avLst>
            </a:prstGeom>
            <a:solidFill>
              <a:srgbClr val="FFEDAA"/>
            </a:solidFill>
            <a:ln w="28575">
              <a:solidFill>
                <a:srgbClr val="0457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Answer 1">
              <a:extLst>
                <a:ext uri="{FF2B5EF4-FFF2-40B4-BE49-F238E27FC236}">
                  <a16:creationId xmlns:a16="http://schemas.microsoft.com/office/drawing/2014/main" id="{A6184D50-9789-4DA6-98C4-C2D1FC138F92}"/>
                </a:ext>
              </a:extLst>
            </p:cNvPr>
            <p:cNvSpPr txBox="1">
              <a:spLocks noChangeArrowheads="1"/>
            </p:cNvSpPr>
            <p:nvPr/>
          </p:nvSpPr>
          <p:spPr bwMode="auto">
            <a:xfrm>
              <a:off x="696745" y="2576499"/>
              <a:ext cx="8183921" cy="855107"/>
            </a:xfrm>
            <a:prstGeom prst="roundRect">
              <a:avLst>
                <a:gd name="adj" fmla="val 5732"/>
              </a:avLst>
            </a:prstGeom>
            <a:noFill/>
            <a:ln w="28575">
              <a:noFill/>
              <a:miter lim="800000"/>
              <a:headEnd/>
              <a:tailEnd/>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buNone/>
              </a:pPr>
              <a:r>
                <a:rPr lang="en-GB" altLang="en-US" sz="1600" b="1" dirty="0">
                  <a:latin typeface="+mn-lt"/>
                </a:rPr>
                <a:t>If a friend posts something that makes you feel bad or unhappy, ask them to take it down. Ask a trusted adult to help you. If they won’t delete it, the photo can be reported.</a:t>
              </a:r>
            </a:p>
          </p:txBody>
        </p:sp>
      </p:grpSp>
    </p:spTree>
    <p:extLst>
      <p:ext uri="{BB962C8B-B14F-4D97-AF65-F5344CB8AC3E}">
        <p14:creationId xmlns:p14="http://schemas.microsoft.com/office/powerpoint/2010/main" val="39521047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7" presetClass="emph" presetSubtype="2" fill="hold" nodeType="withEffect">
                                  <p:stCondLst>
                                    <p:cond delay="0"/>
                                  </p:stCondLst>
                                  <p:childTnLst>
                                    <p:animClr clrSpc="rgb" dir="cw">
                                      <p:cBhvr>
                                        <p:cTn id="9" dur="750" fill="hold"/>
                                        <p:tgtEl>
                                          <p:spTgt spid="8"/>
                                        </p:tgtEl>
                                        <p:attrNameLst>
                                          <p:attrName>stroke.color</p:attrName>
                                        </p:attrNameLst>
                                      </p:cBhvr>
                                      <p:to>
                                        <a:srgbClr val="92D050"/>
                                      </p:to>
                                    </p:animClr>
                                    <p:set>
                                      <p:cBhvr>
                                        <p:cTn id="10" dur="750" fill="hold"/>
                                        <p:tgtEl>
                                          <p:spTgt spid="8"/>
                                        </p:tgtEl>
                                        <p:attrNameLst>
                                          <p:attrName>stroke.on</p:attrName>
                                        </p:attrNameLst>
                                      </p:cBhvr>
                                      <p:to>
                                        <p:strVal val="true"/>
                                      </p:to>
                                    </p:set>
                                  </p:childTnLst>
                                </p:cTn>
                              </p:par>
                              <p:par>
                                <p:cTn id="11" presetID="1" presetClass="emph" presetSubtype="2" fill="hold" nodeType="withEffect">
                                  <p:stCondLst>
                                    <p:cond delay="0"/>
                                  </p:stCondLst>
                                  <p:childTnLst>
                                    <p:animClr clrSpc="rgb" dir="cw">
                                      <p:cBhvr>
                                        <p:cTn id="12" dur="750" fill="hold"/>
                                        <p:tgtEl>
                                          <p:spTgt spid="22"/>
                                        </p:tgtEl>
                                        <p:attrNameLst>
                                          <p:attrName>fillcolor</p:attrName>
                                        </p:attrNameLst>
                                      </p:cBhvr>
                                      <p:to>
                                        <a:srgbClr val="92D050"/>
                                      </p:to>
                                    </p:animClr>
                                    <p:set>
                                      <p:cBhvr>
                                        <p:cTn id="13" dur="750" fill="hold"/>
                                        <p:tgtEl>
                                          <p:spTgt spid="22"/>
                                        </p:tgtEl>
                                        <p:attrNameLst>
                                          <p:attrName>fill.type</p:attrName>
                                        </p:attrNameLst>
                                      </p:cBhvr>
                                      <p:to>
                                        <p:strVal val="solid"/>
                                      </p:to>
                                    </p:set>
                                    <p:set>
                                      <p:cBhvr>
                                        <p:cTn id="14" dur="750" fill="hold"/>
                                        <p:tgtEl>
                                          <p:spTgt spid="22"/>
                                        </p:tgtEl>
                                        <p:attrNameLst>
                                          <p:attrName>fill.on</p:attrName>
                                        </p:attrNameLst>
                                      </p:cBhvr>
                                      <p:to>
                                        <p:strVal val="true"/>
                                      </p:to>
                                    </p:set>
                                  </p:childTnLst>
                                </p:cTn>
                              </p:par>
                            </p:childTnLst>
                          </p:cTn>
                        </p:par>
                        <p:par>
                          <p:cTn id="15" fill="hold">
                            <p:stCondLst>
                              <p:cond delay="750"/>
                            </p:stCondLst>
                            <p:childTnLst>
                              <p:par>
                                <p:cTn id="16" presetID="10"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par>
                                <p:cTn id="19" presetID="10" presetClass="entr" presetSubtype="0" fill="hold" nodeType="with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fade">
                                      <p:cBhvr>
                                        <p:cTn id="21" dur="1000"/>
                                        <p:tgtEl>
                                          <p:spTgt spid="25"/>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fade">
                                      <p:cBhvr>
                                        <p:cTn id="24" dur="1000"/>
                                        <p:tgtEl>
                                          <p:spTgt spid="28"/>
                                        </p:tgtEl>
                                      </p:cBhvr>
                                    </p:animEffect>
                                  </p:childTnLst>
                                </p:cTn>
                              </p:par>
                            </p:childTnLst>
                          </p:cTn>
                        </p:par>
                      </p:childTnLst>
                    </p:cTn>
                  </p:par>
                </p:childTnLst>
              </p:cTn>
              <p:nextCondLst>
                <p:cond evt="onClick" delay="0">
                  <p:tgtEl>
                    <p:spTgt spid="3"/>
                  </p:tgtEl>
                </p:cond>
              </p:nextCondLst>
            </p:seq>
            <p:seq concurrent="1" nextAc="seek">
              <p:cTn id="25" restart="whenNotActive" fill="hold" evtFilter="cancelBubble" nodeType="interactiveSeq">
                <p:stCondLst>
                  <p:cond evt="onClick" delay="0">
                    <p:tgtEl>
                      <p:spTgt spid="19"/>
                    </p:tgtEl>
                  </p:cond>
                </p:stCondLst>
                <p:endSync evt="end" delay="0">
                  <p:rtn val="all"/>
                </p:endSync>
                <p:childTnLst>
                  <p:par>
                    <p:cTn id="26" fill="hold">
                      <p:stCondLst>
                        <p:cond delay="0"/>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fade">
                                      <p:cBhvr>
                                        <p:cTn id="30" dur="500"/>
                                        <p:tgtEl>
                                          <p:spTgt spid="15"/>
                                        </p:tgtEl>
                                      </p:cBhvr>
                                    </p:animEffect>
                                  </p:childTnLst>
                                </p:cTn>
                              </p:par>
                            </p:childTnLst>
                          </p:cTn>
                        </p:par>
                      </p:childTnLst>
                    </p:cTn>
                  </p:par>
                </p:childTnLst>
              </p:cTn>
              <p:nextCondLst>
                <p:cond evt="onClick" delay="0">
                  <p:tgtEl>
                    <p:spTgt spid="19"/>
                  </p:tgtEl>
                </p:cond>
              </p:nextCondLst>
            </p:seq>
            <p:seq concurrent="1" nextAc="seek">
              <p:cTn id="31" restart="whenNotActive" fill="hold" evtFilter="cancelBubble" nodeType="interactiveSeq">
                <p:stCondLst>
                  <p:cond evt="onClick" delay="0">
                    <p:tgtEl>
                      <p:spTgt spid="23"/>
                    </p:tgtEl>
                  </p:cond>
                </p:stCondLst>
                <p:endSync evt="end" delay="0">
                  <p:rtn val="all"/>
                </p:endSync>
                <p:childTnLst>
                  <p:par>
                    <p:cTn id="32" fill="hold">
                      <p:stCondLst>
                        <p:cond delay="0"/>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500"/>
                                        <p:tgtEl>
                                          <p:spTgt spid="16"/>
                                        </p:tgtEl>
                                      </p:cBhvr>
                                    </p:animEffect>
                                  </p:childTnLst>
                                </p:cTn>
                              </p:par>
                            </p:childTnLst>
                          </p:cTn>
                        </p:par>
                      </p:childTnLst>
                    </p:cTn>
                  </p:par>
                </p:childTnLst>
              </p:cTn>
              <p:nextCondLst>
                <p:cond evt="onClick" delay="0">
                  <p:tgtEl>
                    <p:spTgt spid="23"/>
                  </p:tgtEl>
                </p:cond>
              </p:nextCondLst>
            </p:seq>
          </p:childTnLst>
        </p:cTn>
      </p:par>
    </p:tnLst>
    <p:bldLst>
      <p:bldP spid="2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nswer 2"/>
          <p:cNvSpPr txBox="1">
            <a:spLocks noChangeArrowheads="1"/>
          </p:cNvSpPr>
          <p:nvPr/>
        </p:nvSpPr>
        <p:spPr bwMode="auto">
          <a:xfrm>
            <a:off x="614542" y="2388288"/>
            <a:ext cx="7915096" cy="1123712"/>
          </a:xfrm>
          <a:prstGeom prst="roundRect">
            <a:avLst/>
          </a:prstGeom>
          <a:solidFill>
            <a:schemeClr val="bg1"/>
          </a:solidFill>
          <a:ln w="28575">
            <a:solidFill>
              <a:schemeClr val="accent5">
                <a:lumMod val="50000"/>
              </a:schemeClr>
            </a:solidFill>
            <a:miter lim="800000"/>
            <a:headEnd/>
            <a:tailEnd/>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GB" altLang="en-US" sz="2000" dirty="0">
              <a:latin typeface="Sassoon Infant Rg" panose="02000503030000020003" pitchFamily="50" charset="0"/>
              <a:ea typeface="Sassoon Infant Rg" panose="02000503030000020003" pitchFamily="50" charset="0"/>
              <a:cs typeface="Sakkal Majalla" pitchFamily="2" charset="-78"/>
            </a:endParaRPr>
          </a:p>
          <a:p>
            <a:pPr algn="ctr" eaLnBrk="1" hangingPunct="1">
              <a:spcBef>
                <a:spcPct val="0"/>
              </a:spcBef>
              <a:buFontTx/>
              <a:buNone/>
            </a:pPr>
            <a:endParaRPr lang="en-GB" altLang="en-US" sz="2000" dirty="0">
              <a:latin typeface="Sassoon Infant Rg" panose="02000503030000020003" pitchFamily="50" charset="0"/>
              <a:ea typeface="Sassoon Infant Rg" panose="02000503030000020003" pitchFamily="50" charset="0"/>
              <a:cs typeface="Sakkal Majalla" pitchFamily="2" charset="-78"/>
            </a:endParaRPr>
          </a:p>
          <a:p>
            <a:pPr algn="ctr" eaLnBrk="1" hangingPunct="1">
              <a:spcBef>
                <a:spcPct val="0"/>
              </a:spcBef>
              <a:buFontTx/>
              <a:buNone/>
            </a:pPr>
            <a:endParaRPr lang="en-GB" altLang="en-US" sz="2000" dirty="0">
              <a:latin typeface="Sassoon Infant Rg" panose="02000503030000020003" pitchFamily="50" charset="0"/>
              <a:ea typeface="Sassoon Infant Rg" panose="02000503030000020003" pitchFamily="50" charset="0"/>
              <a:cs typeface="Sakkal Majalla" pitchFamily="2" charset="-78"/>
            </a:endParaRPr>
          </a:p>
        </p:txBody>
      </p:sp>
      <p:sp>
        <p:nvSpPr>
          <p:cNvPr id="10" name="Answer 1"/>
          <p:cNvSpPr txBox="1">
            <a:spLocks noChangeArrowheads="1"/>
          </p:cNvSpPr>
          <p:nvPr/>
        </p:nvSpPr>
        <p:spPr bwMode="auto">
          <a:xfrm>
            <a:off x="611187" y="3654982"/>
            <a:ext cx="7918450" cy="1123712"/>
          </a:xfrm>
          <a:prstGeom prst="roundRect">
            <a:avLst/>
          </a:prstGeom>
          <a:solidFill>
            <a:schemeClr val="bg1"/>
          </a:solidFill>
          <a:ln w="28575">
            <a:solidFill>
              <a:schemeClr val="accent5">
                <a:lumMod val="50000"/>
              </a:schemeClr>
            </a:solidFill>
            <a:miter lim="800000"/>
            <a:headEnd/>
            <a:tailEnd/>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GB" altLang="en-US" sz="2000" dirty="0">
              <a:latin typeface="Sassoon Infant Rg" panose="02000503030000020003" pitchFamily="50" charset="0"/>
              <a:ea typeface="Sassoon Infant Rg" panose="02000503030000020003" pitchFamily="50" charset="0"/>
              <a:cs typeface="Sakkal Majalla" pitchFamily="2" charset="-78"/>
            </a:endParaRPr>
          </a:p>
          <a:p>
            <a:pPr algn="ctr" eaLnBrk="1" hangingPunct="1">
              <a:spcBef>
                <a:spcPct val="0"/>
              </a:spcBef>
              <a:buFontTx/>
              <a:buNone/>
            </a:pPr>
            <a:endParaRPr lang="en-GB" altLang="en-US" sz="2000" dirty="0">
              <a:latin typeface="Sassoon Infant Rg" panose="02000503030000020003" pitchFamily="50" charset="0"/>
              <a:ea typeface="Sassoon Infant Rg" panose="02000503030000020003" pitchFamily="50" charset="0"/>
              <a:cs typeface="Sakkal Majalla" pitchFamily="2" charset="-78"/>
            </a:endParaRPr>
          </a:p>
          <a:p>
            <a:pPr algn="ctr" eaLnBrk="1" hangingPunct="1">
              <a:spcBef>
                <a:spcPct val="0"/>
              </a:spcBef>
              <a:buFontTx/>
              <a:buNone/>
            </a:pPr>
            <a:endParaRPr lang="en-GB" altLang="en-US" sz="2000" dirty="0">
              <a:latin typeface="Sassoon Infant Rg" panose="02000503030000020003" pitchFamily="50" charset="0"/>
              <a:ea typeface="Sassoon Infant Rg" panose="02000503030000020003" pitchFamily="50" charset="0"/>
              <a:cs typeface="Sakkal Majalla" pitchFamily="2" charset="-78"/>
            </a:endParaRPr>
          </a:p>
        </p:txBody>
      </p:sp>
      <p:sp>
        <p:nvSpPr>
          <p:cNvPr id="3" name="Text A"/>
          <p:cNvSpPr/>
          <p:nvPr/>
        </p:nvSpPr>
        <p:spPr>
          <a:xfrm>
            <a:off x="2090057" y="3921578"/>
            <a:ext cx="5155016" cy="369332"/>
          </a:xfrm>
          <a:prstGeom prst="rect">
            <a:avLst/>
          </a:prstGeom>
        </p:spPr>
        <p:txBody>
          <a:bodyPr wrap="square">
            <a:spAutoFit/>
          </a:bodyPr>
          <a:lstStyle/>
          <a:p>
            <a:pPr algn="ctr">
              <a:spcBef>
                <a:spcPct val="0"/>
              </a:spcBef>
            </a:pPr>
            <a:r>
              <a:rPr lang="en-GB" altLang="en-US" dirty="0">
                <a:ea typeface="Sassoon Infant Rg" panose="02000503030000020003" pitchFamily="50" charset="0"/>
                <a:cs typeface="Sakkal Majalla" pitchFamily="2" charset="-78"/>
              </a:rPr>
              <a:t>Tell an adult you trust.</a:t>
            </a:r>
          </a:p>
        </p:txBody>
      </p:sp>
      <p:sp>
        <p:nvSpPr>
          <p:cNvPr id="2" name="Rectangle 1"/>
          <p:cNvSpPr/>
          <p:nvPr/>
        </p:nvSpPr>
        <p:spPr>
          <a:xfrm>
            <a:off x="0" y="632242"/>
            <a:ext cx="9144000" cy="1374918"/>
          </a:xfrm>
          <a:prstGeom prst="rect">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itle 20"/>
          <p:cNvSpPr>
            <a:spLocks noGrp="1"/>
          </p:cNvSpPr>
          <p:nvPr>
            <p:ph type="title" idx="4294967295"/>
          </p:nvPr>
        </p:nvSpPr>
        <p:spPr>
          <a:xfrm>
            <a:off x="458788" y="803808"/>
            <a:ext cx="6372602" cy="994306"/>
          </a:xfrm>
          <a:prstGeom prst="roundRect">
            <a:avLst>
              <a:gd name="adj" fmla="val 9641"/>
            </a:avLst>
          </a:prstGeom>
        </p:spPr>
        <p:txBody>
          <a:bodyPr anchor="ctr">
            <a:noAutofit/>
          </a:bodyPr>
          <a:lstStyle/>
          <a:p>
            <a:r>
              <a:rPr lang="en-GB" altLang="en-US" sz="2000" dirty="0">
                <a:solidFill>
                  <a:schemeClr val="bg1"/>
                </a:solidFill>
              </a:rPr>
              <a:t>Your friend is planning to meet up with someone they don’t know but who they have been messaging.</a:t>
            </a:r>
            <a:endParaRPr lang="en-GB" sz="2000" dirty="0">
              <a:solidFill>
                <a:schemeClr val="bg1"/>
              </a:solidFill>
              <a:latin typeface="+mn-lt"/>
            </a:endParaRPr>
          </a:p>
        </p:txBody>
      </p:sp>
      <p:sp>
        <p:nvSpPr>
          <p:cNvPr id="8" name="Answer 3"/>
          <p:cNvSpPr txBox="1">
            <a:spLocks noChangeArrowheads="1"/>
          </p:cNvSpPr>
          <p:nvPr/>
        </p:nvSpPr>
        <p:spPr bwMode="auto">
          <a:xfrm>
            <a:off x="608013" y="4929552"/>
            <a:ext cx="7921625" cy="1123712"/>
          </a:xfrm>
          <a:prstGeom prst="roundRect">
            <a:avLst/>
          </a:prstGeom>
          <a:solidFill>
            <a:schemeClr val="bg1"/>
          </a:solidFill>
          <a:ln w="28575">
            <a:solidFill>
              <a:schemeClr val="accent5">
                <a:lumMod val="50000"/>
              </a:schemeClr>
            </a:solidFill>
            <a:miter lim="800000"/>
            <a:headEnd/>
            <a:tailEnd/>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GB" altLang="en-US" sz="2000" dirty="0">
              <a:latin typeface="Sassoon Infant Rg" panose="02000503030000020003" pitchFamily="50" charset="0"/>
              <a:ea typeface="Sassoon Infant Rg" panose="02000503030000020003" pitchFamily="50" charset="0"/>
              <a:cs typeface="Sakkal Majalla" pitchFamily="2" charset="-78"/>
            </a:endParaRPr>
          </a:p>
          <a:p>
            <a:pPr algn="ctr" eaLnBrk="1" hangingPunct="1">
              <a:spcBef>
                <a:spcPct val="0"/>
              </a:spcBef>
              <a:buFontTx/>
              <a:buNone/>
            </a:pPr>
            <a:endParaRPr lang="en-GB" altLang="en-US" sz="2000" dirty="0">
              <a:latin typeface="Sassoon Infant Rg" panose="02000503030000020003" pitchFamily="50" charset="0"/>
              <a:ea typeface="Sassoon Infant Rg" panose="02000503030000020003" pitchFamily="50" charset="0"/>
              <a:cs typeface="Sakkal Majalla" pitchFamily="2" charset="-78"/>
            </a:endParaRPr>
          </a:p>
          <a:p>
            <a:pPr algn="ctr" eaLnBrk="1" hangingPunct="1">
              <a:spcBef>
                <a:spcPct val="0"/>
              </a:spcBef>
              <a:buFontTx/>
              <a:buNone/>
            </a:pPr>
            <a:endParaRPr lang="en-GB" altLang="en-US" sz="2000" dirty="0">
              <a:latin typeface="Sassoon Infant Rg" panose="02000503030000020003" pitchFamily="50" charset="0"/>
              <a:ea typeface="Sassoon Infant Rg" panose="02000503030000020003" pitchFamily="50" charset="0"/>
              <a:cs typeface="Sakkal Majalla" pitchFamily="2" charset="-78"/>
            </a:endParaRPr>
          </a:p>
        </p:txBody>
      </p:sp>
      <p:pic>
        <p:nvPicPr>
          <p:cNvPr id="14" name="Tick"/>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p:blipFill>
        <p:spPr bwMode="auto">
          <a:xfrm>
            <a:off x="7436653" y="3761225"/>
            <a:ext cx="953513" cy="91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Cros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p:blipFill>
        <p:spPr bwMode="auto">
          <a:xfrm>
            <a:off x="7384773" y="2581240"/>
            <a:ext cx="1055688" cy="729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Cross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p:blipFill>
        <p:spPr bwMode="auto">
          <a:xfrm>
            <a:off x="7384773" y="5125894"/>
            <a:ext cx="1057275" cy="731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ounded Rectangle 17"/>
          <p:cNvSpPr/>
          <p:nvPr/>
        </p:nvSpPr>
        <p:spPr>
          <a:xfrm>
            <a:off x="614541" y="3663295"/>
            <a:ext cx="1269339" cy="1123712"/>
          </a:xfrm>
          <a:prstGeom prst="round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000" b="1" dirty="0"/>
              <a:t>B</a:t>
            </a:r>
          </a:p>
        </p:txBody>
      </p:sp>
      <p:sp>
        <p:nvSpPr>
          <p:cNvPr id="20" name="Rounded Rectangle 19"/>
          <p:cNvSpPr/>
          <p:nvPr/>
        </p:nvSpPr>
        <p:spPr>
          <a:xfrm>
            <a:off x="614541" y="2388725"/>
            <a:ext cx="1269339" cy="1123712"/>
          </a:xfrm>
          <a:prstGeom prst="round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000" b="1" dirty="0"/>
              <a:t>A</a:t>
            </a:r>
          </a:p>
        </p:txBody>
      </p:sp>
      <p:sp>
        <p:nvSpPr>
          <p:cNvPr id="22" name="Rounded Rectangle 21"/>
          <p:cNvSpPr/>
          <p:nvPr/>
        </p:nvSpPr>
        <p:spPr>
          <a:xfrm>
            <a:off x="608012" y="4929552"/>
            <a:ext cx="1269339" cy="1123712"/>
          </a:xfrm>
          <a:prstGeom prst="round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000" b="1" dirty="0"/>
              <a:t>C</a:t>
            </a:r>
          </a:p>
        </p:txBody>
      </p:sp>
      <p:sp>
        <p:nvSpPr>
          <p:cNvPr id="19" name="Text B"/>
          <p:cNvSpPr/>
          <p:nvPr/>
        </p:nvSpPr>
        <p:spPr>
          <a:xfrm>
            <a:off x="2314835" y="2647008"/>
            <a:ext cx="4857086" cy="369332"/>
          </a:xfrm>
          <a:prstGeom prst="rect">
            <a:avLst/>
          </a:prstGeom>
        </p:spPr>
        <p:txBody>
          <a:bodyPr wrap="square">
            <a:spAutoFit/>
          </a:bodyPr>
          <a:lstStyle/>
          <a:p>
            <a:pPr algn="ctr">
              <a:spcBef>
                <a:spcPct val="0"/>
              </a:spcBef>
            </a:pPr>
            <a:r>
              <a:rPr lang="en-GB" dirty="0"/>
              <a:t>Tell them you will come too.</a:t>
            </a:r>
            <a:endParaRPr lang="en-GB" altLang="en-US" dirty="0">
              <a:ea typeface="Sassoon Infant Rg" panose="02000503030000020003" pitchFamily="50" charset="0"/>
              <a:cs typeface="Sakkal Majalla" pitchFamily="2" charset="-78"/>
            </a:endParaRPr>
          </a:p>
        </p:txBody>
      </p:sp>
      <p:sp>
        <p:nvSpPr>
          <p:cNvPr id="23" name="Text C"/>
          <p:cNvSpPr/>
          <p:nvPr/>
        </p:nvSpPr>
        <p:spPr>
          <a:xfrm>
            <a:off x="2364695" y="5210591"/>
            <a:ext cx="4532734" cy="369332"/>
          </a:xfrm>
          <a:prstGeom prst="rect">
            <a:avLst/>
          </a:prstGeom>
        </p:spPr>
        <p:txBody>
          <a:bodyPr wrap="square">
            <a:spAutoFit/>
          </a:bodyPr>
          <a:lstStyle/>
          <a:p>
            <a:pPr algn="ctr">
              <a:spcBef>
                <a:spcPct val="0"/>
              </a:spcBef>
            </a:pPr>
            <a:r>
              <a:rPr lang="en-GB" dirty="0"/>
              <a:t>Argue with your friend.</a:t>
            </a:r>
            <a:endParaRPr lang="en-GB" altLang="en-US" dirty="0">
              <a:ea typeface="Sassoon Infant Rg" panose="02000503030000020003" pitchFamily="50" charset="0"/>
              <a:cs typeface="Sakkal Majalla" pitchFamily="2" charset="-78"/>
            </a:endParaRPr>
          </a:p>
        </p:txBody>
      </p:sp>
      <p:sp>
        <p:nvSpPr>
          <p:cNvPr id="29" name="Title 20">
            <a:extLst>
              <a:ext uri="{FF2B5EF4-FFF2-40B4-BE49-F238E27FC236}">
                <a16:creationId xmlns:a16="http://schemas.microsoft.com/office/drawing/2014/main" id="{22892363-220A-4F75-A7FF-5C4AA3773F78}"/>
              </a:ext>
            </a:extLst>
          </p:cNvPr>
          <p:cNvSpPr txBox="1">
            <a:spLocks/>
          </p:cNvSpPr>
          <p:nvPr/>
        </p:nvSpPr>
        <p:spPr>
          <a:xfrm>
            <a:off x="527905" y="2019449"/>
            <a:ext cx="8001553" cy="994306"/>
          </a:xfrm>
          <a:prstGeom prst="roundRect">
            <a:avLst>
              <a:gd name="adj" fmla="val 9641"/>
            </a:avLst>
          </a:prstGeom>
        </p:spPr>
        <p:txBody>
          <a:bodyPr>
            <a:noAutofit/>
          </a:bodyPr>
          <a:lstStyle>
            <a:lvl1pPr algn="l" defTabSz="914400" rtl="0" eaLnBrk="1" latinLnBrk="0" hangingPunct="1">
              <a:lnSpc>
                <a:spcPct val="90000"/>
              </a:lnSpc>
              <a:spcBef>
                <a:spcPct val="0"/>
              </a:spcBef>
              <a:buNone/>
              <a:defRPr sz="4000" b="1" kern="1200">
                <a:solidFill>
                  <a:srgbClr val="1C1C1C"/>
                </a:solidFill>
                <a:latin typeface="Twinkl" pitchFamily="50" charset="0"/>
                <a:ea typeface="+mj-ea"/>
                <a:cs typeface="+mj-cs"/>
              </a:defRPr>
            </a:lvl1pPr>
          </a:lstStyle>
          <a:p>
            <a:r>
              <a:rPr lang="en-GB" altLang="en-US" sz="1800" b="0" dirty="0">
                <a:solidFill>
                  <a:schemeClr val="tx1"/>
                </a:solidFill>
              </a:rPr>
              <a:t>What should you do?</a:t>
            </a:r>
            <a:endParaRPr lang="en-GB" sz="1800" b="0" dirty="0">
              <a:solidFill>
                <a:schemeClr val="tx1"/>
              </a:solidFill>
              <a:latin typeface="+mn-lt"/>
            </a:endParaRPr>
          </a:p>
        </p:txBody>
      </p:sp>
      <p:grpSp>
        <p:nvGrpSpPr>
          <p:cNvPr id="27" name="Group 26">
            <a:extLst>
              <a:ext uri="{FF2B5EF4-FFF2-40B4-BE49-F238E27FC236}">
                <a16:creationId xmlns:a16="http://schemas.microsoft.com/office/drawing/2014/main" id="{93D7BDE1-CCD7-4EC2-A4EB-C56D532F0132}"/>
              </a:ext>
            </a:extLst>
          </p:cNvPr>
          <p:cNvGrpSpPr/>
          <p:nvPr/>
        </p:nvGrpSpPr>
        <p:grpSpPr>
          <a:xfrm>
            <a:off x="6705736" y="74263"/>
            <a:ext cx="2011227" cy="1939042"/>
            <a:chOff x="1951173" y="718019"/>
            <a:chExt cx="5155016" cy="4969997"/>
          </a:xfrm>
        </p:grpSpPr>
        <p:pic>
          <p:nvPicPr>
            <p:cNvPr id="6" name="Picture 5" descr="Application&#10;&#10;Description automatically generated with low confidence">
              <a:extLst>
                <a:ext uri="{FF2B5EF4-FFF2-40B4-BE49-F238E27FC236}">
                  <a16:creationId xmlns:a16="http://schemas.microsoft.com/office/drawing/2014/main" id="{B948365B-37AD-40AD-901E-1BE352360EF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51173" y="718019"/>
              <a:ext cx="5155016" cy="4969997"/>
            </a:xfrm>
            <a:prstGeom prst="rect">
              <a:avLst/>
            </a:prstGeom>
          </p:spPr>
        </p:pic>
        <p:pic>
          <p:nvPicPr>
            <p:cNvPr id="11" name="Picture 10" descr="A picture containing text&#10;&#10;Description automatically generated">
              <a:extLst>
                <a:ext uri="{FF2B5EF4-FFF2-40B4-BE49-F238E27FC236}">
                  <a16:creationId xmlns:a16="http://schemas.microsoft.com/office/drawing/2014/main" id="{42BCBC47-B9CF-49B3-8948-601F175FA87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79987">
              <a:off x="4568825" y="2085545"/>
              <a:ext cx="1062430" cy="376422"/>
            </a:xfrm>
            <a:prstGeom prst="rect">
              <a:avLst/>
            </a:prstGeom>
          </p:spPr>
        </p:pic>
        <p:pic>
          <p:nvPicPr>
            <p:cNvPr id="26" name="Picture 25" descr="A picture containing text, window, indoor&#10;&#10;Description automatically generated">
              <a:extLst>
                <a:ext uri="{FF2B5EF4-FFF2-40B4-BE49-F238E27FC236}">
                  <a16:creationId xmlns:a16="http://schemas.microsoft.com/office/drawing/2014/main" id="{E738D9FE-DEA7-45F6-AF75-D28897D73AF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545980">
              <a:off x="4923036" y="2546901"/>
              <a:ext cx="1060574" cy="492635"/>
            </a:xfrm>
            <a:prstGeom prst="rect">
              <a:avLst/>
            </a:prstGeom>
          </p:spPr>
        </p:pic>
        <p:pic>
          <p:nvPicPr>
            <p:cNvPr id="30" name="Picture 29" descr="A picture containing text&#10;&#10;Description automatically generated">
              <a:extLst>
                <a:ext uri="{FF2B5EF4-FFF2-40B4-BE49-F238E27FC236}">
                  <a16:creationId xmlns:a16="http://schemas.microsoft.com/office/drawing/2014/main" id="{EEEBE26E-386B-4CB5-BA77-307D0CAC3CE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79987">
              <a:off x="4406993" y="3010753"/>
              <a:ext cx="1062430" cy="376422"/>
            </a:xfrm>
            <a:prstGeom prst="rect">
              <a:avLst/>
            </a:prstGeom>
          </p:spPr>
        </p:pic>
        <p:pic>
          <p:nvPicPr>
            <p:cNvPr id="31" name="Picture 30" descr="A picture containing text&#10;&#10;Description automatically generated">
              <a:extLst>
                <a:ext uri="{FF2B5EF4-FFF2-40B4-BE49-F238E27FC236}">
                  <a16:creationId xmlns:a16="http://schemas.microsoft.com/office/drawing/2014/main" id="{FEAC9F7C-EB55-45A0-BEB5-0958C46BA76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579987">
              <a:off x="4339660" y="3436141"/>
              <a:ext cx="618338" cy="376422"/>
            </a:xfrm>
            <a:prstGeom prst="rect">
              <a:avLst/>
            </a:prstGeom>
          </p:spPr>
        </p:pic>
      </p:grpSp>
      <p:grpSp>
        <p:nvGrpSpPr>
          <p:cNvPr id="4" name="Group 3">
            <a:extLst>
              <a:ext uri="{FF2B5EF4-FFF2-40B4-BE49-F238E27FC236}">
                <a16:creationId xmlns:a16="http://schemas.microsoft.com/office/drawing/2014/main" id="{44087765-36E0-4A9F-8FF9-31209F7CAAF5}"/>
              </a:ext>
            </a:extLst>
          </p:cNvPr>
          <p:cNvGrpSpPr/>
          <p:nvPr/>
        </p:nvGrpSpPr>
        <p:grpSpPr>
          <a:xfrm>
            <a:off x="7388293" y="2581240"/>
            <a:ext cx="1057275" cy="3275682"/>
            <a:chOff x="7537173" y="2733640"/>
            <a:chExt cx="1057275" cy="3275682"/>
          </a:xfrm>
        </p:grpSpPr>
        <p:pic>
          <p:nvPicPr>
            <p:cNvPr id="37" name="Cross">
              <a:extLst>
                <a:ext uri="{FF2B5EF4-FFF2-40B4-BE49-F238E27FC236}">
                  <a16:creationId xmlns:a16="http://schemas.microsoft.com/office/drawing/2014/main" id="{903B60AD-94F3-4468-AC21-75432939B7E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p:blipFill>
          <p:spPr bwMode="auto">
            <a:xfrm>
              <a:off x="7537173" y="2733640"/>
              <a:ext cx="1055688" cy="729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 name="Cross 1">
              <a:extLst>
                <a:ext uri="{FF2B5EF4-FFF2-40B4-BE49-F238E27FC236}">
                  <a16:creationId xmlns:a16="http://schemas.microsoft.com/office/drawing/2014/main" id="{8DAF364A-A96D-4B83-B7DE-8CC622FECE6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p:blipFill>
          <p:spPr bwMode="auto">
            <a:xfrm>
              <a:off x="7537173" y="5278294"/>
              <a:ext cx="1057275" cy="731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2" name="Rectangle 31">
            <a:extLst>
              <a:ext uri="{FF2B5EF4-FFF2-40B4-BE49-F238E27FC236}">
                <a16:creationId xmlns:a16="http://schemas.microsoft.com/office/drawing/2014/main" id="{DBA7C2A7-C105-4C28-9CE1-512E51E52828}"/>
              </a:ext>
            </a:extLst>
          </p:cNvPr>
          <p:cNvSpPr/>
          <p:nvPr/>
        </p:nvSpPr>
        <p:spPr>
          <a:xfrm>
            <a:off x="0" y="-780"/>
            <a:ext cx="9193099" cy="685878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ight Arrow 27">
            <a:hlinkClick r:id="" action="ppaction://hlinkshowjump?jump=previousslide"/>
          </p:cNvPr>
          <p:cNvSpPr/>
          <p:nvPr/>
        </p:nvSpPr>
        <p:spPr>
          <a:xfrm flipH="1">
            <a:off x="93662" y="6009794"/>
            <a:ext cx="654050" cy="598487"/>
          </a:xfrm>
          <a:prstGeom prst="rightArrow">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17" name="Right Arrow 16">
            <a:hlinkClick r:id="" action="ppaction://hlinkshowjump?jump=nextslide"/>
          </p:cNvPr>
          <p:cNvSpPr/>
          <p:nvPr/>
        </p:nvSpPr>
        <p:spPr>
          <a:xfrm>
            <a:off x="8389938" y="6009794"/>
            <a:ext cx="654050" cy="598487"/>
          </a:xfrm>
          <a:prstGeom prst="rightArrow">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grpSp>
        <p:nvGrpSpPr>
          <p:cNvPr id="34" name="Group 33">
            <a:extLst>
              <a:ext uri="{FF2B5EF4-FFF2-40B4-BE49-F238E27FC236}">
                <a16:creationId xmlns:a16="http://schemas.microsoft.com/office/drawing/2014/main" id="{CE1478C5-AFBC-42AF-AC16-86AD519B121E}"/>
              </a:ext>
            </a:extLst>
          </p:cNvPr>
          <p:cNvGrpSpPr/>
          <p:nvPr/>
        </p:nvGrpSpPr>
        <p:grpSpPr>
          <a:xfrm>
            <a:off x="614363" y="3644585"/>
            <a:ext cx="6696725" cy="1142422"/>
            <a:chOff x="662501" y="2383278"/>
            <a:chExt cx="8244588" cy="1142422"/>
          </a:xfrm>
        </p:grpSpPr>
        <p:sp>
          <p:nvSpPr>
            <p:cNvPr id="35" name="Rectangle: Rounded Corners 34">
              <a:extLst>
                <a:ext uri="{FF2B5EF4-FFF2-40B4-BE49-F238E27FC236}">
                  <a16:creationId xmlns:a16="http://schemas.microsoft.com/office/drawing/2014/main" id="{90807230-EAF5-4884-A848-5F7ECAF3E323}"/>
                </a:ext>
              </a:extLst>
            </p:cNvPr>
            <p:cNvSpPr/>
            <p:nvPr/>
          </p:nvSpPr>
          <p:spPr>
            <a:xfrm>
              <a:off x="662501" y="2383278"/>
              <a:ext cx="8235981" cy="1142422"/>
            </a:xfrm>
            <a:prstGeom prst="roundRect">
              <a:avLst>
                <a:gd name="adj" fmla="val 16274"/>
              </a:avLst>
            </a:prstGeom>
            <a:solidFill>
              <a:srgbClr val="FFEDAA"/>
            </a:solidFill>
            <a:ln w="28575">
              <a:solidFill>
                <a:srgbClr val="0457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Answer 1">
              <a:extLst>
                <a:ext uri="{FF2B5EF4-FFF2-40B4-BE49-F238E27FC236}">
                  <a16:creationId xmlns:a16="http://schemas.microsoft.com/office/drawing/2014/main" id="{72345FA1-05A7-47CD-9822-FA2436A556FA}"/>
                </a:ext>
              </a:extLst>
            </p:cNvPr>
            <p:cNvSpPr txBox="1">
              <a:spLocks noChangeArrowheads="1"/>
            </p:cNvSpPr>
            <p:nvPr/>
          </p:nvSpPr>
          <p:spPr bwMode="auto">
            <a:xfrm>
              <a:off x="723168" y="2802035"/>
              <a:ext cx="8183921" cy="348377"/>
            </a:xfrm>
            <a:prstGeom prst="roundRect">
              <a:avLst>
                <a:gd name="adj" fmla="val 5732"/>
              </a:avLst>
            </a:prstGeom>
            <a:noFill/>
            <a:ln w="28575">
              <a:noFill/>
              <a:miter lim="800000"/>
              <a:headEnd/>
              <a:tailEnd/>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buNone/>
              </a:pPr>
              <a:r>
                <a:rPr lang="en-GB" altLang="en-US" sz="1600" b="1" dirty="0">
                  <a:latin typeface="+mn-lt"/>
                </a:rPr>
                <a:t>You should never meet anyone you don’t know. </a:t>
              </a:r>
            </a:p>
          </p:txBody>
        </p:sp>
      </p:grpSp>
    </p:spTree>
    <p:extLst>
      <p:ext uri="{BB962C8B-B14F-4D97-AF65-F5344CB8AC3E}">
        <p14:creationId xmlns:p14="http://schemas.microsoft.com/office/powerpoint/2010/main" val="219458975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7" presetClass="emph" presetSubtype="2" fill="hold" nodeType="withEffect">
                                  <p:stCondLst>
                                    <p:cond delay="0"/>
                                  </p:stCondLst>
                                  <p:childTnLst>
                                    <p:animClr clrSpc="rgb" dir="cw">
                                      <p:cBhvr>
                                        <p:cTn id="9" dur="750" fill="hold"/>
                                        <p:tgtEl>
                                          <p:spTgt spid="10"/>
                                        </p:tgtEl>
                                        <p:attrNameLst>
                                          <p:attrName>stroke.color</p:attrName>
                                        </p:attrNameLst>
                                      </p:cBhvr>
                                      <p:to>
                                        <a:srgbClr val="92D050"/>
                                      </p:to>
                                    </p:animClr>
                                    <p:set>
                                      <p:cBhvr>
                                        <p:cTn id="10" dur="750" fill="hold"/>
                                        <p:tgtEl>
                                          <p:spTgt spid="10"/>
                                        </p:tgtEl>
                                        <p:attrNameLst>
                                          <p:attrName>stroke.on</p:attrName>
                                        </p:attrNameLst>
                                      </p:cBhvr>
                                      <p:to>
                                        <p:strVal val="true"/>
                                      </p:to>
                                    </p:set>
                                  </p:childTnLst>
                                </p:cTn>
                              </p:par>
                              <p:par>
                                <p:cTn id="11" presetID="1" presetClass="emph" presetSubtype="2" fill="hold" nodeType="withEffect">
                                  <p:stCondLst>
                                    <p:cond delay="0"/>
                                  </p:stCondLst>
                                  <p:childTnLst>
                                    <p:animClr clrSpc="rgb" dir="cw">
                                      <p:cBhvr>
                                        <p:cTn id="12" dur="750" fill="hold"/>
                                        <p:tgtEl>
                                          <p:spTgt spid="18"/>
                                        </p:tgtEl>
                                        <p:attrNameLst>
                                          <p:attrName>fillcolor</p:attrName>
                                        </p:attrNameLst>
                                      </p:cBhvr>
                                      <p:to>
                                        <a:srgbClr val="92D050"/>
                                      </p:to>
                                    </p:animClr>
                                    <p:set>
                                      <p:cBhvr>
                                        <p:cTn id="13" dur="750" fill="hold"/>
                                        <p:tgtEl>
                                          <p:spTgt spid="18"/>
                                        </p:tgtEl>
                                        <p:attrNameLst>
                                          <p:attrName>fill.type</p:attrName>
                                        </p:attrNameLst>
                                      </p:cBhvr>
                                      <p:to>
                                        <p:strVal val="solid"/>
                                      </p:to>
                                    </p:set>
                                    <p:set>
                                      <p:cBhvr>
                                        <p:cTn id="14" dur="750" fill="hold"/>
                                        <p:tgtEl>
                                          <p:spTgt spid="18"/>
                                        </p:tgtEl>
                                        <p:attrNameLst>
                                          <p:attrName>fill.on</p:attrName>
                                        </p:attrNameLst>
                                      </p:cBhvr>
                                      <p:to>
                                        <p:strVal val="true"/>
                                      </p:to>
                                    </p:set>
                                  </p:childTnLst>
                                </p:cTn>
                              </p:par>
                            </p:childTnLst>
                          </p:cTn>
                        </p:par>
                        <p:par>
                          <p:cTn id="15" fill="hold">
                            <p:stCondLst>
                              <p:cond delay="750"/>
                            </p:stCondLst>
                            <p:childTnLst>
                              <p:par>
                                <p:cTn id="16" presetID="10"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par>
                                <p:cTn id="19" presetID="10" presetClass="entr" presetSubtype="0" fill="hold" nodeType="with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fade">
                                      <p:cBhvr>
                                        <p:cTn id="21" dur="1000"/>
                                        <p:tgtEl>
                                          <p:spTgt spid="34"/>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fade">
                                      <p:cBhvr>
                                        <p:cTn id="24" dur="1000"/>
                                        <p:tgtEl>
                                          <p:spTgt spid="32"/>
                                        </p:tgtEl>
                                      </p:cBhvr>
                                    </p:animEffect>
                                  </p:childTnLst>
                                </p:cTn>
                              </p:par>
                            </p:childTnLst>
                          </p:cTn>
                        </p:par>
                      </p:childTnLst>
                    </p:cTn>
                  </p:par>
                </p:childTnLst>
              </p:cTn>
              <p:nextCondLst>
                <p:cond evt="onClick" delay="0">
                  <p:tgtEl>
                    <p:spTgt spid="3"/>
                  </p:tgtEl>
                </p:cond>
              </p:nextCondLst>
            </p:seq>
            <p:seq concurrent="1" nextAc="seek">
              <p:cTn id="25" restart="whenNotActive" fill="hold" evtFilter="cancelBubble" nodeType="interactiveSeq">
                <p:stCondLst>
                  <p:cond evt="onClick" delay="0">
                    <p:tgtEl>
                      <p:spTgt spid="19"/>
                    </p:tgtEl>
                  </p:cond>
                </p:stCondLst>
                <p:endSync evt="end" delay="0">
                  <p:rtn val="all"/>
                </p:endSync>
                <p:childTnLst>
                  <p:par>
                    <p:cTn id="26" fill="hold">
                      <p:stCondLst>
                        <p:cond delay="0"/>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fade">
                                      <p:cBhvr>
                                        <p:cTn id="30" dur="500"/>
                                        <p:tgtEl>
                                          <p:spTgt spid="15"/>
                                        </p:tgtEl>
                                      </p:cBhvr>
                                    </p:animEffect>
                                  </p:childTnLst>
                                </p:cTn>
                              </p:par>
                            </p:childTnLst>
                          </p:cTn>
                        </p:par>
                      </p:childTnLst>
                    </p:cTn>
                  </p:par>
                </p:childTnLst>
              </p:cTn>
              <p:nextCondLst>
                <p:cond evt="onClick" delay="0">
                  <p:tgtEl>
                    <p:spTgt spid="19"/>
                  </p:tgtEl>
                </p:cond>
              </p:nextCondLst>
            </p:seq>
            <p:seq concurrent="1" nextAc="seek">
              <p:cTn id="31" restart="whenNotActive" fill="hold" evtFilter="cancelBubble" nodeType="interactiveSeq">
                <p:stCondLst>
                  <p:cond evt="onClick" delay="0">
                    <p:tgtEl>
                      <p:spTgt spid="23"/>
                    </p:tgtEl>
                  </p:cond>
                </p:stCondLst>
                <p:endSync evt="end" delay="0">
                  <p:rtn val="all"/>
                </p:endSync>
                <p:childTnLst>
                  <p:par>
                    <p:cTn id="32" fill="hold">
                      <p:stCondLst>
                        <p:cond delay="0"/>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500"/>
                                        <p:tgtEl>
                                          <p:spTgt spid="16"/>
                                        </p:tgtEl>
                                      </p:cBhvr>
                                    </p:animEffect>
                                  </p:childTnLst>
                                </p:cTn>
                              </p:par>
                            </p:childTnLst>
                          </p:cTn>
                        </p:par>
                      </p:childTnLst>
                    </p:cTn>
                  </p:par>
                </p:childTnLst>
              </p:cTn>
              <p:nextCondLst>
                <p:cond evt="onClick" delay="0">
                  <p:tgtEl>
                    <p:spTgt spid="23"/>
                  </p:tgtEl>
                </p:cond>
              </p:nextCondLst>
            </p:seq>
          </p:childTnLst>
        </p:cTn>
      </p:par>
    </p:tnLst>
    <p:bldLst>
      <p:bldP spid="3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hlinkClick r:id="rId2"/>
            <a:extLst>
              <a:ext uri="{FF2B5EF4-FFF2-40B4-BE49-F238E27FC236}">
                <a16:creationId xmlns:a16="http://schemas.microsoft.com/office/drawing/2014/main" id="{525ED6D3-241C-48C5-AF65-A9619E50C529}"/>
              </a:ext>
            </a:extLst>
          </p:cNvPr>
          <p:cNvSpPr/>
          <p:nvPr/>
        </p:nvSpPr>
        <p:spPr>
          <a:xfrm>
            <a:off x="72571" y="6008914"/>
            <a:ext cx="1199848" cy="6870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hlinkClick r:id="rId2"/>
            <a:extLst>
              <a:ext uri="{FF2B5EF4-FFF2-40B4-BE49-F238E27FC236}">
                <a16:creationId xmlns:a16="http://schemas.microsoft.com/office/drawing/2014/main" id="{E543A899-BD66-472A-9809-83CBE37205F2}"/>
              </a:ext>
            </a:extLst>
          </p:cNvPr>
          <p:cNvSpPr/>
          <p:nvPr/>
        </p:nvSpPr>
        <p:spPr>
          <a:xfrm>
            <a:off x="8336038" y="6083904"/>
            <a:ext cx="798286" cy="6870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8080758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oup of people posing for a photo&#10;&#10;Description automatically generated with medium confidence">
            <a:extLst>
              <a:ext uri="{FF2B5EF4-FFF2-40B4-BE49-F238E27FC236}">
                <a16:creationId xmlns:a16="http://schemas.microsoft.com/office/drawing/2014/main" id="{1CC32C6C-26DA-4E29-B2FA-2F018B85C55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30022" y="1278477"/>
            <a:ext cx="6379332" cy="5435473"/>
          </a:xfrm>
          <a:prstGeom prst="rect">
            <a:avLst/>
          </a:prstGeom>
        </p:spPr>
      </p:pic>
      <p:sp>
        <p:nvSpPr>
          <p:cNvPr id="4" name="Title 20">
            <a:extLst>
              <a:ext uri="{FF2B5EF4-FFF2-40B4-BE49-F238E27FC236}">
                <a16:creationId xmlns:a16="http://schemas.microsoft.com/office/drawing/2014/main" id="{24330B8E-5398-4E81-B59E-3C734129928C}"/>
              </a:ext>
            </a:extLst>
          </p:cNvPr>
          <p:cNvSpPr txBox="1">
            <a:spLocks/>
          </p:cNvSpPr>
          <p:nvPr/>
        </p:nvSpPr>
        <p:spPr>
          <a:xfrm>
            <a:off x="461962" y="548952"/>
            <a:ext cx="8220075" cy="994306"/>
          </a:xfrm>
          <a:prstGeom prst="roundRect">
            <a:avLst>
              <a:gd name="adj" fmla="val 9641"/>
            </a:avLst>
          </a:prstGeom>
        </p:spPr>
        <p:txBody>
          <a:bodyPr>
            <a:normAutofit/>
          </a:bodyPr>
          <a:lstStyle>
            <a:lvl1pPr algn="l" defTabSz="914400" rtl="0" eaLnBrk="1" latinLnBrk="0" hangingPunct="1">
              <a:lnSpc>
                <a:spcPct val="90000"/>
              </a:lnSpc>
              <a:spcBef>
                <a:spcPct val="0"/>
              </a:spcBef>
              <a:buNone/>
              <a:defRPr sz="4000" b="1" kern="1200">
                <a:solidFill>
                  <a:srgbClr val="1C1C1C"/>
                </a:solidFill>
                <a:latin typeface="Twinkl" pitchFamily="50" charset="0"/>
                <a:ea typeface="+mj-ea"/>
                <a:cs typeface="+mj-cs"/>
              </a:defRPr>
            </a:lvl1pPr>
          </a:lstStyle>
          <a:p>
            <a:pPr algn="ctr"/>
            <a:r>
              <a:rPr lang="en-GB" sz="3200" dirty="0">
                <a:solidFill>
                  <a:srgbClr val="00B2F1"/>
                </a:solidFill>
                <a:latin typeface="+mn-lt"/>
              </a:rPr>
              <a:t>What should you do?</a:t>
            </a:r>
          </a:p>
        </p:txBody>
      </p:sp>
      <p:sp>
        <p:nvSpPr>
          <p:cNvPr id="5" name="Rectangle 4">
            <a:hlinkClick r:id="rId3"/>
            <a:extLst>
              <a:ext uri="{FF2B5EF4-FFF2-40B4-BE49-F238E27FC236}">
                <a16:creationId xmlns:a16="http://schemas.microsoft.com/office/drawing/2014/main" id="{1A516EE2-3EC6-4555-A917-D4449046650F}"/>
              </a:ext>
            </a:extLst>
          </p:cNvPr>
          <p:cNvSpPr/>
          <p:nvPr/>
        </p:nvSpPr>
        <p:spPr>
          <a:xfrm>
            <a:off x="8505371" y="6570133"/>
            <a:ext cx="638629" cy="28786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9632368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753010"/>
            <a:ext cx="9144000" cy="1182992"/>
          </a:xfrm>
          <a:prstGeom prst="rect">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descr="A picture containing text&#10;&#10;Description automatically generated">
            <a:extLst>
              <a:ext uri="{FF2B5EF4-FFF2-40B4-BE49-F238E27FC236}">
                <a16:creationId xmlns:a16="http://schemas.microsoft.com/office/drawing/2014/main" id="{459523F9-8DB9-4633-9BA7-3450377A598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68417" t="-499" r="-443" b="20271"/>
          <a:stretch/>
        </p:blipFill>
        <p:spPr>
          <a:xfrm>
            <a:off x="7164278" y="40339"/>
            <a:ext cx="1261297" cy="1882280"/>
          </a:xfrm>
          <a:prstGeom prst="rect">
            <a:avLst/>
          </a:prstGeom>
        </p:spPr>
      </p:pic>
      <p:sp>
        <p:nvSpPr>
          <p:cNvPr id="21" name="Title 20"/>
          <p:cNvSpPr>
            <a:spLocks noGrp="1"/>
          </p:cNvSpPr>
          <p:nvPr>
            <p:ph type="title" idx="4294967295"/>
          </p:nvPr>
        </p:nvSpPr>
        <p:spPr>
          <a:xfrm>
            <a:off x="528085" y="791339"/>
            <a:ext cx="6738757" cy="994306"/>
          </a:xfrm>
          <a:prstGeom prst="roundRect">
            <a:avLst>
              <a:gd name="adj" fmla="val 9641"/>
            </a:avLst>
          </a:prstGeom>
        </p:spPr>
        <p:txBody>
          <a:bodyPr>
            <a:noAutofit/>
          </a:bodyPr>
          <a:lstStyle/>
          <a:p>
            <a:r>
              <a:rPr lang="en-GB" altLang="en-US" sz="2400" dirty="0">
                <a:solidFill>
                  <a:schemeClr val="bg1"/>
                </a:solidFill>
              </a:rPr>
              <a:t>You join a website with lots of cool games on it, but first you need to fill out your name, phone number and home address.</a:t>
            </a:r>
            <a:endParaRPr lang="en-GB" sz="2400" dirty="0">
              <a:solidFill>
                <a:schemeClr val="bg1"/>
              </a:solidFill>
              <a:latin typeface="+mn-lt"/>
            </a:endParaRPr>
          </a:p>
        </p:txBody>
      </p:sp>
      <p:sp>
        <p:nvSpPr>
          <p:cNvPr id="8" name="Answer 3"/>
          <p:cNvSpPr txBox="1">
            <a:spLocks noChangeArrowheads="1"/>
          </p:cNvSpPr>
          <p:nvPr/>
        </p:nvSpPr>
        <p:spPr bwMode="auto">
          <a:xfrm>
            <a:off x="608013" y="4929552"/>
            <a:ext cx="7921625" cy="1123712"/>
          </a:xfrm>
          <a:prstGeom prst="roundRect">
            <a:avLst/>
          </a:prstGeom>
          <a:solidFill>
            <a:schemeClr val="bg1"/>
          </a:solidFill>
          <a:ln w="28575">
            <a:solidFill>
              <a:schemeClr val="accent5">
                <a:lumMod val="50000"/>
              </a:schemeClr>
            </a:solidFill>
            <a:miter lim="800000"/>
            <a:headEnd/>
            <a:tailEnd/>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GB" altLang="en-US" sz="2000" dirty="0">
              <a:latin typeface="Sassoon Infant Rg" panose="02000503030000020003" pitchFamily="50" charset="0"/>
              <a:ea typeface="Sassoon Infant Rg" panose="02000503030000020003" pitchFamily="50" charset="0"/>
              <a:cs typeface="Sakkal Majalla" pitchFamily="2" charset="-78"/>
            </a:endParaRPr>
          </a:p>
          <a:p>
            <a:pPr algn="ctr">
              <a:spcBef>
                <a:spcPct val="0"/>
              </a:spcBef>
              <a:buNone/>
            </a:pPr>
            <a:r>
              <a:rPr lang="en-GB" sz="1800" dirty="0">
                <a:latin typeface="+mn-lt"/>
              </a:rPr>
              <a:t>Don’t fill it in and tell an adult you trust</a:t>
            </a:r>
            <a:r>
              <a:rPr lang="en-GB" altLang="en-US" sz="1800" dirty="0">
                <a:latin typeface="+mn-lt"/>
                <a:ea typeface="Sassoon Infant Rg" panose="02000503030000020003" pitchFamily="50" charset="0"/>
                <a:cs typeface="Sakkal Majalla" pitchFamily="2" charset="-78"/>
              </a:rPr>
              <a:t>.</a:t>
            </a:r>
          </a:p>
          <a:p>
            <a:pPr algn="ctr" eaLnBrk="1" hangingPunct="1">
              <a:spcBef>
                <a:spcPct val="0"/>
              </a:spcBef>
              <a:buFontTx/>
              <a:buNone/>
            </a:pPr>
            <a:endParaRPr lang="en-GB" altLang="en-US" sz="2000" dirty="0">
              <a:latin typeface="Sassoon Infant Rg" panose="02000503030000020003" pitchFamily="50" charset="0"/>
              <a:ea typeface="Sassoon Infant Rg" panose="02000503030000020003" pitchFamily="50" charset="0"/>
              <a:cs typeface="Sakkal Majalla" pitchFamily="2" charset="-78"/>
            </a:endParaRPr>
          </a:p>
        </p:txBody>
      </p:sp>
      <p:sp>
        <p:nvSpPr>
          <p:cNvPr id="9" name="Answer 2"/>
          <p:cNvSpPr txBox="1">
            <a:spLocks noChangeArrowheads="1"/>
          </p:cNvSpPr>
          <p:nvPr/>
        </p:nvSpPr>
        <p:spPr bwMode="auto">
          <a:xfrm>
            <a:off x="608013" y="3663295"/>
            <a:ext cx="7921625" cy="1123712"/>
          </a:xfrm>
          <a:prstGeom prst="roundRect">
            <a:avLst/>
          </a:prstGeom>
          <a:solidFill>
            <a:schemeClr val="bg1"/>
          </a:solidFill>
          <a:ln w="28575">
            <a:solidFill>
              <a:schemeClr val="accent5">
                <a:lumMod val="50000"/>
              </a:schemeClr>
            </a:solidFill>
            <a:miter lim="800000"/>
            <a:headEnd/>
            <a:tailEnd/>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GB" altLang="en-US" sz="2000" dirty="0">
              <a:latin typeface="Sassoon Infant Rg" panose="02000503030000020003" pitchFamily="50" charset="0"/>
              <a:ea typeface="Sassoon Infant Rg" panose="02000503030000020003" pitchFamily="50" charset="0"/>
              <a:cs typeface="Sakkal Majalla" pitchFamily="2" charset="-78"/>
            </a:endParaRPr>
          </a:p>
          <a:p>
            <a:pPr algn="ctr">
              <a:spcBef>
                <a:spcPct val="0"/>
              </a:spcBef>
              <a:buNone/>
            </a:pPr>
            <a:r>
              <a:rPr lang="en-GB" sz="1800" dirty="0">
                <a:latin typeface="+mn-lt"/>
              </a:rPr>
              <a:t>Fill it in with your details</a:t>
            </a:r>
            <a:r>
              <a:rPr lang="en-GB" altLang="en-US" sz="1800" dirty="0">
                <a:latin typeface="+mn-lt"/>
                <a:ea typeface="Sassoon Infant Rg" panose="02000503030000020003" pitchFamily="50" charset="0"/>
                <a:cs typeface="Sakkal Majalla" pitchFamily="2" charset="-78"/>
              </a:rPr>
              <a:t>.</a:t>
            </a:r>
          </a:p>
          <a:p>
            <a:pPr algn="ctr" eaLnBrk="1" hangingPunct="1">
              <a:spcBef>
                <a:spcPct val="0"/>
              </a:spcBef>
              <a:buFontTx/>
              <a:buNone/>
            </a:pPr>
            <a:endParaRPr lang="en-GB" altLang="en-US" sz="2000" dirty="0">
              <a:latin typeface="Sassoon Infant Rg" panose="02000503030000020003" pitchFamily="50" charset="0"/>
              <a:ea typeface="Sassoon Infant Rg" panose="02000503030000020003" pitchFamily="50" charset="0"/>
              <a:cs typeface="Sakkal Majalla" pitchFamily="2" charset="-78"/>
            </a:endParaRPr>
          </a:p>
        </p:txBody>
      </p:sp>
      <p:sp>
        <p:nvSpPr>
          <p:cNvPr id="10" name="Answer 1"/>
          <p:cNvSpPr txBox="1">
            <a:spLocks noChangeArrowheads="1"/>
          </p:cNvSpPr>
          <p:nvPr/>
        </p:nvSpPr>
        <p:spPr bwMode="auto">
          <a:xfrm>
            <a:off x="611188" y="2397038"/>
            <a:ext cx="7918450" cy="1123712"/>
          </a:xfrm>
          <a:prstGeom prst="roundRect">
            <a:avLst/>
          </a:prstGeom>
          <a:solidFill>
            <a:schemeClr val="bg1"/>
          </a:solidFill>
          <a:ln w="28575">
            <a:solidFill>
              <a:schemeClr val="accent5">
                <a:lumMod val="50000"/>
              </a:schemeClr>
            </a:solidFill>
            <a:miter lim="800000"/>
            <a:headEnd/>
            <a:tailEnd/>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GB" altLang="en-US" sz="2000" dirty="0">
              <a:latin typeface="Sassoon Infant Rg" panose="02000503030000020003" pitchFamily="50" charset="0"/>
              <a:ea typeface="Sassoon Infant Rg" panose="02000503030000020003" pitchFamily="50" charset="0"/>
              <a:cs typeface="Sakkal Majalla" pitchFamily="2" charset="-78"/>
            </a:endParaRPr>
          </a:p>
          <a:p>
            <a:pPr algn="ctr">
              <a:spcBef>
                <a:spcPct val="0"/>
              </a:spcBef>
              <a:buNone/>
            </a:pPr>
            <a:r>
              <a:rPr lang="en-GB" sz="1800" dirty="0">
                <a:latin typeface="+mn-lt"/>
              </a:rPr>
              <a:t>Fill in with some fake details.</a:t>
            </a:r>
            <a:endParaRPr lang="en-GB" altLang="en-US" sz="1800" dirty="0">
              <a:latin typeface="+mn-lt"/>
              <a:ea typeface="Sassoon Infant Rg" panose="02000503030000020003" pitchFamily="50" charset="0"/>
              <a:cs typeface="Sakkal Majalla" pitchFamily="2" charset="-78"/>
            </a:endParaRPr>
          </a:p>
          <a:p>
            <a:pPr algn="ctr" eaLnBrk="1" hangingPunct="1">
              <a:spcBef>
                <a:spcPct val="0"/>
              </a:spcBef>
              <a:buFontTx/>
              <a:buNone/>
            </a:pPr>
            <a:endParaRPr lang="en-GB" altLang="en-US" sz="2000" dirty="0">
              <a:latin typeface="Sassoon Infant Rg" panose="02000503030000020003" pitchFamily="50" charset="0"/>
              <a:ea typeface="Sassoon Infant Rg" panose="02000503030000020003" pitchFamily="50" charset="0"/>
              <a:cs typeface="Sakkal Majalla" pitchFamily="2" charset="-78"/>
            </a:endParaRPr>
          </a:p>
        </p:txBody>
      </p:sp>
      <p:pic>
        <p:nvPicPr>
          <p:cNvPr id="14" name="Tick"/>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p:blipFill>
        <p:spPr bwMode="auto">
          <a:xfrm>
            <a:off x="7437447" y="5051071"/>
            <a:ext cx="953513" cy="91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Cros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p:blipFill>
        <p:spPr bwMode="auto">
          <a:xfrm>
            <a:off x="7350641" y="3892622"/>
            <a:ext cx="1055688" cy="729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Cross 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p:blipFill>
        <p:spPr bwMode="auto">
          <a:xfrm>
            <a:off x="7332663" y="2585880"/>
            <a:ext cx="1057275" cy="731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ounded Rectangle 17"/>
          <p:cNvSpPr/>
          <p:nvPr/>
        </p:nvSpPr>
        <p:spPr>
          <a:xfrm>
            <a:off x="608013" y="2397038"/>
            <a:ext cx="1269339" cy="1123712"/>
          </a:xfrm>
          <a:prstGeom prst="round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000" b="1" dirty="0"/>
              <a:t>A</a:t>
            </a:r>
          </a:p>
        </p:txBody>
      </p:sp>
      <p:sp>
        <p:nvSpPr>
          <p:cNvPr id="20" name="Rounded Rectangle 19"/>
          <p:cNvSpPr/>
          <p:nvPr/>
        </p:nvSpPr>
        <p:spPr>
          <a:xfrm>
            <a:off x="608012" y="3663295"/>
            <a:ext cx="1269339" cy="1123712"/>
          </a:xfrm>
          <a:prstGeom prst="round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000" b="1" dirty="0"/>
              <a:t>B</a:t>
            </a:r>
          </a:p>
        </p:txBody>
      </p:sp>
      <p:sp>
        <p:nvSpPr>
          <p:cNvPr id="22" name="Rounded Rectangle 21"/>
          <p:cNvSpPr/>
          <p:nvPr/>
        </p:nvSpPr>
        <p:spPr>
          <a:xfrm>
            <a:off x="608012" y="4929552"/>
            <a:ext cx="1269339" cy="1123712"/>
          </a:xfrm>
          <a:prstGeom prst="round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000" b="1" dirty="0"/>
              <a:t>C</a:t>
            </a:r>
          </a:p>
        </p:txBody>
      </p:sp>
      <p:sp>
        <p:nvSpPr>
          <p:cNvPr id="19" name="Title 20">
            <a:extLst>
              <a:ext uri="{FF2B5EF4-FFF2-40B4-BE49-F238E27FC236}">
                <a16:creationId xmlns:a16="http://schemas.microsoft.com/office/drawing/2014/main" id="{92EB5777-D5AA-499B-9A95-1CF1F8ACAF7F}"/>
              </a:ext>
            </a:extLst>
          </p:cNvPr>
          <p:cNvSpPr txBox="1">
            <a:spLocks/>
          </p:cNvSpPr>
          <p:nvPr/>
        </p:nvSpPr>
        <p:spPr>
          <a:xfrm>
            <a:off x="568048" y="1970117"/>
            <a:ext cx="8001553" cy="994306"/>
          </a:xfrm>
          <a:prstGeom prst="roundRect">
            <a:avLst>
              <a:gd name="adj" fmla="val 9641"/>
            </a:avLst>
          </a:prstGeom>
        </p:spPr>
        <p:txBody>
          <a:bodyPr>
            <a:noAutofit/>
          </a:bodyPr>
          <a:lstStyle>
            <a:lvl1pPr algn="l" defTabSz="914400" rtl="0" eaLnBrk="1" latinLnBrk="0" hangingPunct="1">
              <a:lnSpc>
                <a:spcPct val="90000"/>
              </a:lnSpc>
              <a:spcBef>
                <a:spcPct val="0"/>
              </a:spcBef>
              <a:buNone/>
              <a:defRPr sz="4000" b="1" kern="1200">
                <a:solidFill>
                  <a:srgbClr val="1C1C1C"/>
                </a:solidFill>
                <a:latin typeface="Twinkl" pitchFamily="50" charset="0"/>
                <a:ea typeface="+mj-ea"/>
                <a:cs typeface="+mj-cs"/>
              </a:defRPr>
            </a:lvl1pPr>
          </a:lstStyle>
          <a:p>
            <a:r>
              <a:rPr lang="en-GB" altLang="en-US" sz="1800" b="0" dirty="0">
                <a:solidFill>
                  <a:schemeClr val="tx1"/>
                </a:solidFill>
              </a:rPr>
              <a:t>What should you do?</a:t>
            </a:r>
            <a:endParaRPr lang="en-GB" sz="1800" b="0" dirty="0">
              <a:solidFill>
                <a:schemeClr val="tx1"/>
              </a:solidFill>
              <a:latin typeface="+mn-lt"/>
            </a:endParaRPr>
          </a:p>
        </p:txBody>
      </p:sp>
      <p:grpSp>
        <p:nvGrpSpPr>
          <p:cNvPr id="28" name="Group 27">
            <a:extLst>
              <a:ext uri="{FF2B5EF4-FFF2-40B4-BE49-F238E27FC236}">
                <a16:creationId xmlns:a16="http://schemas.microsoft.com/office/drawing/2014/main" id="{8377055C-B652-4259-8529-F6F759A1603D}"/>
              </a:ext>
            </a:extLst>
          </p:cNvPr>
          <p:cNvGrpSpPr/>
          <p:nvPr/>
        </p:nvGrpSpPr>
        <p:grpSpPr>
          <a:xfrm>
            <a:off x="7342587" y="2592305"/>
            <a:ext cx="1057275" cy="2020461"/>
            <a:chOff x="7376198" y="3869256"/>
            <a:chExt cx="1057275" cy="2020461"/>
          </a:xfrm>
        </p:grpSpPr>
        <p:pic>
          <p:nvPicPr>
            <p:cNvPr id="29" name="Cross">
              <a:extLst>
                <a:ext uri="{FF2B5EF4-FFF2-40B4-BE49-F238E27FC236}">
                  <a16:creationId xmlns:a16="http://schemas.microsoft.com/office/drawing/2014/main" id="{19103C69-4A8E-45DB-84A7-4459FA13889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p:blipFill>
          <p:spPr bwMode="auto">
            <a:xfrm>
              <a:off x="7377785" y="3869256"/>
              <a:ext cx="1055688" cy="729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Cross 1">
              <a:extLst>
                <a:ext uri="{FF2B5EF4-FFF2-40B4-BE49-F238E27FC236}">
                  <a16:creationId xmlns:a16="http://schemas.microsoft.com/office/drawing/2014/main" id="{4415E1EC-83BB-4828-B0EC-E03F0511CDD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p:blipFill>
          <p:spPr bwMode="auto">
            <a:xfrm>
              <a:off x="7376198" y="5158689"/>
              <a:ext cx="1057275" cy="731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 name="Rectangle 2">
            <a:extLst>
              <a:ext uri="{FF2B5EF4-FFF2-40B4-BE49-F238E27FC236}">
                <a16:creationId xmlns:a16="http://schemas.microsoft.com/office/drawing/2014/main" id="{ACAB2206-5935-4874-B343-18F9DDA6CA6E}"/>
              </a:ext>
            </a:extLst>
          </p:cNvPr>
          <p:cNvSpPr/>
          <p:nvPr/>
        </p:nvSpPr>
        <p:spPr>
          <a:xfrm>
            <a:off x="0" y="0"/>
            <a:ext cx="9144000" cy="685878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ight Arrow 16">
            <a:hlinkClick r:id="" action="ppaction://hlinkshowjump?jump=nextslide"/>
          </p:cNvPr>
          <p:cNvSpPr/>
          <p:nvPr/>
        </p:nvSpPr>
        <p:spPr>
          <a:xfrm>
            <a:off x="8389938" y="6009794"/>
            <a:ext cx="654050" cy="598487"/>
          </a:xfrm>
          <a:prstGeom prst="rightArrow">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23" name="Right Arrow 22">
            <a:hlinkClick r:id="rId5" action="ppaction://hlinksldjump"/>
          </p:cNvPr>
          <p:cNvSpPr/>
          <p:nvPr/>
        </p:nvSpPr>
        <p:spPr>
          <a:xfrm flipH="1">
            <a:off x="93662" y="6009794"/>
            <a:ext cx="654050" cy="598487"/>
          </a:xfrm>
          <a:prstGeom prst="rightArrow">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grpSp>
        <p:nvGrpSpPr>
          <p:cNvPr id="25" name="Group 24">
            <a:extLst>
              <a:ext uri="{FF2B5EF4-FFF2-40B4-BE49-F238E27FC236}">
                <a16:creationId xmlns:a16="http://schemas.microsoft.com/office/drawing/2014/main" id="{82C13DBE-24AD-4DB5-B410-532BF7A0DF8E}"/>
              </a:ext>
            </a:extLst>
          </p:cNvPr>
          <p:cNvGrpSpPr/>
          <p:nvPr/>
        </p:nvGrpSpPr>
        <p:grpSpPr>
          <a:xfrm>
            <a:off x="599959" y="4757454"/>
            <a:ext cx="6732704" cy="1387173"/>
            <a:chOff x="662501" y="2240534"/>
            <a:chExt cx="6732704" cy="1387173"/>
          </a:xfrm>
        </p:grpSpPr>
        <p:sp>
          <p:nvSpPr>
            <p:cNvPr id="26" name="Rectangle: Rounded Corners 25">
              <a:extLst>
                <a:ext uri="{FF2B5EF4-FFF2-40B4-BE49-F238E27FC236}">
                  <a16:creationId xmlns:a16="http://schemas.microsoft.com/office/drawing/2014/main" id="{D02E37F7-48BC-4C76-9BA1-2428B9FB8A63}"/>
                </a:ext>
              </a:extLst>
            </p:cNvPr>
            <p:cNvSpPr/>
            <p:nvPr/>
          </p:nvSpPr>
          <p:spPr>
            <a:xfrm>
              <a:off x="662501" y="2383278"/>
              <a:ext cx="6732704" cy="1142422"/>
            </a:xfrm>
            <a:prstGeom prst="roundRect">
              <a:avLst>
                <a:gd name="adj" fmla="val 16274"/>
              </a:avLst>
            </a:prstGeom>
            <a:solidFill>
              <a:srgbClr val="FFEDAA"/>
            </a:solidFill>
            <a:ln w="28575">
              <a:solidFill>
                <a:srgbClr val="0457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7" name="Answer 1">
              <a:extLst>
                <a:ext uri="{FF2B5EF4-FFF2-40B4-BE49-F238E27FC236}">
                  <a16:creationId xmlns:a16="http://schemas.microsoft.com/office/drawing/2014/main" id="{384B6128-612B-40BE-A6BB-8CE131F1AB7B}"/>
                </a:ext>
              </a:extLst>
            </p:cNvPr>
            <p:cNvSpPr txBox="1">
              <a:spLocks noChangeArrowheads="1"/>
            </p:cNvSpPr>
            <p:nvPr/>
          </p:nvSpPr>
          <p:spPr bwMode="auto">
            <a:xfrm>
              <a:off x="714564" y="2240534"/>
              <a:ext cx="6608277" cy="1387173"/>
            </a:xfrm>
            <a:prstGeom prst="roundRect">
              <a:avLst>
                <a:gd name="adj" fmla="val 5732"/>
              </a:avLst>
            </a:prstGeom>
            <a:noFill/>
            <a:ln w="28575">
              <a:noFill/>
              <a:miter lim="800000"/>
              <a:headEnd/>
              <a:tailEnd/>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None/>
              </a:pPr>
              <a:endParaRPr lang="en-GB" altLang="en-US" sz="2000" b="1" dirty="0">
                <a:latin typeface="+mn-lt"/>
                <a:ea typeface="DengXian Light" panose="02010600030101010101" pitchFamily="2" charset="-122"/>
              </a:endParaRPr>
            </a:p>
            <a:p>
              <a:pPr algn="ctr">
                <a:buNone/>
              </a:pPr>
              <a:r>
                <a:rPr lang="en-GB" altLang="en-US" sz="1800" b="1" dirty="0">
                  <a:latin typeface="+mn-lt"/>
                </a:rPr>
                <a:t>Never share personal information, such as your name, school or phone number with people you don’t know offline.</a:t>
              </a:r>
              <a:br>
                <a:rPr lang="en-GB" altLang="en-US" sz="2200" b="1" dirty="0">
                  <a:latin typeface="+mn-lt"/>
                </a:rPr>
              </a:br>
              <a:endParaRPr lang="en-GB" altLang="en-US" sz="2200" b="1" dirty="0">
                <a:latin typeface="+mn-lt"/>
              </a:endParaRPr>
            </a:p>
          </p:txBody>
        </p:sp>
      </p:grpSp>
    </p:spTree>
    <p:extLst>
      <p:ext uri="{BB962C8B-B14F-4D97-AF65-F5344CB8AC3E}">
        <p14:creationId xmlns:p14="http://schemas.microsoft.com/office/powerpoint/2010/main" val="128623721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childTnLst>
              </p:cTn>
              <p:nextCondLst>
                <p:cond evt="onClick" delay="0">
                  <p:tgtEl>
                    <p:spTgt spid="10"/>
                  </p:tgtEl>
                </p:cond>
              </p:nextCondLst>
            </p:seq>
            <p:seq concurrent="1" nextAc="seek">
              <p:cTn id="8" restart="whenNotActive" fill="hold" evtFilter="cancelBubble" nodeType="interactiveSeq">
                <p:stCondLst>
                  <p:cond evt="onClick" delay="0">
                    <p:tgtEl>
                      <p:spTgt spid="9"/>
                    </p:tgtEl>
                  </p:cond>
                </p:stCondLst>
                <p:endSync evt="end" delay="0">
                  <p:rtn val="all"/>
                </p:endSync>
                <p:childTnLst>
                  <p:par>
                    <p:cTn id="9" fill="hold">
                      <p:stCondLst>
                        <p:cond delay="0"/>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childTnLst>
                          </p:cTn>
                        </p:par>
                      </p:childTnLst>
                    </p:cTn>
                  </p:par>
                </p:childTnLst>
              </p:cTn>
              <p:nextCondLst>
                <p:cond evt="onClick" delay="0">
                  <p:tgtEl>
                    <p:spTgt spid="9"/>
                  </p:tgtEl>
                </p:cond>
              </p:nextCondLst>
            </p:seq>
            <p:seq concurrent="1" nextAc="seek">
              <p:cTn id="14" restart="whenNotActive" fill="hold" evtFilter="cancelBubble" nodeType="interactiveSeq">
                <p:stCondLst>
                  <p:cond evt="onClick" delay="0">
                    <p:tgtEl>
                      <p:spTgt spid="8"/>
                    </p:tgtEl>
                  </p:cond>
                </p:stCondLst>
                <p:endSync evt="end" delay="0">
                  <p:rtn val="all"/>
                </p:endSync>
                <p:childTnLst>
                  <p:par>
                    <p:cTn id="15" fill="hold">
                      <p:stCondLst>
                        <p:cond delay="0"/>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par>
                                <p:cTn id="20" presetID="7" presetClass="emph" presetSubtype="2" fill="hold" nodeType="withEffect">
                                  <p:stCondLst>
                                    <p:cond delay="0"/>
                                  </p:stCondLst>
                                  <p:childTnLst>
                                    <p:animClr clrSpc="rgb" dir="cw">
                                      <p:cBhvr>
                                        <p:cTn id="21" dur="750" fill="hold"/>
                                        <p:tgtEl>
                                          <p:spTgt spid="8"/>
                                        </p:tgtEl>
                                        <p:attrNameLst>
                                          <p:attrName>stroke.color</p:attrName>
                                        </p:attrNameLst>
                                      </p:cBhvr>
                                      <p:to>
                                        <a:srgbClr val="92D050"/>
                                      </p:to>
                                    </p:animClr>
                                    <p:set>
                                      <p:cBhvr>
                                        <p:cTn id="22" dur="750" fill="hold"/>
                                        <p:tgtEl>
                                          <p:spTgt spid="8"/>
                                        </p:tgtEl>
                                        <p:attrNameLst>
                                          <p:attrName>stroke.on</p:attrName>
                                        </p:attrNameLst>
                                      </p:cBhvr>
                                      <p:to>
                                        <p:strVal val="true"/>
                                      </p:to>
                                    </p:set>
                                  </p:childTnLst>
                                </p:cTn>
                              </p:par>
                              <p:par>
                                <p:cTn id="23" presetID="1" presetClass="emph" presetSubtype="2" fill="hold" nodeType="withEffect">
                                  <p:stCondLst>
                                    <p:cond delay="0"/>
                                  </p:stCondLst>
                                  <p:childTnLst>
                                    <p:animClr clrSpc="rgb" dir="cw">
                                      <p:cBhvr>
                                        <p:cTn id="24" dur="750" fill="hold"/>
                                        <p:tgtEl>
                                          <p:spTgt spid="22"/>
                                        </p:tgtEl>
                                        <p:attrNameLst>
                                          <p:attrName>fillcolor</p:attrName>
                                        </p:attrNameLst>
                                      </p:cBhvr>
                                      <p:to>
                                        <a:srgbClr val="92D050"/>
                                      </p:to>
                                    </p:animClr>
                                    <p:set>
                                      <p:cBhvr>
                                        <p:cTn id="25" dur="750" fill="hold"/>
                                        <p:tgtEl>
                                          <p:spTgt spid="22"/>
                                        </p:tgtEl>
                                        <p:attrNameLst>
                                          <p:attrName>fill.type</p:attrName>
                                        </p:attrNameLst>
                                      </p:cBhvr>
                                      <p:to>
                                        <p:strVal val="solid"/>
                                      </p:to>
                                    </p:set>
                                    <p:set>
                                      <p:cBhvr>
                                        <p:cTn id="26" dur="750" fill="hold"/>
                                        <p:tgtEl>
                                          <p:spTgt spid="22"/>
                                        </p:tgtEl>
                                        <p:attrNameLst>
                                          <p:attrName>fill.on</p:attrName>
                                        </p:attrNameLst>
                                      </p:cBhvr>
                                      <p:to>
                                        <p:strVal val="true"/>
                                      </p:to>
                                    </p:set>
                                  </p:childTnLst>
                                </p:cTn>
                              </p:par>
                            </p:childTnLst>
                          </p:cTn>
                        </p:par>
                        <p:par>
                          <p:cTn id="27" fill="hold">
                            <p:stCondLst>
                              <p:cond delay="750"/>
                            </p:stCondLst>
                            <p:childTnLst>
                              <p:par>
                                <p:cTn id="28" presetID="10" presetClass="entr" presetSubtype="0" fill="hold" grpId="0" nodeType="after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fade">
                                      <p:cBhvr>
                                        <p:cTn id="30" dur="1000"/>
                                        <p:tgtEl>
                                          <p:spTgt spid="3"/>
                                        </p:tgtEl>
                                      </p:cBhvr>
                                    </p:animEffect>
                                  </p:childTnLst>
                                </p:cTn>
                              </p:par>
                              <p:par>
                                <p:cTn id="31" presetID="10" presetClass="entr" presetSubtype="0" fill="hold" nodeType="with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fade">
                                      <p:cBhvr>
                                        <p:cTn id="33" dur="500"/>
                                        <p:tgtEl>
                                          <p:spTgt spid="25"/>
                                        </p:tgtEl>
                                      </p:cBhvr>
                                    </p:animEffect>
                                  </p:childTnLst>
                                </p:cTn>
                              </p:par>
                              <p:par>
                                <p:cTn id="34" presetID="10" presetClass="entr" presetSubtype="0" fill="hold" nodeType="withEffect">
                                  <p:stCondLst>
                                    <p:cond delay="0"/>
                                  </p:stCondLst>
                                  <p:childTnLst>
                                    <p:set>
                                      <p:cBhvr>
                                        <p:cTn id="35" dur="1" fill="hold">
                                          <p:stCondLst>
                                            <p:cond delay="0"/>
                                          </p:stCondLst>
                                        </p:cTn>
                                        <p:tgtEl>
                                          <p:spTgt spid="28"/>
                                        </p:tgtEl>
                                        <p:attrNameLst>
                                          <p:attrName>style.visibility</p:attrName>
                                        </p:attrNameLst>
                                      </p:cBhvr>
                                      <p:to>
                                        <p:strVal val="visible"/>
                                      </p:to>
                                    </p:set>
                                    <p:animEffect transition="in" filter="fade">
                                      <p:cBhvr>
                                        <p:cTn id="36" dur="500"/>
                                        <p:tgtEl>
                                          <p:spTgt spid="28"/>
                                        </p:tgtEl>
                                      </p:cBhvr>
                                    </p:animEffect>
                                  </p:childTnLst>
                                </p:cTn>
                              </p:par>
                            </p:childTnLst>
                          </p:cTn>
                        </p:par>
                      </p:childTnLst>
                    </p:cTn>
                  </p:par>
                </p:childTnLst>
              </p:cTn>
              <p:nextCondLst>
                <p:cond evt="onClick" delay="0">
                  <p:tgtEl>
                    <p:spTgt spid="8"/>
                  </p:tgtEl>
                </p:cond>
              </p:nextCondLst>
            </p:seq>
          </p:childTnLst>
        </p:cTn>
      </p:par>
    </p:tnLst>
    <p:bldLst>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nswer 2"/>
          <p:cNvSpPr txBox="1">
            <a:spLocks noChangeArrowheads="1"/>
          </p:cNvSpPr>
          <p:nvPr/>
        </p:nvSpPr>
        <p:spPr bwMode="auto">
          <a:xfrm>
            <a:off x="608013" y="3663295"/>
            <a:ext cx="7921625" cy="1123712"/>
          </a:xfrm>
          <a:prstGeom prst="roundRect">
            <a:avLst/>
          </a:prstGeom>
          <a:solidFill>
            <a:schemeClr val="bg1"/>
          </a:solidFill>
          <a:ln w="28575">
            <a:solidFill>
              <a:schemeClr val="accent5">
                <a:lumMod val="50000"/>
              </a:schemeClr>
            </a:solidFill>
            <a:miter lim="800000"/>
            <a:headEnd/>
            <a:tailEnd/>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GB" altLang="en-US" sz="2000" dirty="0">
              <a:latin typeface="Sassoon Infant Rg" panose="02000503030000020003" pitchFamily="50" charset="0"/>
              <a:ea typeface="Sassoon Infant Rg" panose="02000503030000020003" pitchFamily="50" charset="0"/>
              <a:cs typeface="Sakkal Majalla" pitchFamily="2" charset="-78"/>
            </a:endParaRPr>
          </a:p>
          <a:p>
            <a:pPr algn="ctr" eaLnBrk="1" hangingPunct="1">
              <a:spcBef>
                <a:spcPct val="0"/>
              </a:spcBef>
              <a:buFontTx/>
              <a:buNone/>
            </a:pPr>
            <a:endParaRPr lang="en-GB" altLang="en-US" sz="2000" dirty="0">
              <a:latin typeface="Sassoon Infant Rg" panose="02000503030000020003" pitchFamily="50" charset="0"/>
              <a:ea typeface="Sassoon Infant Rg" panose="02000503030000020003" pitchFamily="50" charset="0"/>
              <a:cs typeface="Sakkal Majalla" pitchFamily="2" charset="-78"/>
            </a:endParaRPr>
          </a:p>
          <a:p>
            <a:pPr algn="ctr" eaLnBrk="1" hangingPunct="1">
              <a:spcBef>
                <a:spcPct val="0"/>
              </a:spcBef>
              <a:buFontTx/>
              <a:buNone/>
            </a:pPr>
            <a:endParaRPr lang="en-GB" altLang="en-US" sz="2000" dirty="0">
              <a:latin typeface="Sassoon Infant Rg" panose="02000503030000020003" pitchFamily="50" charset="0"/>
              <a:ea typeface="Sassoon Infant Rg" panose="02000503030000020003" pitchFamily="50" charset="0"/>
              <a:cs typeface="Sakkal Majalla" pitchFamily="2" charset="-78"/>
            </a:endParaRPr>
          </a:p>
        </p:txBody>
      </p:sp>
      <p:sp>
        <p:nvSpPr>
          <p:cNvPr id="20" name="Rounded Rectangle 19"/>
          <p:cNvSpPr/>
          <p:nvPr/>
        </p:nvSpPr>
        <p:spPr>
          <a:xfrm>
            <a:off x="608012" y="3663295"/>
            <a:ext cx="1269339" cy="1123712"/>
          </a:xfrm>
          <a:prstGeom prst="round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000" b="1" dirty="0"/>
              <a:t>B</a:t>
            </a:r>
          </a:p>
        </p:txBody>
      </p:sp>
      <p:sp>
        <p:nvSpPr>
          <p:cNvPr id="10" name="Answer 1"/>
          <p:cNvSpPr txBox="1">
            <a:spLocks noChangeArrowheads="1"/>
          </p:cNvSpPr>
          <p:nvPr/>
        </p:nvSpPr>
        <p:spPr bwMode="auto">
          <a:xfrm>
            <a:off x="611188" y="2397038"/>
            <a:ext cx="7918450" cy="1123712"/>
          </a:xfrm>
          <a:prstGeom prst="roundRect">
            <a:avLst/>
          </a:prstGeom>
          <a:solidFill>
            <a:schemeClr val="bg1"/>
          </a:solidFill>
          <a:ln w="28575">
            <a:solidFill>
              <a:schemeClr val="accent5">
                <a:lumMod val="50000"/>
              </a:schemeClr>
            </a:solidFill>
            <a:miter lim="800000"/>
            <a:headEnd/>
            <a:tailEnd/>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GB" altLang="en-US" sz="2000" dirty="0">
              <a:latin typeface="Sassoon Infant Rg" panose="02000503030000020003" pitchFamily="50" charset="0"/>
              <a:ea typeface="Sassoon Infant Rg" panose="02000503030000020003" pitchFamily="50" charset="0"/>
              <a:cs typeface="Sakkal Majalla" pitchFamily="2" charset="-78"/>
            </a:endParaRPr>
          </a:p>
          <a:p>
            <a:pPr algn="ctr" eaLnBrk="1" hangingPunct="1">
              <a:spcBef>
                <a:spcPct val="0"/>
              </a:spcBef>
              <a:buFontTx/>
              <a:buNone/>
            </a:pPr>
            <a:endParaRPr lang="en-GB" altLang="en-US" sz="2000" dirty="0">
              <a:latin typeface="Sassoon Infant Rg" panose="02000503030000020003" pitchFamily="50" charset="0"/>
              <a:ea typeface="Sassoon Infant Rg" panose="02000503030000020003" pitchFamily="50" charset="0"/>
              <a:cs typeface="Sakkal Majalla" pitchFamily="2" charset="-78"/>
            </a:endParaRPr>
          </a:p>
          <a:p>
            <a:pPr algn="ctr" eaLnBrk="1" hangingPunct="1">
              <a:spcBef>
                <a:spcPct val="0"/>
              </a:spcBef>
              <a:buFontTx/>
              <a:buNone/>
            </a:pPr>
            <a:endParaRPr lang="en-GB" altLang="en-US" sz="2000" dirty="0">
              <a:latin typeface="Sassoon Infant Rg" panose="02000503030000020003" pitchFamily="50" charset="0"/>
              <a:ea typeface="Sassoon Infant Rg" panose="02000503030000020003" pitchFamily="50" charset="0"/>
              <a:cs typeface="Sakkal Majalla" pitchFamily="2" charset="-78"/>
            </a:endParaRPr>
          </a:p>
        </p:txBody>
      </p:sp>
      <p:sp>
        <p:nvSpPr>
          <p:cNvPr id="2" name="Rectangle 1"/>
          <p:cNvSpPr/>
          <p:nvPr/>
        </p:nvSpPr>
        <p:spPr>
          <a:xfrm>
            <a:off x="0" y="753010"/>
            <a:ext cx="9144000" cy="1140977"/>
          </a:xfrm>
          <a:prstGeom prst="rect">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itle 20"/>
          <p:cNvSpPr>
            <a:spLocks noGrp="1"/>
          </p:cNvSpPr>
          <p:nvPr>
            <p:ph type="title" idx="4294967295"/>
          </p:nvPr>
        </p:nvSpPr>
        <p:spPr>
          <a:xfrm>
            <a:off x="634682" y="899681"/>
            <a:ext cx="5339397" cy="994306"/>
          </a:xfrm>
          <a:prstGeom prst="roundRect">
            <a:avLst>
              <a:gd name="adj" fmla="val 9641"/>
            </a:avLst>
          </a:prstGeom>
        </p:spPr>
        <p:txBody>
          <a:bodyPr>
            <a:noAutofit/>
          </a:bodyPr>
          <a:lstStyle/>
          <a:p>
            <a:r>
              <a:rPr lang="en-GB" altLang="en-US" sz="2400" dirty="0">
                <a:solidFill>
                  <a:schemeClr val="bg1"/>
                </a:solidFill>
              </a:rPr>
              <a:t>Someone you don’t know has sent you a friend request.</a:t>
            </a:r>
            <a:endParaRPr lang="en-GB" sz="2400" dirty="0">
              <a:solidFill>
                <a:schemeClr val="bg1"/>
              </a:solidFill>
              <a:latin typeface="+mn-lt"/>
            </a:endParaRPr>
          </a:p>
        </p:txBody>
      </p:sp>
      <p:sp>
        <p:nvSpPr>
          <p:cNvPr id="8" name="Answer 3"/>
          <p:cNvSpPr txBox="1">
            <a:spLocks noChangeArrowheads="1"/>
          </p:cNvSpPr>
          <p:nvPr/>
        </p:nvSpPr>
        <p:spPr bwMode="auto">
          <a:xfrm>
            <a:off x="608013" y="4929552"/>
            <a:ext cx="7921625" cy="1123712"/>
          </a:xfrm>
          <a:prstGeom prst="roundRect">
            <a:avLst/>
          </a:prstGeom>
          <a:solidFill>
            <a:schemeClr val="bg1"/>
          </a:solidFill>
          <a:ln w="28575">
            <a:solidFill>
              <a:schemeClr val="accent5">
                <a:lumMod val="50000"/>
              </a:schemeClr>
            </a:solidFill>
            <a:miter lim="800000"/>
            <a:headEnd/>
            <a:tailEnd/>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GB" altLang="en-US" sz="2000" dirty="0">
              <a:latin typeface="Sassoon Infant Rg" panose="02000503030000020003" pitchFamily="50" charset="0"/>
              <a:ea typeface="Sassoon Infant Rg" panose="02000503030000020003" pitchFamily="50" charset="0"/>
              <a:cs typeface="Sakkal Majalla" pitchFamily="2" charset="-78"/>
            </a:endParaRPr>
          </a:p>
          <a:p>
            <a:pPr algn="ctr" eaLnBrk="1" hangingPunct="1">
              <a:spcBef>
                <a:spcPct val="0"/>
              </a:spcBef>
              <a:buFontTx/>
              <a:buNone/>
            </a:pPr>
            <a:endParaRPr lang="en-GB" altLang="en-US" sz="2000" dirty="0">
              <a:latin typeface="Sassoon Infant Rg" panose="02000503030000020003" pitchFamily="50" charset="0"/>
              <a:ea typeface="Sassoon Infant Rg" panose="02000503030000020003" pitchFamily="50" charset="0"/>
              <a:cs typeface="Sakkal Majalla" pitchFamily="2" charset="-78"/>
            </a:endParaRPr>
          </a:p>
          <a:p>
            <a:pPr algn="ctr" eaLnBrk="1" hangingPunct="1">
              <a:spcBef>
                <a:spcPct val="0"/>
              </a:spcBef>
              <a:buFontTx/>
              <a:buNone/>
            </a:pPr>
            <a:endParaRPr lang="en-GB" altLang="en-US" sz="2000" dirty="0">
              <a:latin typeface="Sassoon Infant Rg" panose="02000503030000020003" pitchFamily="50" charset="0"/>
              <a:ea typeface="Sassoon Infant Rg" panose="02000503030000020003" pitchFamily="50" charset="0"/>
              <a:cs typeface="Sakkal Majalla" pitchFamily="2" charset="-78"/>
            </a:endParaRPr>
          </a:p>
        </p:txBody>
      </p:sp>
      <p:pic>
        <p:nvPicPr>
          <p:cNvPr id="14" name="Tick"/>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p:blipFill>
        <p:spPr bwMode="auto">
          <a:xfrm>
            <a:off x="7365451" y="3797372"/>
            <a:ext cx="953513" cy="91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Cross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p:blipFill>
        <p:spPr bwMode="auto">
          <a:xfrm>
            <a:off x="7384773" y="5125894"/>
            <a:ext cx="1057275" cy="731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ounded Rectangle 17"/>
          <p:cNvSpPr/>
          <p:nvPr/>
        </p:nvSpPr>
        <p:spPr>
          <a:xfrm>
            <a:off x="608013" y="2397038"/>
            <a:ext cx="1269339" cy="1123712"/>
          </a:xfrm>
          <a:prstGeom prst="round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000" b="1" dirty="0"/>
              <a:t>A</a:t>
            </a:r>
          </a:p>
        </p:txBody>
      </p:sp>
      <p:sp>
        <p:nvSpPr>
          <p:cNvPr id="22" name="Rounded Rectangle 21"/>
          <p:cNvSpPr/>
          <p:nvPr/>
        </p:nvSpPr>
        <p:spPr>
          <a:xfrm>
            <a:off x="608012" y="4929552"/>
            <a:ext cx="1269339" cy="1123712"/>
          </a:xfrm>
          <a:prstGeom prst="round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000" b="1" dirty="0"/>
              <a:t>C</a:t>
            </a:r>
          </a:p>
        </p:txBody>
      </p:sp>
      <p:sp>
        <p:nvSpPr>
          <p:cNvPr id="19" name="Text B"/>
          <p:cNvSpPr/>
          <p:nvPr/>
        </p:nvSpPr>
        <p:spPr>
          <a:xfrm>
            <a:off x="2435400" y="2803546"/>
            <a:ext cx="4857086" cy="369332"/>
          </a:xfrm>
          <a:prstGeom prst="rect">
            <a:avLst/>
          </a:prstGeom>
        </p:spPr>
        <p:txBody>
          <a:bodyPr wrap="square">
            <a:spAutoFit/>
          </a:bodyPr>
          <a:lstStyle/>
          <a:p>
            <a:pPr algn="ctr">
              <a:spcBef>
                <a:spcPct val="0"/>
              </a:spcBef>
            </a:pPr>
            <a:r>
              <a:rPr lang="en-GB" dirty="0"/>
              <a:t>Ignore it and hope it doesn’t happen again.</a:t>
            </a:r>
            <a:endParaRPr lang="en-GB" altLang="en-US" dirty="0">
              <a:ea typeface="Sassoon Infant Rg" panose="02000503030000020003" pitchFamily="50" charset="0"/>
              <a:cs typeface="Sakkal Majalla" pitchFamily="2" charset="-78"/>
            </a:endParaRPr>
          </a:p>
        </p:txBody>
      </p:sp>
      <p:sp>
        <p:nvSpPr>
          <p:cNvPr id="23" name="Text C"/>
          <p:cNvSpPr/>
          <p:nvPr/>
        </p:nvSpPr>
        <p:spPr>
          <a:xfrm>
            <a:off x="2335877" y="5306742"/>
            <a:ext cx="4857086" cy="369332"/>
          </a:xfrm>
          <a:prstGeom prst="rect">
            <a:avLst/>
          </a:prstGeom>
        </p:spPr>
        <p:txBody>
          <a:bodyPr wrap="square">
            <a:spAutoFit/>
          </a:bodyPr>
          <a:lstStyle/>
          <a:p>
            <a:pPr algn="ctr">
              <a:spcBef>
                <a:spcPct val="0"/>
              </a:spcBef>
            </a:pPr>
            <a:r>
              <a:rPr lang="en-GB" dirty="0"/>
              <a:t>Accept it and look at their profile.</a:t>
            </a:r>
            <a:endParaRPr lang="en-GB" altLang="en-US" dirty="0">
              <a:ea typeface="Sassoon Infant Rg" panose="02000503030000020003" pitchFamily="50" charset="0"/>
              <a:cs typeface="Sakkal Majalla" pitchFamily="2" charset="-78"/>
            </a:endParaRPr>
          </a:p>
        </p:txBody>
      </p:sp>
      <p:grpSp>
        <p:nvGrpSpPr>
          <p:cNvPr id="26" name="Group 25">
            <a:extLst>
              <a:ext uri="{FF2B5EF4-FFF2-40B4-BE49-F238E27FC236}">
                <a16:creationId xmlns:a16="http://schemas.microsoft.com/office/drawing/2014/main" id="{CE193A97-C03B-4B02-B987-C290504607CC}"/>
              </a:ext>
            </a:extLst>
          </p:cNvPr>
          <p:cNvGrpSpPr/>
          <p:nvPr/>
        </p:nvGrpSpPr>
        <p:grpSpPr>
          <a:xfrm>
            <a:off x="6344587" y="190978"/>
            <a:ext cx="1846381" cy="2145271"/>
            <a:chOff x="5384598" y="1341563"/>
            <a:chExt cx="1846381" cy="2145271"/>
          </a:xfrm>
        </p:grpSpPr>
        <p:sp>
          <p:nvSpPr>
            <p:cNvPr id="5" name="Rectangle 4">
              <a:extLst>
                <a:ext uri="{FF2B5EF4-FFF2-40B4-BE49-F238E27FC236}">
                  <a16:creationId xmlns:a16="http://schemas.microsoft.com/office/drawing/2014/main" id="{400AC34B-F00C-49C7-A53E-C4BF65CCDC20}"/>
                </a:ext>
              </a:extLst>
            </p:cNvPr>
            <p:cNvSpPr/>
            <p:nvPr/>
          </p:nvSpPr>
          <p:spPr>
            <a:xfrm rot="956773">
              <a:off x="5384598" y="1341563"/>
              <a:ext cx="1846381" cy="2145271"/>
            </a:xfrm>
            <a:prstGeom prst="rect">
              <a:avLst/>
            </a:prstGeom>
            <a:solidFill>
              <a:schemeClr val="bg1"/>
            </a:solidFill>
            <a:ln>
              <a:solidFill>
                <a:schemeClr val="tx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ltLang="en-US" sz="1800" dirty="0"/>
                <a:t>Someone you don’t know has sent you a friend request.</a:t>
              </a:r>
              <a:endParaRPr lang="en-GB" dirty="0"/>
            </a:p>
          </p:txBody>
        </p:sp>
        <p:sp>
          <p:nvSpPr>
            <p:cNvPr id="25" name="Rectangle 24">
              <a:extLst>
                <a:ext uri="{FF2B5EF4-FFF2-40B4-BE49-F238E27FC236}">
                  <a16:creationId xmlns:a16="http://schemas.microsoft.com/office/drawing/2014/main" id="{66D14717-1FAD-4536-BC01-EE0BAE568571}"/>
                </a:ext>
              </a:extLst>
            </p:cNvPr>
            <p:cNvSpPr/>
            <p:nvPr/>
          </p:nvSpPr>
          <p:spPr>
            <a:xfrm rot="956773">
              <a:off x="5559278" y="1484879"/>
              <a:ext cx="1598273" cy="1587911"/>
            </a:xfrm>
            <a:prstGeom prst="rect">
              <a:avLst/>
            </a:prstGeom>
            <a:solidFill>
              <a:srgbClr val="FFEDA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7" name="Picture 6">
              <a:extLst>
                <a:ext uri="{FF2B5EF4-FFF2-40B4-BE49-F238E27FC236}">
                  <a16:creationId xmlns:a16="http://schemas.microsoft.com/office/drawing/2014/main" id="{027CEACB-9DF4-49F8-8D37-62B3BB586CD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1788" t="-1286" r="-5367" b="69111"/>
            <a:stretch/>
          </p:blipFill>
          <p:spPr>
            <a:xfrm rot="956773">
              <a:off x="5573576" y="1505224"/>
              <a:ext cx="1581737" cy="1559124"/>
            </a:xfrm>
            <a:prstGeom prst="rect">
              <a:avLst/>
            </a:prstGeom>
            <a:ln>
              <a:noFill/>
            </a:ln>
          </p:spPr>
        </p:pic>
      </p:grpSp>
      <p:sp>
        <p:nvSpPr>
          <p:cNvPr id="29" name="Title 20">
            <a:extLst>
              <a:ext uri="{FF2B5EF4-FFF2-40B4-BE49-F238E27FC236}">
                <a16:creationId xmlns:a16="http://schemas.microsoft.com/office/drawing/2014/main" id="{296D1AAE-7957-4DEB-AD0D-32B478DF78AA}"/>
              </a:ext>
            </a:extLst>
          </p:cNvPr>
          <p:cNvSpPr txBox="1">
            <a:spLocks/>
          </p:cNvSpPr>
          <p:nvPr/>
        </p:nvSpPr>
        <p:spPr>
          <a:xfrm>
            <a:off x="568048" y="1970117"/>
            <a:ext cx="8001553" cy="994306"/>
          </a:xfrm>
          <a:prstGeom prst="roundRect">
            <a:avLst>
              <a:gd name="adj" fmla="val 9641"/>
            </a:avLst>
          </a:prstGeom>
        </p:spPr>
        <p:txBody>
          <a:bodyPr>
            <a:noAutofit/>
          </a:bodyPr>
          <a:lstStyle>
            <a:lvl1pPr algn="l" defTabSz="914400" rtl="0" eaLnBrk="1" latinLnBrk="0" hangingPunct="1">
              <a:lnSpc>
                <a:spcPct val="90000"/>
              </a:lnSpc>
              <a:spcBef>
                <a:spcPct val="0"/>
              </a:spcBef>
              <a:buNone/>
              <a:defRPr sz="4000" b="1" kern="1200">
                <a:solidFill>
                  <a:srgbClr val="1C1C1C"/>
                </a:solidFill>
                <a:latin typeface="Twinkl" pitchFamily="50" charset="0"/>
                <a:ea typeface="+mj-ea"/>
                <a:cs typeface="+mj-cs"/>
              </a:defRPr>
            </a:lvl1pPr>
          </a:lstStyle>
          <a:p>
            <a:r>
              <a:rPr lang="en-GB" altLang="en-US" sz="1800" b="0" dirty="0">
                <a:solidFill>
                  <a:schemeClr val="tx1"/>
                </a:solidFill>
              </a:rPr>
              <a:t>What should you do?</a:t>
            </a:r>
            <a:endParaRPr lang="en-GB" sz="1800" b="0" dirty="0">
              <a:solidFill>
                <a:schemeClr val="tx1"/>
              </a:solidFill>
              <a:latin typeface="+mn-lt"/>
            </a:endParaRPr>
          </a:p>
        </p:txBody>
      </p:sp>
      <p:grpSp>
        <p:nvGrpSpPr>
          <p:cNvPr id="4" name="Group 3">
            <a:extLst>
              <a:ext uri="{FF2B5EF4-FFF2-40B4-BE49-F238E27FC236}">
                <a16:creationId xmlns:a16="http://schemas.microsoft.com/office/drawing/2014/main" id="{9280C2DB-9E07-4CDF-9EC9-ADC6E01966F7}"/>
              </a:ext>
            </a:extLst>
          </p:cNvPr>
          <p:cNvGrpSpPr/>
          <p:nvPr/>
        </p:nvGrpSpPr>
        <p:grpSpPr>
          <a:xfrm>
            <a:off x="7383911" y="2668377"/>
            <a:ext cx="1071411" cy="3181028"/>
            <a:chOff x="7523037" y="2828294"/>
            <a:chExt cx="1071411" cy="3181028"/>
          </a:xfrm>
        </p:grpSpPr>
        <p:pic>
          <p:nvPicPr>
            <p:cNvPr id="36" name="Cross">
              <a:extLst>
                <a:ext uri="{FF2B5EF4-FFF2-40B4-BE49-F238E27FC236}">
                  <a16:creationId xmlns:a16="http://schemas.microsoft.com/office/drawing/2014/main" id="{B360D418-A997-46CE-82D6-2C819838CBF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p:blipFill>
          <p:spPr bwMode="auto">
            <a:xfrm>
              <a:off x="7523037" y="2828294"/>
              <a:ext cx="1055688" cy="729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Cross 1">
              <a:extLst>
                <a:ext uri="{FF2B5EF4-FFF2-40B4-BE49-F238E27FC236}">
                  <a16:creationId xmlns:a16="http://schemas.microsoft.com/office/drawing/2014/main" id="{68D6335E-22F9-4551-B0B5-922CB187A71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p:blipFill>
          <p:spPr bwMode="auto">
            <a:xfrm>
              <a:off x="7537173" y="5278294"/>
              <a:ext cx="1057275" cy="731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 name="Text A"/>
          <p:cNvSpPr/>
          <p:nvPr/>
        </p:nvSpPr>
        <p:spPr>
          <a:xfrm>
            <a:off x="2271525" y="4052817"/>
            <a:ext cx="4857086" cy="369332"/>
          </a:xfrm>
          <a:prstGeom prst="rect">
            <a:avLst/>
          </a:prstGeom>
        </p:spPr>
        <p:txBody>
          <a:bodyPr wrap="square">
            <a:spAutoFit/>
          </a:bodyPr>
          <a:lstStyle/>
          <a:p>
            <a:pPr algn="ctr">
              <a:spcBef>
                <a:spcPct val="0"/>
              </a:spcBef>
            </a:pPr>
            <a:r>
              <a:rPr lang="en-GB" dirty="0"/>
              <a:t>Tell an adult you trust.</a:t>
            </a:r>
            <a:endParaRPr lang="en-GB" altLang="en-US" dirty="0">
              <a:ea typeface="Sassoon Infant Rg" panose="02000503030000020003" pitchFamily="50" charset="0"/>
              <a:cs typeface="Sakkal Majalla" pitchFamily="2" charset="-78"/>
            </a:endParaRPr>
          </a:p>
        </p:txBody>
      </p:sp>
      <p:pic>
        <p:nvPicPr>
          <p:cNvPr id="38" name="Cross 1">
            <a:extLst>
              <a:ext uri="{FF2B5EF4-FFF2-40B4-BE49-F238E27FC236}">
                <a16:creationId xmlns:a16="http://schemas.microsoft.com/office/drawing/2014/main" id="{99657721-8E50-431F-9623-8A52E8B9CC0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p:blipFill>
        <p:spPr bwMode="auto">
          <a:xfrm>
            <a:off x="7388795" y="2666400"/>
            <a:ext cx="1057275" cy="731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 name="TextBox 38">
            <a:extLst>
              <a:ext uri="{FF2B5EF4-FFF2-40B4-BE49-F238E27FC236}">
                <a16:creationId xmlns:a16="http://schemas.microsoft.com/office/drawing/2014/main" id="{50AD3DA8-6ABD-49C7-A1B8-E764AC44619E}"/>
              </a:ext>
            </a:extLst>
          </p:cNvPr>
          <p:cNvSpPr txBox="1"/>
          <p:nvPr/>
        </p:nvSpPr>
        <p:spPr>
          <a:xfrm>
            <a:off x="801078" y="3719479"/>
            <a:ext cx="883206" cy="1015663"/>
          </a:xfrm>
          <a:prstGeom prst="rect">
            <a:avLst/>
          </a:prstGeom>
          <a:noFill/>
        </p:spPr>
        <p:txBody>
          <a:bodyPr wrap="square">
            <a:spAutoFit/>
          </a:bodyPr>
          <a:lstStyle/>
          <a:p>
            <a:pPr algn="ctr"/>
            <a:r>
              <a:rPr lang="en-GB" sz="6000" b="1" dirty="0">
                <a:solidFill>
                  <a:schemeClr val="bg1"/>
                </a:solidFill>
              </a:rPr>
              <a:t>B</a:t>
            </a:r>
          </a:p>
        </p:txBody>
      </p:sp>
      <p:sp>
        <p:nvSpPr>
          <p:cNvPr id="27" name="Rectangle 26">
            <a:extLst>
              <a:ext uri="{FF2B5EF4-FFF2-40B4-BE49-F238E27FC236}">
                <a16:creationId xmlns:a16="http://schemas.microsoft.com/office/drawing/2014/main" id="{2A94CA02-5E4D-4108-8DCE-2FAFEF9C5EBE}"/>
              </a:ext>
            </a:extLst>
          </p:cNvPr>
          <p:cNvSpPr/>
          <p:nvPr/>
        </p:nvSpPr>
        <p:spPr>
          <a:xfrm>
            <a:off x="-1795729" y="-22484"/>
            <a:ext cx="11224997" cy="708646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ight Arrow 16">
            <a:hlinkClick r:id="" action="ppaction://hlinkshowjump?jump=nextslide"/>
          </p:cNvPr>
          <p:cNvSpPr/>
          <p:nvPr/>
        </p:nvSpPr>
        <p:spPr>
          <a:xfrm>
            <a:off x="8403385" y="6009794"/>
            <a:ext cx="654050" cy="598487"/>
          </a:xfrm>
          <a:prstGeom prst="rightArrow">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24" name="Right Arrow 23">
            <a:hlinkClick r:id="" action="ppaction://hlinkshowjump?jump=previousslide"/>
          </p:cNvPr>
          <p:cNvSpPr/>
          <p:nvPr/>
        </p:nvSpPr>
        <p:spPr>
          <a:xfrm flipH="1">
            <a:off x="107109" y="6009794"/>
            <a:ext cx="654050" cy="598487"/>
          </a:xfrm>
          <a:prstGeom prst="rightArrow">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grpSp>
        <p:nvGrpSpPr>
          <p:cNvPr id="33" name="Group 32">
            <a:extLst>
              <a:ext uri="{FF2B5EF4-FFF2-40B4-BE49-F238E27FC236}">
                <a16:creationId xmlns:a16="http://schemas.microsoft.com/office/drawing/2014/main" id="{5025505C-EBC4-4DC2-95B5-105261CAF3B1}"/>
              </a:ext>
            </a:extLst>
          </p:cNvPr>
          <p:cNvGrpSpPr/>
          <p:nvPr/>
        </p:nvGrpSpPr>
        <p:grpSpPr>
          <a:xfrm>
            <a:off x="528647" y="3431841"/>
            <a:ext cx="6626130" cy="1874901"/>
            <a:chOff x="974223" y="4898909"/>
            <a:chExt cx="8018572" cy="1874901"/>
          </a:xfrm>
        </p:grpSpPr>
        <p:sp>
          <p:nvSpPr>
            <p:cNvPr id="34" name="Rectangle: Rounded Corners 33">
              <a:extLst>
                <a:ext uri="{FF2B5EF4-FFF2-40B4-BE49-F238E27FC236}">
                  <a16:creationId xmlns:a16="http://schemas.microsoft.com/office/drawing/2014/main" id="{60E31D25-233B-4911-9DE3-E86281781047}"/>
                </a:ext>
              </a:extLst>
            </p:cNvPr>
            <p:cNvSpPr/>
            <p:nvPr/>
          </p:nvSpPr>
          <p:spPr>
            <a:xfrm>
              <a:off x="1077521" y="5109061"/>
              <a:ext cx="7915274" cy="1142422"/>
            </a:xfrm>
            <a:prstGeom prst="roundRect">
              <a:avLst>
                <a:gd name="adj" fmla="val 16274"/>
              </a:avLst>
            </a:prstGeom>
            <a:solidFill>
              <a:srgbClr val="FFEDAA"/>
            </a:solidFill>
            <a:ln w="28575">
              <a:solidFill>
                <a:srgbClr val="0457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Answer 1">
              <a:extLst>
                <a:ext uri="{FF2B5EF4-FFF2-40B4-BE49-F238E27FC236}">
                  <a16:creationId xmlns:a16="http://schemas.microsoft.com/office/drawing/2014/main" id="{098395BD-1B57-455E-B6D0-DCF516F10941}"/>
                </a:ext>
              </a:extLst>
            </p:cNvPr>
            <p:cNvSpPr txBox="1">
              <a:spLocks noChangeArrowheads="1"/>
            </p:cNvSpPr>
            <p:nvPr/>
          </p:nvSpPr>
          <p:spPr bwMode="auto">
            <a:xfrm>
              <a:off x="974223" y="4898909"/>
              <a:ext cx="7776543" cy="1874901"/>
            </a:xfrm>
            <a:prstGeom prst="roundRect">
              <a:avLst>
                <a:gd name="adj" fmla="val 5732"/>
              </a:avLst>
            </a:prstGeom>
            <a:noFill/>
            <a:ln w="28575">
              <a:noFill/>
              <a:miter lim="800000"/>
              <a:headEnd/>
              <a:tailEnd/>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None/>
              </a:pPr>
              <a:endParaRPr lang="en-GB" altLang="en-US" sz="2000" b="1" dirty="0">
                <a:latin typeface="+mn-lt"/>
                <a:ea typeface="DengXian Light" panose="02010600030101010101" pitchFamily="2" charset="-122"/>
              </a:endParaRPr>
            </a:p>
            <a:p>
              <a:pPr algn="ctr">
                <a:buNone/>
              </a:pPr>
              <a:r>
                <a:rPr lang="en-GB" altLang="en-US" sz="2000" b="1" dirty="0">
                  <a:latin typeface="+mn-lt"/>
                  <a:ea typeface="DengXian Light" panose="02010600030101010101" pitchFamily="2" charset="-122"/>
                </a:rPr>
                <a:t>You should never accept a friend request from someone you don’t know in real life.</a:t>
              </a:r>
            </a:p>
            <a:p>
              <a:pPr algn="ctr">
                <a:buNone/>
              </a:pPr>
              <a:br>
                <a:rPr lang="en-GB" altLang="en-US" sz="2200" b="1" dirty="0">
                  <a:latin typeface="+mn-lt"/>
                </a:rPr>
              </a:br>
              <a:endParaRPr lang="en-GB" altLang="en-US" sz="2200" b="1" dirty="0">
                <a:latin typeface="+mn-lt"/>
              </a:endParaRPr>
            </a:p>
          </p:txBody>
        </p:sp>
      </p:grpSp>
    </p:spTree>
    <p:extLst>
      <p:ext uri="{BB962C8B-B14F-4D97-AF65-F5344CB8AC3E}">
        <p14:creationId xmlns:p14="http://schemas.microsoft.com/office/powerpoint/2010/main" val="147652962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9" presetClass="emph" presetSubtype="0" fill="hold" grpId="0" nodeType="withEffect">
                                  <p:stCondLst>
                                    <p:cond delay="0"/>
                                  </p:stCondLst>
                                  <p:childTnLst>
                                    <p:animClr clrSpc="rgb" dir="cw">
                                      <p:cBhvr override="childStyle">
                                        <p:cTn id="9" dur="500" fill="hold"/>
                                        <p:tgtEl>
                                          <p:spTgt spid="20"/>
                                        </p:tgtEl>
                                        <p:attrNameLst>
                                          <p:attrName>style.color</p:attrName>
                                        </p:attrNameLst>
                                      </p:cBhvr>
                                      <p:to>
                                        <a:srgbClr val="92D050"/>
                                      </p:to>
                                    </p:animClr>
                                    <p:animClr clrSpc="rgb" dir="cw">
                                      <p:cBhvr>
                                        <p:cTn id="10" dur="500" fill="hold"/>
                                        <p:tgtEl>
                                          <p:spTgt spid="20"/>
                                        </p:tgtEl>
                                        <p:attrNameLst>
                                          <p:attrName>fillcolor</p:attrName>
                                        </p:attrNameLst>
                                      </p:cBhvr>
                                      <p:to>
                                        <a:srgbClr val="92D050"/>
                                      </p:to>
                                    </p:animClr>
                                    <p:set>
                                      <p:cBhvr>
                                        <p:cTn id="11" dur="500" fill="hold"/>
                                        <p:tgtEl>
                                          <p:spTgt spid="20"/>
                                        </p:tgtEl>
                                        <p:attrNameLst>
                                          <p:attrName>fill.type</p:attrName>
                                        </p:attrNameLst>
                                      </p:cBhvr>
                                      <p:to>
                                        <p:strVal val="solid"/>
                                      </p:to>
                                    </p:set>
                                    <p:set>
                                      <p:cBhvr>
                                        <p:cTn id="12" dur="500" fill="hold"/>
                                        <p:tgtEl>
                                          <p:spTgt spid="20"/>
                                        </p:tgtEl>
                                        <p:attrNameLst>
                                          <p:attrName>fill.on</p:attrName>
                                        </p:attrNameLst>
                                      </p:cBhvr>
                                      <p:to>
                                        <p:strVal val="true"/>
                                      </p:to>
                                    </p:set>
                                  </p:childTnLst>
                                </p:cTn>
                              </p:par>
                              <p:par>
                                <p:cTn id="13" presetID="7" presetClass="emph" presetSubtype="2" fill="hold" grpId="0" nodeType="withEffect">
                                  <p:stCondLst>
                                    <p:cond delay="0"/>
                                  </p:stCondLst>
                                  <p:childTnLst>
                                    <p:animClr clrSpc="rgb" dir="cw">
                                      <p:cBhvr>
                                        <p:cTn id="14" dur="1000" fill="hold"/>
                                        <p:tgtEl>
                                          <p:spTgt spid="9"/>
                                        </p:tgtEl>
                                        <p:attrNameLst>
                                          <p:attrName>stroke.color</p:attrName>
                                        </p:attrNameLst>
                                      </p:cBhvr>
                                      <p:to>
                                        <a:srgbClr val="92D050"/>
                                      </p:to>
                                    </p:animClr>
                                    <p:set>
                                      <p:cBhvr>
                                        <p:cTn id="15" dur="1000" fill="hold"/>
                                        <p:tgtEl>
                                          <p:spTgt spid="9"/>
                                        </p:tgtEl>
                                        <p:attrNameLst>
                                          <p:attrName>stroke.on</p:attrName>
                                        </p:attrNameLst>
                                      </p:cBhvr>
                                      <p:to>
                                        <p:strVal val="true"/>
                                      </p:to>
                                    </p:set>
                                  </p:childTnLst>
                                </p:cTn>
                              </p:par>
                            </p:childTnLst>
                          </p:cTn>
                        </p:par>
                        <p:par>
                          <p:cTn id="16" fill="hold">
                            <p:stCondLst>
                              <p:cond delay="1000"/>
                            </p:stCondLst>
                            <p:childTnLst>
                              <p:par>
                                <p:cTn id="17" presetID="10" presetClass="entr" presetSubtype="0" fill="hold" grpId="0" nodeType="after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par>
                                <p:cTn id="20" presetID="10" presetClass="entr" presetSubtype="0" fill="hold"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par>
                                <p:cTn id="23" presetID="10" presetClass="entr" presetSubtype="0" fill="hold" nodeType="withEffect">
                                  <p:stCondLst>
                                    <p:cond delay="0"/>
                                  </p:stCondLst>
                                  <p:childTnLst>
                                    <p:set>
                                      <p:cBhvr>
                                        <p:cTn id="24" dur="1" fill="hold">
                                          <p:stCondLst>
                                            <p:cond delay="0"/>
                                          </p:stCondLst>
                                        </p:cTn>
                                        <p:tgtEl>
                                          <p:spTgt spid="33"/>
                                        </p:tgtEl>
                                        <p:attrNameLst>
                                          <p:attrName>style.visibility</p:attrName>
                                        </p:attrNameLst>
                                      </p:cBhvr>
                                      <p:to>
                                        <p:strVal val="visible"/>
                                      </p:to>
                                    </p:set>
                                    <p:animEffect transition="in" filter="fade">
                                      <p:cBhvr>
                                        <p:cTn id="25" dur="500"/>
                                        <p:tgtEl>
                                          <p:spTgt spid="33"/>
                                        </p:tgtEl>
                                      </p:cBhvr>
                                    </p:animEffect>
                                  </p:childTnLst>
                                </p:cTn>
                              </p:par>
                            </p:childTnLst>
                          </p:cTn>
                        </p:par>
                      </p:childTnLst>
                    </p:cTn>
                  </p:par>
                </p:childTnLst>
              </p:cTn>
              <p:nextCondLst>
                <p:cond evt="onClick" delay="0">
                  <p:tgtEl>
                    <p:spTgt spid="3"/>
                  </p:tgtEl>
                </p:cond>
              </p:nextCondLst>
            </p:seq>
            <p:seq concurrent="1" nextAc="seek">
              <p:cTn id="26" restart="whenNotActive" fill="hold" evtFilter="cancelBubble" nodeType="interactiveSeq">
                <p:stCondLst>
                  <p:cond evt="onClick" delay="0">
                    <p:tgtEl>
                      <p:spTgt spid="23"/>
                    </p:tgtEl>
                  </p:cond>
                </p:stCondLst>
                <p:endSync evt="end" delay="0">
                  <p:rtn val="all"/>
                </p:endSync>
                <p:childTnLst>
                  <p:par>
                    <p:cTn id="27" fill="hold">
                      <p:stCondLst>
                        <p:cond delay="0"/>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500"/>
                                        <p:tgtEl>
                                          <p:spTgt spid="16"/>
                                        </p:tgtEl>
                                      </p:cBhvr>
                                    </p:animEffect>
                                  </p:childTnLst>
                                </p:cTn>
                              </p:par>
                            </p:childTnLst>
                          </p:cTn>
                        </p:par>
                      </p:childTnLst>
                    </p:cTn>
                  </p:par>
                </p:childTnLst>
              </p:cTn>
              <p:nextCondLst>
                <p:cond evt="onClick" delay="0">
                  <p:tgtEl>
                    <p:spTgt spid="23"/>
                  </p:tgtEl>
                </p:cond>
              </p:nextCondLst>
            </p:seq>
            <p:seq concurrent="1" nextAc="seek">
              <p:cTn id="32" restart="whenNotActive" fill="hold" evtFilter="cancelBubble" nodeType="interactiveSeq">
                <p:stCondLst>
                  <p:cond evt="onClick" delay="0">
                    <p:tgtEl>
                      <p:spTgt spid="10"/>
                    </p:tgtEl>
                  </p:cond>
                </p:stCondLst>
                <p:endSync evt="end" delay="0">
                  <p:rtn val="all"/>
                </p:endSync>
                <p:childTnLst>
                  <p:par>
                    <p:cTn id="33" fill="hold">
                      <p:stCondLst>
                        <p:cond delay="0"/>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fade">
                                      <p:cBhvr>
                                        <p:cTn id="37" dur="500"/>
                                        <p:tgtEl>
                                          <p:spTgt spid="38"/>
                                        </p:tgtEl>
                                      </p:cBhvr>
                                    </p:animEffect>
                                  </p:childTnLst>
                                </p:cTn>
                              </p:par>
                            </p:childTnLst>
                          </p:cTn>
                        </p:par>
                      </p:childTnLst>
                    </p:cTn>
                  </p:par>
                </p:childTnLst>
              </p:cTn>
              <p:nextCondLst>
                <p:cond evt="onClick" delay="0">
                  <p:tgtEl>
                    <p:spTgt spid="10"/>
                  </p:tgtEl>
                </p:cond>
              </p:nextCondLst>
            </p:seq>
          </p:childTnLst>
        </p:cTn>
      </p:par>
    </p:tnLst>
    <p:bldLst>
      <p:bldP spid="9" grpId="0" animBg="1"/>
      <p:bldP spid="20" grpId="0" animBg="1"/>
      <p:bldP spid="2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Answer 1"/>
          <p:cNvSpPr txBox="1">
            <a:spLocks noChangeArrowheads="1"/>
          </p:cNvSpPr>
          <p:nvPr/>
        </p:nvSpPr>
        <p:spPr bwMode="auto">
          <a:xfrm>
            <a:off x="611188" y="2397038"/>
            <a:ext cx="7918450" cy="1123712"/>
          </a:xfrm>
          <a:prstGeom prst="roundRect">
            <a:avLst/>
          </a:prstGeom>
          <a:solidFill>
            <a:schemeClr val="bg1"/>
          </a:solidFill>
          <a:ln w="28575">
            <a:solidFill>
              <a:schemeClr val="accent5">
                <a:lumMod val="50000"/>
              </a:schemeClr>
            </a:solidFill>
            <a:miter lim="800000"/>
            <a:headEnd/>
            <a:tailEnd/>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GB" altLang="en-US" sz="2000" dirty="0">
              <a:latin typeface="Sassoon Infant Rg" panose="02000503030000020003" pitchFamily="50" charset="0"/>
              <a:ea typeface="Sassoon Infant Rg" panose="02000503030000020003" pitchFamily="50" charset="0"/>
              <a:cs typeface="Sakkal Majalla" pitchFamily="2" charset="-78"/>
            </a:endParaRPr>
          </a:p>
          <a:p>
            <a:pPr algn="ctr" eaLnBrk="1" hangingPunct="1">
              <a:spcBef>
                <a:spcPct val="0"/>
              </a:spcBef>
              <a:buFontTx/>
              <a:buNone/>
            </a:pPr>
            <a:endParaRPr lang="en-GB" altLang="en-US" sz="2000" dirty="0">
              <a:latin typeface="Sassoon Infant Rg" panose="02000503030000020003" pitchFamily="50" charset="0"/>
              <a:ea typeface="Sassoon Infant Rg" panose="02000503030000020003" pitchFamily="50" charset="0"/>
              <a:cs typeface="Sakkal Majalla" pitchFamily="2" charset="-78"/>
            </a:endParaRPr>
          </a:p>
          <a:p>
            <a:pPr algn="ctr" eaLnBrk="1" hangingPunct="1">
              <a:spcBef>
                <a:spcPct val="0"/>
              </a:spcBef>
              <a:buFontTx/>
              <a:buNone/>
            </a:pPr>
            <a:endParaRPr lang="en-GB" altLang="en-US" sz="2000" dirty="0">
              <a:latin typeface="Sassoon Infant Rg" panose="02000503030000020003" pitchFamily="50" charset="0"/>
              <a:ea typeface="Sassoon Infant Rg" panose="02000503030000020003" pitchFamily="50" charset="0"/>
              <a:cs typeface="Sakkal Majalla" pitchFamily="2" charset="-78"/>
            </a:endParaRPr>
          </a:p>
        </p:txBody>
      </p:sp>
      <p:sp>
        <p:nvSpPr>
          <p:cNvPr id="2" name="Rectangle 1"/>
          <p:cNvSpPr/>
          <p:nvPr/>
        </p:nvSpPr>
        <p:spPr>
          <a:xfrm>
            <a:off x="0" y="753010"/>
            <a:ext cx="9144000" cy="1140977"/>
          </a:xfrm>
          <a:prstGeom prst="rect">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itle 20"/>
          <p:cNvSpPr>
            <a:spLocks noGrp="1"/>
          </p:cNvSpPr>
          <p:nvPr>
            <p:ph type="title" idx="4294967295"/>
          </p:nvPr>
        </p:nvSpPr>
        <p:spPr>
          <a:xfrm>
            <a:off x="472011" y="847715"/>
            <a:ext cx="6154877" cy="994306"/>
          </a:xfrm>
          <a:prstGeom prst="roundRect">
            <a:avLst>
              <a:gd name="adj" fmla="val 9641"/>
            </a:avLst>
          </a:prstGeom>
        </p:spPr>
        <p:txBody>
          <a:bodyPr>
            <a:noAutofit/>
          </a:bodyPr>
          <a:lstStyle/>
          <a:p>
            <a:pPr algn="ctr"/>
            <a:r>
              <a:rPr lang="en-GB" altLang="en-US" sz="2400" dirty="0">
                <a:solidFill>
                  <a:schemeClr val="bg1"/>
                </a:solidFill>
              </a:rPr>
              <a:t>A page pops up saying, ‘You’ve won!’ and it tells you to click on it.</a:t>
            </a:r>
            <a:endParaRPr lang="en-GB" altLang="en-US" sz="2400" dirty="0">
              <a:solidFill>
                <a:schemeClr val="bg1"/>
              </a:solidFill>
              <a:latin typeface="+mn-lt"/>
              <a:ea typeface="Sassoon Infant Rg" panose="02000503030000020003" pitchFamily="50" charset="0"/>
              <a:cs typeface="Sakkal Majalla" pitchFamily="2" charset="-78"/>
            </a:endParaRPr>
          </a:p>
        </p:txBody>
      </p:sp>
      <p:sp>
        <p:nvSpPr>
          <p:cNvPr id="8" name="Answer 3"/>
          <p:cNvSpPr txBox="1">
            <a:spLocks noChangeArrowheads="1"/>
          </p:cNvSpPr>
          <p:nvPr/>
        </p:nvSpPr>
        <p:spPr bwMode="auto">
          <a:xfrm>
            <a:off x="608013" y="4929552"/>
            <a:ext cx="7921625" cy="1123712"/>
          </a:xfrm>
          <a:prstGeom prst="roundRect">
            <a:avLst/>
          </a:prstGeom>
          <a:solidFill>
            <a:schemeClr val="bg1"/>
          </a:solidFill>
          <a:ln w="28575">
            <a:solidFill>
              <a:schemeClr val="accent5">
                <a:lumMod val="50000"/>
              </a:schemeClr>
            </a:solidFill>
            <a:miter lim="800000"/>
            <a:headEnd/>
            <a:tailEnd/>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GB" altLang="en-US" sz="2000" dirty="0">
              <a:latin typeface="Sassoon Infant Rg" panose="02000503030000020003" pitchFamily="50" charset="0"/>
              <a:ea typeface="Sassoon Infant Rg" panose="02000503030000020003" pitchFamily="50" charset="0"/>
              <a:cs typeface="Sakkal Majalla" pitchFamily="2" charset="-78"/>
            </a:endParaRPr>
          </a:p>
          <a:p>
            <a:pPr algn="ctr" eaLnBrk="1" hangingPunct="1">
              <a:spcBef>
                <a:spcPct val="0"/>
              </a:spcBef>
              <a:buFontTx/>
              <a:buNone/>
            </a:pPr>
            <a:endParaRPr lang="en-GB" altLang="en-US" sz="2000" dirty="0">
              <a:latin typeface="Sassoon Infant Rg" panose="02000503030000020003" pitchFamily="50" charset="0"/>
              <a:ea typeface="Sassoon Infant Rg" panose="02000503030000020003" pitchFamily="50" charset="0"/>
              <a:cs typeface="Sakkal Majalla" pitchFamily="2" charset="-78"/>
            </a:endParaRPr>
          </a:p>
          <a:p>
            <a:pPr algn="ctr" eaLnBrk="1" hangingPunct="1">
              <a:spcBef>
                <a:spcPct val="0"/>
              </a:spcBef>
              <a:buFontTx/>
              <a:buNone/>
            </a:pPr>
            <a:endParaRPr lang="en-GB" altLang="en-US" sz="2000" dirty="0">
              <a:latin typeface="Sassoon Infant Rg" panose="02000503030000020003" pitchFamily="50" charset="0"/>
              <a:ea typeface="Sassoon Infant Rg" panose="02000503030000020003" pitchFamily="50" charset="0"/>
              <a:cs typeface="Sakkal Majalla" pitchFamily="2" charset="-78"/>
            </a:endParaRPr>
          </a:p>
        </p:txBody>
      </p:sp>
      <p:sp>
        <p:nvSpPr>
          <p:cNvPr id="9" name="Answer 2"/>
          <p:cNvSpPr txBox="1">
            <a:spLocks noChangeArrowheads="1"/>
          </p:cNvSpPr>
          <p:nvPr/>
        </p:nvSpPr>
        <p:spPr bwMode="auto">
          <a:xfrm>
            <a:off x="608013" y="3663295"/>
            <a:ext cx="7921625" cy="1123712"/>
          </a:xfrm>
          <a:prstGeom prst="roundRect">
            <a:avLst/>
          </a:prstGeom>
          <a:solidFill>
            <a:schemeClr val="bg1"/>
          </a:solidFill>
          <a:ln w="28575">
            <a:solidFill>
              <a:schemeClr val="accent5">
                <a:lumMod val="50000"/>
              </a:schemeClr>
            </a:solidFill>
            <a:miter lim="800000"/>
            <a:headEnd/>
            <a:tailEnd/>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GB" altLang="en-US" sz="2000" dirty="0">
              <a:latin typeface="Sassoon Infant Rg" panose="02000503030000020003" pitchFamily="50" charset="0"/>
              <a:ea typeface="Sassoon Infant Rg" panose="02000503030000020003" pitchFamily="50" charset="0"/>
              <a:cs typeface="Sakkal Majalla" pitchFamily="2" charset="-78"/>
            </a:endParaRPr>
          </a:p>
          <a:p>
            <a:pPr algn="ctr" eaLnBrk="1" hangingPunct="1">
              <a:spcBef>
                <a:spcPct val="0"/>
              </a:spcBef>
              <a:buFontTx/>
              <a:buNone/>
            </a:pPr>
            <a:endParaRPr lang="en-GB" altLang="en-US" sz="2000" dirty="0">
              <a:latin typeface="Sassoon Infant Rg" panose="02000503030000020003" pitchFamily="50" charset="0"/>
              <a:ea typeface="Sassoon Infant Rg" panose="02000503030000020003" pitchFamily="50" charset="0"/>
              <a:cs typeface="Sakkal Majalla" pitchFamily="2" charset="-78"/>
            </a:endParaRPr>
          </a:p>
          <a:p>
            <a:pPr algn="ctr" eaLnBrk="1" hangingPunct="1">
              <a:spcBef>
                <a:spcPct val="0"/>
              </a:spcBef>
              <a:buFontTx/>
              <a:buNone/>
            </a:pPr>
            <a:endParaRPr lang="en-GB" altLang="en-US" sz="2000" dirty="0">
              <a:latin typeface="Sassoon Infant Rg" panose="02000503030000020003" pitchFamily="50" charset="0"/>
              <a:ea typeface="Sassoon Infant Rg" panose="02000503030000020003" pitchFamily="50" charset="0"/>
              <a:cs typeface="Sakkal Majalla" pitchFamily="2" charset="-78"/>
            </a:endParaRPr>
          </a:p>
        </p:txBody>
      </p:sp>
      <p:pic>
        <p:nvPicPr>
          <p:cNvPr id="14" name="Tick"/>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p:blipFill>
        <p:spPr bwMode="auto">
          <a:xfrm>
            <a:off x="7437447" y="5027296"/>
            <a:ext cx="953513" cy="91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Cros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p:blipFill>
        <p:spPr bwMode="auto">
          <a:xfrm>
            <a:off x="7386360" y="3860185"/>
            <a:ext cx="1055688" cy="729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Cross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p:blipFill>
        <p:spPr bwMode="auto">
          <a:xfrm>
            <a:off x="7377972" y="2576776"/>
            <a:ext cx="1057275" cy="731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ounded Rectangle 17"/>
          <p:cNvSpPr/>
          <p:nvPr/>
        </p:nvSpPr>
        <p:spPr>
          <a:xfrm>
            <a:off x="608013" y="2397038"/>
            <a:ext cx="1269339" cy="1123712"/>
          </a:xfrm>
          <a:prstGeom prst="round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000" b="1" dirty="0"/>
              <a:t>A</a:t>
            </a:r>
          </a:p>
        </p:txBody>
      </p:sp>
      <p:sp>
        <p:nvSpPr>
          <p:cNvPr id="20" name="Rounded Rectangle 19"/>
          <p:cNvSpPr/>
          <p:nvPr/>
        </p:nvSpPr>
        <p:spPr>
          <a:xfrm>
            <a:off x="608012" y="3663295"/>
            <a:ext cx="1269339" cy="1123712"/>
          </a:xfrm>
          <a:prstGeom prst="round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000" b="1" dirty="0"/>
              <a:t>B</a:t>
            </a:r>
          </a:p>
        </p:txBody>
      </p:sp>
      <p:sp>
        <p:nvSpPr>
          <p:cNvPr id="22" name="Rounded Rectangle 21"/>
          <p:cNvSpPr/>
          <p:nvPr/>
        </p:nvSpPr>
        <p:spPr>
          <a:xfrm>
            <a:off x="608012" y="4929552"/>
            <a:ext cx="1269339" cy="1123712"/>
          </a:xfrm>
          <a:prstGeom prst="round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000" b="1" dirty="0"/>
              <a:t>C</a:t>
            </a:r>
          </a:p>
        </p:txBody>
      </p:sp>
      <p:sp>
        <p:nvSpPr>
          <p:cNvPr id="19" name="Text B"/>
          <p:cNvSpPr/>
          <p:nvPr/>
        </p:nvSpPr>
        <p:spPr>
          <a:xfrm>
            <a:off x="2370246" y="4040485"/>
            <a:ext cx="4857086" cy="369332"/>
          </a:xfrm>
          <a:prstGeom prst="rect">
            <a:avLst/>
          </a:prstGeom>
        </p:spPr>
        <p:txBody>
          <a:bodyPr wrap="square">
            <a:spAutoFit/>
          </a:bodyPr>
          <a:lstStyle/>
          <a:p>
            <a:pPr algn="ctr">
              <a:spcBef>
                <a:spcPct val="0"/>
              </a:spcBef>
            </a:pPr>
            <a:r>
              <a:rPr lang="en-GB" altLang="en-US" dirty="0">
                <a:ea typeface="Sassoon Infant Rg" panose="02000503030000020003" pitchFamily="50" charset="0"/>
                <a:cs typeface="Sakkal Majalla" pitchFamily="2" charset="-78"/>
              </a:rPr>
              <a:t>Click on it and tell your friends. </a:t>
            </a:r>
          </a:p>
        </p:txBody>
      </p:sp>
      <p:sp>
        <p:nvSpPr>
          <p:cNvPr id="23" name="Text C"/>
          <p:cNvSpPr/>
          <p:nvPr/>
        </p:nvSpPr>
        <p:spPr>
          <a:xfrm>
            <a:off x="2370246" y="2775169"/>
            <a:ext cx="4857086" cy="369332"/>
          </a:xfrm>
          <a:prstGeom prst="rect">
            <a:avLst/>
          </a:prstGeom>
        </p:spPr>
        <p:txBody>
          <a:bodyPr wrap="square">
            <a:spAutoFit/>
          </a:bodyPr>
          <a:lstStyle/>
          <a:p>
            <a:pPr algn="ctr">
              <a:spcBef>
                <a:spcPct val="0"/>
              </a:spcBef>
            </a:pPr>
            <a:r>
              <a:rPr lang="en-GB" altLang="en-US" dirty="0">
                <a:ea typeface="Sassoon Infant Rg" panose="02000503030000020003" pitchFamily="50" charset="0"/>
                <a:cs typeface="Sakkal Majalla" pitchFamily="2" charset="-78"/>
              </a:rPr>
              <a:t>Feel excited and click to see what you’ve won.</a:t>
            </a:r>
          </a:p>
        </p:txBody>
      </p:sp>
      <p:sp>
        <p:nvSpPr>
          <p:cNvPr id="3" name="Text A"/>
          <p:cNvSpPr/>
          <p:nvPr/>
        </p:nvSpPr>
        <p:spPr>
          <a:xfrm>
            <a:off x="2410692" y="5306742"/>
            <a:ext cx="4857086" cy="369332"/>
          </a:xfrm>
          <a:prstGeom prst="rect">
            <a:avLst/>
          </a:prstGeom>
        </p:spPr>
        <p:txBody>
          <a:bodyPr wrap="square">
            <a:spAutoFit/>
          </a:bodyPr>
          <a:lstStyle/>
          <a:p>
            <a:pPr algn="ctr">
              <a:spcBef>
                <a:spcPct val="0"/>
              </a:spcBef>
            </a:pPr>
            <a:r>
              <a:rPr lang="en-GB" altLang="en-US" dirty="0">
                <a:ea typeface="Sassoon Infant Rg" panose="02000503030000020003" pitchFamily="50" charset="0"/>
                <a:cs typeface="Sakkal Majalla" pitchFamily="2" charset="-78"/>
              </a:rPr>
              <a:t>Don’t click on it and tell an adult.. </a:t>
            </a: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858226">
            <a:off x="776299" y="1377065"/>
            <a:ext cx="663176" cy="837788"/>
          </a:xfrm>
          <a:prstGeom prst="rect">
            <a:avLst/>
          </a:prstGeom>
        </p:spPr>
      </p:pic>
      <p:pic>
        <p:nvPicPr>
          <p:cNvPr id="6" name="Picture 5">
            <a:extLst>
              <a:ext uri="{FF2B5EF4-FFF2-40B4-BE49-F238E27FC236}">
                <a16:creationId xmlns:a16="http://schemas.microsoft.com/office/drawing/2014/main" id="{DE1A30C2-0526-4816-8FE8-F32C73DC6893}"/>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556" t="567" r="-755" b="16499"/>
          <a:stretch/>
        </p:blipFill>
        <p:spPr>
          <a:xfrm>
            <a:off x="6659775" y="327732"/>
            <a:ext cx="2518046" cy="1570747"/>
          </a:xfrm>
          <a:prstGeom prst="rect">
            <a:avLst/>
          </a:prstGeom>
        </p:spPr>
      </p:pic>
      <p:sp>
        <p:nvSpPr>
          <p:cNvPr id="27" name="Title 20">
            <a:extLst>
              <a:ext uri="{FF2B5EF4-FFF2-40B4-BE49-F238E27FC236}">
                <a16:creationId xmlns:a16="http://schemas.microsoft.com/office/drawing/2014/main" id="{18EF15AF-4E9C-4B64-8996-1343B2B32DCD}"/>
              </a:ext>
            </a:extLst>
          </p:cNvPr>
          <p:cNvSpPr txBox="1">
            <a:spLocks/>
          </p:cNvSpPr>
          <p:nvPr/>
        </p:nvSpPr>
        <p:spPr>
          <a:xfrm>
            <a:off x="1375105" y="1942770"/>
            <a:ext cx="8001553" cy="994306"/>
          </a:xfrm>
          <a:prstGeom prst="roundRect">
            <a:avLst>
              <a:gd name="adj" fmla="val 9641"/>
            </a:avLst>
          </a:prstGeom>
        </p:spPr>
        <p:txBody>
          <a:bodyPr>
            <a:noAutofit/>
          </a:bodyPr>
          <a:lstStyle>
            <a:lvl1pPr algn="l" defTabSz="914400" rtl="0" eaLnBrk="1" latinLnBrk="0" hangingPunct="1">
              <a:lnSpc>
                <a:spcPct val="90000"/>
              </a:lnSpc>
              <a:spcBef>
                <a:spcPct val="0"/>
              </a:spcBef>
              <a:buNone/>
              <a:defRPr sz="4000" b="1" kern="1200">
                <a:solidFill>
                  <a:srgbClr val="1C1C1C"/>
                </a:solidFill>
                <a:latin typeface="Twinkl" pitchFamily="50" charset="0"/>
                <a:ea typeface="+mj-ea"/>
                <a:cs typeface="+mj-cs"/>
              </a:defRPr>
            </a:lvl1pPr>
          </a:lstStyle>
          <a:p>
            <a:r>
              <a:rPr lang="en-GB" altLang="en-US" sz="1800" b="0" dirty="0">
                <a:solidFill>
                  <a:schemeClr val="tx1"/>
                </a:solidFill>
              </a:rPr>
              <a:t>What should you do?</a:t>
            </a:r>
            <a:endParaRPr lang="en-GB" sz="1800" b="0" dirty="0">
              <a:solidFill>
                <a:schemeClr val="tx1"/>
              </a:solidFill>
              <a:latin typeface="+mn-lt"/>
            </a:endParaRPr>
          </a:p>
        </p:txBody>
      </p:sp>
      <p:grpSp>
        <p:nvGrpSpPr>
          <p:cNvPr id="31" name="Group 30">
            <a:extLst>
              <a:ext uri="{FF2B5EF4-FFF2-40B4-BE49-F238E27FC236}">
                <a16:creationId xmlns:a16="http://schemas.microsoft.com/office/drawing/2014/main" id="{C0BF9B39-8B90-42E6-8EB5-9E1340BB600B}"/>
              </a:ext>
            </a:extLst>
          </p:cNvPr>
          <p:cNvGrpSpPr/>
          <p:nvPr/>
        </p:nvGrpSpPr>
        <p:grpSpPr>
          <a:xfrm>
            <a:off x="7386360" y="2576776"/>
            <a:ext cx="1057275" cy="1996737"/>
            <a:chOff x="7537173" y="4012585"/>
            <a:chExt cx="1057275" cy="1996737"/>
          </a:xfrm>
        </p:grpSpPr>
        <p:pic>
          <p:nvPicPr>
            <p:cNvPr id="32" name="Cross">
              <a:extLst>
                <a:ext uri="{FF2B5EF4-FFF2-40B4-BE49-F238E27FC236}">
                  <a16:creationId xmlns:a16="http://schemas.microsoft.com/office/drawing/2014/main" id="{14719667-AAE8-44EF-8E2A-7E0004726F4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p:blipFill>
          <p:spPr bwMode="auto">
            <a:xfrm>
              <a:off x="7538760" y="4012585"/>
              <a:ext cx="1055688" cy="729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Cross 1">
              <a:extLst>
                <a:ext uri="{FF2B5EF4-FFF2-40B4-BE49-F238E27FC236}">
                  <a16:creationId xmlns:a16="http://schemas.microsoft.com/office/drawing/2014/main" id="{F5D3CCE1-252E-411C-945C-15038225CD6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p:blipFill>
          <p:spPr bwMode="auto">
            <a:xfrm>
              <a:off x="7537173" y="5278294"/>
              <a:ext cx="1057275" cy="731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5" name="Rectangle 24">
            <a:extLst>
              <a:ext uri="{FF2B5EF4-FFF2-40B4-BE49-F238E27FC236}">
                <a16:creationId xmlns:a16="http://schemas.microsoft.com/office/drawing/2014/main" id="{EEEB5B66-41DE-4D73-851E-7D8E4CD086F9}"/>
              </a:ext>
            </a:extLst>
          </p:cNvPr>
          <p:cNvSpPr/>
          <p:nvPr/>
        </p:nvSpPr>
        <p:spPr>
          <a:xfrm>
            <a:off x="1" y="0"/>
            <a:ext cx="9160910" cy="685878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ight Arrow 23">
            <a:hlinkClick r:id="" action="ppaction://hlinkshowjump?jump=previousslide"/>
          </p:cNvPr>
          <p:cNvSpPr/>
          <p:nvPr/>
        </p:nvSpPr>
        <p:spPr>
          <a:xfrm flipH="1">
            <a:off x="93662" y="6009794"/>
            <a:ext cx="654050" cy="598487"/>
          </a:xfrm>
          <a:prstGeom prst="rightArrow">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17" name="Right Arrow 16">
            <a:hlinkClick r:id="" action="ppaction://hlinkshowjump?jump=nextslide"/>
          </p:cNvPr>
          <p:cNvSpPr/>
          <p:nvPr/>
        </p:nvSpPr>
        <p:spPr>
          <a:xfrm>
            <a:off x="8389938" y="6009794"/>
            <a:ext cx="654050" cy="598487"/>
          </a:xfrm>
          <a:prstGeom prst="rightArrow">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grpSp>
        <p:nvGrpSpPr>
          <p:cNvPr id="28" name="Group 27">
            <a:extLst>
              <a:ext uri="{FF2B5EF4-FFF2-40B4-BE49-F238E27FC236}">
                <a16:creationId xmlns:a16="http://schemas.microsoft.com/office/drawing/2014/main" id="{7C95EEB6-3ACE-49D8-8678-24452DC9D4B9}"/>
              </a:ext>
            </a:extLst>
          </p:cNvPr>
          <p:cNvGrpSpPr/>
          <p:nvPr/>
        </p:nvGrpSpPr>
        <p:grpSpPr>
          <a:xfrm>
            <a:off x="618070" y="4646778"/>
            <a:ext cx="6540770" cy="2058591"/>
            <a:chOff x="662501" y="2142530"/>
            <a:chExt cx="7915274" cy="2058591"/>
          </a:xfrm>
        </p:grpSpPr>
        <p:sp>
          <p:nvSpPr>
            <p:cNvPr id="29" name="Rectangle: Rounded Corners 28">
              <a:extLst>
                <a:ext uri="{FF2B5EF4-FFF2-40B4-BE49-F238E27FC236}">
                  <a16:creationId xmlns:a16="http://schemas.microsoft.com/office/drawing/2014/main" id="{3E1ADC17-617D-4FF0-ACE9-1484C9E8449E}"/>
                </a:ext>
              </a:extLst>
            </p:cNvPr>
            <p:cNvSpPr/>
            <p:nvPr/>
          </p:nvSpPr>
          <p:spPr>
            <a:xfrm>
              <a:off x="662501" y="2383278"/>
              <a:ext cx="7915274" cy="1142422"/>
            </a:xfrm>
            <a:prstGeom prst="roundRect">
              <a:avLst>
                <a:gd name="adj" fmla="val 16274"/>
              </a:avLst>
            </a:prstGeom>
            <a:solidFill>
              <a:srgbClr val="FFEDAA"/>
            </a:solidFill>
            <a:ln w="28575">
              <a:solidFill>
                <a:srgbClr val="0457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Answer 1">
              <a:extLst>
                <a:ext uri="{FF2B5EF4-FFF2-40B4-BE49-F238E27FC236}">
                  <a16:creationId xmlns:a16="http://schemas.microsoft.com/office/drawing/2014/main" id="{C0B7CD0B-5FBA-4BE4-BDD6-547004A48184}"/>
                </a:ext>
              </a:extLst>
            </p:cNvPr>
            <p:cNvSpPr txBox="1">
              <a:spLocks noChangeArrowheads="1"/>
            </p:cNvSpPr>
            <p:nvPr/>
          </p:nvSpPr>
          <p:spPr bwMode="auto">
            <a:xfrm>
              <a:off x="699240" y="2142530"/>
              <a:ext cx="7776543" cy="2058591"/>
            </a:xfrm>
            <a:prstGeom prst="roundRect">
              <a:avLst>
                <a:gd name="adj" fmla="val 5732"/>
              </a:avLst>
            </a:prstGeom>
            <a:noFill/>
            <a:ln w="28575">
              <a:noFill/>
              <a:miter lim="800000"/>
              <a:headEnd/>
              <a:tailEnd/>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None/>
              </a:pPr>
              <a:endParaRPr lang="en-GB" altLang="en-US" sz="1800" b="1" dirty="0">
                <a:latin typeface="+mn-lt"/>
                <a:ea typeface="DengXian Light" panose="02010600030101010101" pitchFamily="2" charset="-122"/>
              </a:endParaRPr>
            </a:p>
            <a:p>
              <a:pPr algn="ctr">
                <a:buNone/>
              </a:pPr>
              <a:r>
                <a:rPr lang="en-GB" altLang="en-US" sz="1800" b="1" dirty="0">
                  <a:latin typeface="+mn-lt"/>
                  <a:ea typeface="DengXian Light" panose="02010600030101010101" pitchFamily="2" charset="-122"/>
                </a:rPr>
                <a:t>Scammers might use viruses or malware to trick you so they can get your passwords or bank details from your device. Don’t click on anything you aren’t sure about.</a:t>
              </a:r>
            </a:p>
            <a:p>
              <a:pPr algn="ctr">
                <a:buNone/>
              </a:pPr>
              <a:br>
                <a:rPr lang="en-GB" altLang="en-US" sz="2200" b="1" dirty="0">
                  <a:latin typeface="+mn-lt"/>
                </a:rPr>
              </a:br>
              <a:endParaRPr lang="en-GB" altLang="en-US" sz="2200" b="1" dirty="0">
                <a:latin typeface="+mn-lt"/>
              </a:endParaRPr>
            </a:p>
          </p:txBody>
        </p:sp>
      </p:grpSp>
    </p:spTree>
    <p:extLst>
      <p:ext uri="{BB962C8B-B14F-4D97-AF65-F5344CB8AC3E}">
        <p14:creationId xmlns:p14="http://schemas.microsoft.com/office/powerpoint/2010/main" val="102230092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withEffect">
                                  <p:stCondLst>
                                    <p:cond delay="0"/>
                                  </p:stCondLst>
                                  <p:childTnLst>
                                    <p:animMotion origin="layout" path="M 0.89532 0.275 L 0.89532 0.275 C 0.89619 0.27129 0.89757 0.26782 0.89792 0.26388 C 0.8981 0.2618 0.89757 0.253 0.89619 0.24953 C 0.89532 0.24722 0.89445 0.24537 0.89341 0.24328 C 0.89202 0.24074 0.89098 0.24074 0.88889 0.23842 C 0.88247 0.23171 0.89271 0.2412 0.88438 0.23379 C 0.88369 0.2324 0.88334 0.23101 0.88247 0.23009 C 0.88073 0.22777 0.87935 0.22731 0.87709 0.22638 C 0.87501 0.22245 0.87518 0.22199 0.87153 0.21921 C 0.87084 0.21851 0.8698 0.21851 0.86893 0.21805 C 0.86737 0.21689 0.86598 0.21527 0.86442 0.21435 C 0.86146 0.2125 0.85799 0.2118 0.85521 0.20949 C 0.85382 0.20833 0.85226 0.20694 0.8507 0.20578 C 0.84948 0.20486 0.84827 0.20439 0.84705 0.20347 C 0.84619 0.20277 0.84514 0.20185 0.84428 0.20092 C 0.84376 0.20023 0.84323 0.19907 0.84254 0.19861 C 0.84167 0.19791 0.84063 0.19768 0.83976 0.19745 C 0.83924 0.19652 0.83872 0.1956 0.83803 0.1949 C 0.83716 0.19421 0.83612 0.19398 0.83525 0.19375 C 0.83108 0.19259 0.83039 0.19328 0.82709 0.1912 C 0.81893 0.18657 0.82917 0.19074 0.81615 0.18634 L 0.81615 0.18634 C 0.81337 0.18518 0.81077 0.18333 0.80799 0.18287 L 0.79983 0.18171 C 0.79862 0.18125 0.7974 0.18101 0.79619 0.18032 C 0.79497 0.17986 0.79393 0.17824 0.79254 0.178 C 0.78803 0.17708 0.78351 0.17708 0.77882 0.17685 C 0.77761 0.17638 0.77639 0.17615 0.77535 0.17546 C 0.77396 0.175 0.77292 0.17361 0.77171 0.17314 C 0.76893 0.17222 0.76615 0.17222 0.76337 0.17199 L 0.73803 0.16944 C 0.73664 0.16967 0.71337 0.17106 0.7099 0.17199 C 0.70799 0.17222 0.70626 0.17384 0.70435 0.1743 C 0.70105 0.175 0.69775 0.17523 0.69445 0.17546 C 0.69132 0.17685 0.68837 0.17847 0.68525 0.17916 C 0.68178 0.18009 0.67796 0.17939 0.67431 0.18032 C 0.65001 0.18773 0.6915 0.18078 0.66164 0.18634 C 0.65782 0.18726 0.65382 0.18703 0.64983 0.18773 C 0.64584 0.18819 0.64202 0.18935 0.63803 0.19004 C 0.63473 0.19074 0.63143 0.19074 0.62796 0.1912 C 0.59376 0.19606 0.61442 0.19375 0.59167 0.19606 C 0.58768 0.19699 0.58386 0.19838 0.57987 0.19861 C 0.54896 0.20046 0.48716 0.20208 0.48716 0.20208 L 0.44445 0.20092 C 0.44202 0.20092 0.43959 0.2 0.43716 0.19976 C 0.41771 0.19861 0.39827 0.19814 0.379 0.19745 C 0.35105 0.19004 0.38594 0.19884 0.36268 0.19375 C 0.35955 0.19305 0.3566 0.19189 0.35348 0.1912 C 0.35053 0.19074 0.3474 0.19074 0.34445 0.19004 C 0.33837 0.18865 0.3323 0.1868 0.32622 0.18518 C 0.32327 0.18449 0.32014 0.18333 0.31719 0.18287 L 0.3099 0.18171 C 0.29185 0.17199 0.30903 0.18009 0.29358 0.17546 C 0.27362 0.1699 0.30382 0.17615 0.28178 0.17199 C 0.279 0.1706 0.27622 0.16967 0.27344 0.16828 C 0.27205 0.16759 0.27049 0.16643 0.26893 0.16574 C 0.26719 0.16527 0.26528 0.16504 0.26355 0.16458 C 0.24948 0.16064 0.26268 0.16342 0.24983 0.16111 C 0.21754 0.14537 0.26007 0.16481 0.23073 0.15486 C 0.22761 0.15393 0.22483 0.15138 0.22171 0.15 C 0.21841 0.14861 0.21494 0.14814 0.21164 0.14652 C 0.20921 0.14513 0.20695 0.14282 0.20452 0.14166 C 0.20157 0.14004 0.19827 0.13935 0.19532 0.13796 C 0.18542 0.13333 0.17865 0.12916 0.16893 0.12592 C 0.16598 0.12476 0.16285 0.12476 0.1599 0.12338 C 0.15487 0.12152 0.15001 0.11921 0.14532 0.1162 C 0.14115 0.11342 0.13733 0.10856 0.13264 0.10763 L 0.12535 0.10648 C 0.10504 0.09282 0.13785 0.11458 0.11268 0.0993 C 0.08646 0.08333 0.11094 0.09606 0.09167 0.08703 C 0.08924 0.08588 0.08681 0.08495 0.08438 0.08356 C 0.08073 0.08125 0.07362 0.07615 0.07362 0.07615 C 0.07014 0.06921 0.07379 0.075 0.06893 0.07129 C 0.06771 0.07037 0.06667 0.06875 0.06528 0.06782 C 0.06389 0.06643 0.06233 0.06527 0.06077 0.06412 C 0.05712 0.05648 0.06129 0.06342 0.05626 0.05925 C 0.05469 0.05787 0.0533 0.05578 0.05174 0.05439 C 0.04931 0.05231 0.04653 0.05092 0.04445 0.04838 C 0.04323 0.04675 0.04237 0.04467 0.0408 0.04351 C 0.03785 0.04097 0.03455 0.03912 0.03178 0.03634 C 0.01893 0.02268 0.03507 0.03935 0.02257 0.02777 C 0.02101 0.02615 0.01962 0.02453 0.01806 0.02291 C 0.01719 0.02199 0.01615 0.02152 0.01546 0.02037 C 0.01528 0.02037 0.01077 0.01435 0.0099 0.01319 C 0.00903 0.01203 0.00834 0.01041 0.00712 0.00949 L 0.00452 0.00717 L 0.00087 6.93889E-18 L 5.27778E-6 6.93889E-18 " pathEditMode="relative" ptsTypes="AAAAAAAAAAAAAAAAAAAAAAAAAAAAAAAAAAAAAAAAAAAAAAAAAAAAAAAAAAAAAAAAAAAAAAAAAAAAAAAAAAAAAAAAA">
                                      <p:cBhvr>
                                        <p:cTn id="6" dur="2750" fill="hold"/>
                                        <p:tgtEl>
                                          <p:spTgt spid="5"/>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3"/>
                    </p:tgtEl>
                  </p:cond>
                </p:stCondLst>
                <p:endSync evt="end" delay="0">
                  <p:rtn val="all"/>
                </p:endSync>
                <p:childTnLst>
                  <p:par>
                    <p:cTn id="8" fill="hold">
                      <p:stCondLst>
                        <p:cond delay="0"/>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par>
                                <p:cTn id="13" presetID="7" presetClass="emph" presetSubtype="2" fill="hold" nodeType="withEffect">
                                  <p:stCondLst>
                                    <p:cond delay="0"/>
                                  </p:stCondLst>
                                  <p:childTnLst>
                                    <p:animClr clrSpc="rgb" dir="cw">
                                      <p:cBhvr>
                                        <p:cTn id="14" dur="750" fill="hold"/>
                                        <p:tgtEl>
                                          <p:spTgt spid="8"/>
                                        </p:tgtEl>
                                        <p:attrNameLst>
                                          <p:attrName>stroke.color</p:attrName>
                                        </p:attrNameLst>
                                      </p:cBhvr>
                                      <p:to>
                                        <a:srgbClr val="92D050"/>
                                      </p:to>
                                    </p:animClr>
                                    <p:set>
                                      <p:cBhvr>
                                        <p:cTn id="15" dur="750" fill="hold"/>
                                        <p:tgtEl>
                                          <p:spTgt spid="8"/>
                                        </p:tgtEl>
                                        <p:attrNameLst>
                                          <p:attrName>stroke.on</p:attrName>
                                        </p:attrNameLst>
                                      </p:cBhvr>
                                      <p:to>
                                        <p:strVal val="true"/>
                                      </p:to>
                                    </p:set>
                                  </p:childTnLst>
                                </p:cTn>
                              </p:par>
                              <p:par>
                                <p:cTn id="16" presetID="1" presetClass="emph" presetSubtype="2" fill="hold" nodeType="withEffect">
                                  <p:stCondLst>
                                    <p:cond delay="0"/>
                                  </p:stCondLst>
                                  <p:childTnLst>
                                    <p:animClr clrSpc="rgb" dir="cw">
                                      <p:cBhvr>
                                        <p:cTn id="17" dur="750" fill="hold"/>
                                        <p:tgtEl>
                                          <p:spTgt spid="22"/>
                                        </p:tgtEl>
                                        <p:attrNameLst>
                                          <p:attrName>fillcolor</p:attrName>
                                        </p:attrNameLst>
                                      </p:cBhvr>
                                      <p:to>
                                        <a:srgbClr val="92D050"/>
                                      </p:to>
                                    </p:animClr>
                                    <p:set>
                                      <p:cBhvr>
                                        <p:cTn id="18" dur="750" fill="hold"/>
                                        <p:tgtEl>
                                          <p:spTgt spid="22"/>
                                        </p:tgtEl>
                                        <p:attrNameLst>
                                          <p:attrName>fill.type</p:attrName>
                                        </p:attrNameLst>
                                      </p:cBhvr>
                                      <p:to>
                                        <p:strVal val="solid"/>
                                      </p:to>
                                    </p:set>
                                    <p:set>
                                      <p:cBhvr>
                                        <p:cTn id="19" dur="750" fill="hold"/>
                                        <p:tgtEl>
                                          <p:spTgt spid="22"/>
                                        </p:tgtEl>
                                        <p:attrNameLst>
                                          <p:attrName>fill.on</p:attrName>
                                        </p:attrNameLst>
                                      </p:cBhvr>
                                      <p:to>
                                        <p:strVal val="true"/>
                                      </p:to>
                                    </p:set>
                                  </p:childTnLst>
                                </p:cTn>
                              </p:par>
                            </p:childTnLst>
                          </p:cTn>
                        </p:par>
                        <p:par>
                          <p:cTn id="20" fill="hold">
                            <p:stCondLst>
                              <p:cond delay="750"/>
                            </p:stCondLst>
                            <p:childTnLst>
                              <p:par>
                                <p:cTn id="21" presetID="10" presetClass="entr" presetSubtype="0"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fade">
                                      <p:cBhvr>
                                        <p:cTn id="23" dur="1000"/>
                                        <p:tgtEl>
                                          <p:spTgt spid="25"/>
                                        </p:tgtEl>
                                      </p:cBhvr>
                                    </p:animEffect>
                                  </p:childTnLst>
                                </p:cTn>
                              </p:par>
                              <p:par>
                                <p:cTn id="24" presetID="10" presetClass="entr" presetSubtype="0" fill="hold" nodeType="withEffect">
                                  <p:stCondLst>
                                    <p:cond delay="0"/>
                                  </p:stCondLst>
                                  <p:childTnLst>
                                    <p:set>
                                      <p:cBhvr>
                                        <p:cTn id="25" dur="1" fill="hold">
                                          <p:stCondLst>
                                            <p:cond delay="0"/>
                                          </p:stCondLst>
                                        </p:cTn>
                                        <p:tgtEl>
                                          <p:spTgt spid="31"/>
                                        </p:tgtEl>
                                        <p:attrNameLst>
                                          <p:attrName>style.visibility</p:attrName>
                                        </p:attrNameLst>
                                      </p:cBhvr>
                                      <p:to>
                                        <p:strVal val="visible"/>
                                      </p:to>
                                    </p:set>
                                    <p:animEffect transition="in" filter="fade">
                                      <p:cBhvr>
                                        <p:cTn id="26" dur="500"/>
                                        <p:tgtEl>
                                          <p:spTgt spid="31"/>
                                        </p:tgtEl>
                                      </p:cBhvr>
                                    </p:animEffect>
                                  </p:childTnLst>
                                </p:cTn>
                              </p:par>
                              <p:par>
                                <p:cTn id="27" presetID="10" presetClass="entr" presetSubtype="0"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fade">
                                      <p:cBhvr>
                                        <p:cTn id="29" dur="500"/>
                                        <p:tgtEl>
                                          <p:spTgt spid="28"/>
                                        </p:tgtEl>
                                      </p:cBhvr>
                                    </p:animEffect>
                                  </p:childTnLst>
                                </p:cTn>
                              </p:par>
                            </p:childTnLst>
                          </p:cTn>
                        </p:par>
                      </p:childTnLst>
                    </p:cTn>
                  </p:par>
                </p:childTnLst>
              </p:cTn>
              <p:nextCondLst>
                <p:cond evt="onClick" delay="0">
                  <p:tgtEl>
                    <p:spTgt spid="3"/>
                  </p:tgtEl>
                </p:cond>
              </p:nextCondLst>
            </p:seq>
            <p:seq concurrent="1" nextAc="seek">
              <p:cTn id="30" restart="whenNotActive" fill="hold" evtFilter="cancelBubble" nodeType="interactiveSeq">
                <p:stCondLst>
                  <p:cond evt="onClick" delay="0">
                    <p:tgtEl>
                      <p:spTgt spid="19"/>
                    </p:tgtEl>
                  </p:cond>
                </p:stCondLst>
                <p:endSync evt="end" delay="0">
                  <p:rtn val="all"/>
                </p:endSync>
                <p:childTnLst>
                  <p:par>
                    <p:cTn id="31" fill="hold">
                      <p:stCondLst>
                        <p:cond delay="0"/>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500"/>
                                        <p:tgtEl>
                                          <p:spTgt spid="15"/>
                                        </p:tgtEl>
                                      </p:cBhvr>
                                    </p:animEffect>
                                  </p:childTnLst>
                                </p:cTn>
                              </p:par>
                            </p:childTnLst>
                          </p:cTn>
                        </p:par>
                      </p:childTnLst>
                    </p:cTn>
                  </p:par>
                </p:childTnLst>
              </p:cTn>
              <p:nextCondLst>
                <p:cond evt="onClick" delay="0">
                  <p:tgtEl>
                    <p:spTgt spid="19"/>
                  </p:tgtEl>
                </p:cond>
              </p:nextCondLst>
            </p:seq>
            <p:seq concurrent="1" nextAc="seek">
              <p:cTn id="36" restart="whenNotActive" fill="hold" evtFilter="cancelBubble" nodeType="interactiveSeq">
                <p:stCondLst>
                  <p:cond evt="onClick" delay="0">
                    <p:tgtEl>
                      <p:spTgt spid="23"/>
                    </p:tgtEl>
                  </p:cond>
                </p:stCondLst>
                <p:endSync evt="end" delay="0">
                  <p:rtn val="all"/>
                </p:endSync>
                <p:childTnLst>
                  <p:par>
                    <p:cTn id="37" fill="hold">
                      <p:stCondLst>
                        <p:cond delay="0"/>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500"/>
                                        <p:tgtEl>
                                          <p:spTgt spid="16"/>
                                        </p:tgtEl>
                                      </p:cBhvr>
                                    </p:animEffect>
                                  </p:childTnLst>
                                </p:cTn>
                              </p:par>
                            </p:childTnLst>
                          </p:cTn>
                        </p:par>
                      </p:childTnLst>
                    </p:cTn>
                  </p:par>
                </p:childTnLst>
              </p:cTn>
              <p:nextCondLst>
                <p:cond evt="onClick" delay="0">
                  <p:tgtEl>
                    <p:spTgt spid="23"/>
                  </p:tgtEl>
                </p:cond>
              </p:nextCondLst>
            </p:seq>
          </p:childTnLst>
        </p:cTn>
      </p:par>
    </p:tnLst>
    <p:bldLst>
      <p:bldP spid="2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Answer 1"/>
          <p:cNvSpPr txBox="1">
            <a:spLocks noChangeArrowheads="1"/>
          </p:cNvSpPr>
          <p:nvPr/>
        </p:nvSpPr>
        <p:spPr bwMode="auto">
          <a:xfrm>
            <a:off x="611188" y="2397038"/>
            <a:ext cx="7918450" cy="1123712"/>
          </a:xfrm>
          <a:prstGeom prst="roundRect">
            <a:avLst/>
          </a:prstGeom>
          <a:solidFill>
            <a:schemeClr val="bg1"/>
          </a:solidFill>
          <a:ln w="28575">
            <a:solidFill>
              <a:schemeClr val="accent5">
                <a:lumMod val="50000"/>
              </a:schemeClr>
            </a:solidFill>
            <a:miter lim="800000"/>
            <a:headEnd/>
            <a:tailEnd/>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GB" altLang="en-US" sz="2000" dirty="0">
              <a:latin typeface="Sassoon Infant Rg" panose="02000503030000020003" pitchFamily="50" charset="0"/>
              <a:ea typeface="Sassoon Infant Rg" panose="02000503030000020003" pitchFamily="50" charset="0"/>
              <a:cs typeface="Sakkal Majalla" pitchFamily="2" charset="-78"/>
            </a:endParaRPr>
          </a:p>
          <a:p>
            <a:pPr algn="ctr" eaLnBrk="1" hangingPunct="1">
              <a:spcBef>
                <a:spcPct val="0"/>
              </a:spcBef>
              <a:buFontTx/>
              <a:buNone/>
            </a:pPr>
            <a:endParaRPr lang="en-GB" altLang="en-US" sz="2000" dirty="0">
              <a:latin typeface="Sassoon Infant Rg" panose="02000503030000020003" pitchFamily="50" charset="0"/>
              <a:ea typeface="Sassoon Infant Rg" panose="02000503030000020003" pitchFamily="50" charset="0"/>
              <a:cs typeface="Sakkal Majalla" pitchFamily="2" charset="-78"/>
            </a:endParaRPr>
          </a:p>
          <a:p>
            <a:pPr algn="ctr" eaLnBrk="1" hangingPunct="1">
              <a:spcBef>
                <a:spcPct val="0"/>
              </a:spcBef>
              <a:buFontTx/>
              <a:buNone/>
            </a:pPr>
            <a:endParaRPr lang="en-GB" altLang="en-US" sz="2000" dirty="0">
              <a:latin typeface="Sassoon Infant Rg" panose="02000503030000020003" pitchFamily="50" charset="0"/>
              <a:ea typeface="Sassoon Infant Rg" panose="02000503030000020003" pitchFamily="50" charset="0"/>
              <a:cs typeface="Sakkal Majalla" pitchFamily="2" charset="-78"/>
            </a:endParaRPr>
          </a:p>
        </p:txBody>
      </p:sp>
      <p:sp>
        <p:nvSpPr>
          <p:cNvPr id="2" name="Rectangle 1"/>
          <p:cNvSpPr/>
          <p:nvPr/>
        </p:nvSpPr>
        <p:spPr>
          <a:xfrm>
            <a:off x="0" y="753010"/>
            <a:ext cx="9144000" cy="1140977"/>
          </a:xfrm>
          <a:prstGeom prst="rect">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itle 20"/>
          <p:cNvSpPr>
            <a:spLocks noGrp="1"/>
          </p:cNvSpPr>
          <p:nvPr>
            <p:ph type="title" idx="4294967295"/>
          </p:nvPr>
        </p:nvSpPr>
        <p:spPr>
          <a:xfrm>
            <a:off x="461964" y="899681"/>
            <a:ext cx="6311876" cy="994306"/>
          </a:xfrm>
          <a:prstGeom prst="roundRect">
            <a:avLst>
              <a:gd name="adj" fmla="val 9641"/>
            </a:avLst>
          </a:prstGeom>
        </p:spPr>
        <p:txBody>
          <a:bodyPr>
            <a:noAutofit/>
          </a:bodyPr>
          <a:lstStyle/>
          <a:p>
            <a:r>
              <a:rPr lang="en-GB" altLang="en-US" sz="2000" dirty="0">
                <a:solidFill>
                  <a:schemeClr val="bg1"/>
                </a:solidFill>
              </a:rPr>
              <a:t>Someone in a game wants to trade or borrow items. You are worried about whether to trust them or not.</a:t>
            </a:r>
            <a:endParaRPr lang="en-GB" altLang="en-US" sz="2000" dirty="0">
              <a:solidFill>
                <a:schemeClr val="bg1"/>
              </a:solidFill>
              <a:latin typeface="+mn-lt"/>
              <a:ea typeface="Sassoon Infant Rg" panose="02000503030000020003" pitchFamily="50" charset="0"/>
              <a:cs typeface="Sakkal Majalla" pitchFamily="2" charset="-78"/>
            </a:endParaRPr>
          </a:p>
        </p:txBody>
      </p:sp>
      <p:sp>
        <p:nvSpPr>
          <p:cNvPr id="8" name="Answer 3"/>
          <p:cNvSpPr txBox="1">
            <a:spLocks noChangeArrowheads="1"/>
          </p:cNvSpPr>
          <p:nvPr/>
        </p:nvSpPr>
        <p:spPr bwMode="auto">
          <a:xfrm>
            <a:off x="608013" y="4929552"/>
            <a:ext cx="7921625" cy="1123712"/>
          </a:xfrm>
          <a:prstGeom prst="roundRect">
            <a:avLst/>
          </a:prstGeom>
          <a:solidFill>
            <a:schemeClr val="bg1"/>
          </a:solidFill>
          <a:ln w="28575">
            <a:solidFill>
              <a:schemeClr val="accent5">
                <a:lumMod val="50000"/>
              </a:schemeClr>
            </a:solidFill>
            <a:miter lim="800000"/>
            <a:headEnd/>
            <a:tailEnd/>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GB" altLang="en-US" sz="2000" dirty="0">
              <a:latin typeface="Sassoon Infant Rg" panose="02000503030000020003" pitchFamily="50" charset="0"/>
              <a:ea typeface="Sassoon Infant Rg" panose="02000503030000020003" pitchFamily="50" charset="0"/>
              <a:cs typeface="Sakkal Majalla" pitchFamily="2" charset="-78"/>
            </a:endParaRPr>
          </a:p>
          <a:p>
            <a:pPr algn="ctr" eaLnBrk="1" hangingPunct="1">
              <a:spcBef>
                <a:spcPct val="0"/>
              </a:spcBef>
              <a:buFontTx/>
              <a:buNone/>
            </a:pPr>
            <a:endParaRPr lang="en-GB" altLang="en-US" sz="2000" dirty="0">
              <a:latin typeface="Sassoon Infant Rg" panose="02000503030000020003" pitchFamily="50" charset="0"/>
              <a:ea typeface="Sassoon Infant Rg" panose="02000503030000020003" pitchFamily="50" charset="0"/>
              <a:cs typeface="Sakkal Majalla" pitchFamily="2" charset="-78"/>
            </a:endParaRPr>
          </a:p>
          <a:p>
            <a:pPr algn="ctr" eaLnBrk="1" hangingPunct="1">
              <a:spcBef>
                <a:spcPct val="0"/>
              </a:spcBef>
              <a:buFontTx/>
              <a:buNone/>
            </a:pPr>
            <a:endParaRPr lang="en-GB" altLang="en-US" sz="2000" dirty="0">
              <a:latin typeface="Sassoon Infant Rg" panose="02000503030000020003" pitchFamily="50" charset="0"/>
              <a:ea typeface="Sassoon Infant Rg" panose="02000503030000020003" pitchFamily="50" charset="0"/>
              <a:cs typeface="Sakkal Majalla" pitchFamily="2" charset="-78"/>
            </a:endParaRPr>
          </a:p>
        </p:txBody>
      </p:sp>
      <p:sp>
        <p:nvSpPr>
          <p:cNvPr id="9" name="Answer 2"/>
          <p:cNvSpPr txBox="1">
            <a:spLocks noChangeArrowheads="1"/>
          </p:cNvSpPr>
          <p:nvPr/>
        </p:nvSpPr>
        <p:spPr bwMode="auto">
          <a:xfrm>
            <a:off x="608013" y="3663295"/>
            <a:ext cx="7921625" cy="1123712"/>
          </a:xfrm>
          <a:prstGeom prst="roundRect">
            <a:avLst/>
          </a:prstGeom>
          <a:solidFill>
            <a:schemeClr val="bg1"/>
          </a:solidFill>
          <a:ln w="28575">
            <a:solidFill>
              <a:schemeClr val="accent5">
                <a:lumMod val="50000"/>
              </a:schemeClr>
            </a:solidFill>
            <a:miter lim="800000"/>
            <a:headEnd/>
            <a:tailEnd/>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GB" altLang="en-US" sz="2000" dirty="0">
              <a:latin typeface="Sassoon Infant Rg" panose="02000503030000020003" pitchFamily="50" charset="0"/>
              <a:ea typeface="Sassoon Infant Rg" panose="02000503030000020003" pitchFamily="50" charset="0"/>
              <a:cs typeface="Sakkal Majalla" pitchFamily="2" charset="-78"/>
            </a:endParaRPr>
          </a:p>
          <a:p>
            <a:pPr algn="ctr" eaLnBrk="1" hangingPunct="1">
              <a:spcBef>
                <a:spcPct val="0"/>
              </a:spcBef>
              <a:buFontTx/>
              <a:buNone/>
            </a:pPr>
            <a:endParaRPr lang="en-GB" altLang="en-US" sz="2000" dirty="0">
              <a:latin typeface="Sassoon Infant Rg" panose="02000503030000020003" pitchFamily="50" charset="0"/>
              <a:ea typeface="Sassoon Infant Rg" panose="02000503030000020003" pitchFamily="50" charset="0"/>
              <a:cs typeface="Sakkal Majalla" pitchFamily="2" charset="-78"/>
            </a:endParaRPr>
          </a:p>
          <a:p>
            <a:pPr algn="ctr" eaLnBrk="1" hangingPunct="1">
              <a:spcBef>
                <a:spcPct val="0"/>
              </a:spcBef>
              <a:buFontTx/>
              <a:buNone/>
            </a:pPr>
            <a:endParaRPr lang="en-GB" altLang="en-US" sz="2000" dirty="0">
              <a:latin typeface="Sassoon Infant Rg" panose="02000503030000020003" pitchFamily="50" charset="0"/>
              <a:ea typeface="Sassoon Infant Rg" panose="02000503030000020003" pitchFamily="50" charset="0"/>
              <a:cs typeface="Sakkal Majalla" pitchFamily="2" charset="-78"/>
            </a:endParaRPr>
          </a:p>
        </p:txBody>
      </p:sp>
      <p:pic>
        <p:nvPicPr>
          <p:cNvPr id="14" name="Tick"/>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p:blipFill>
        <p:spPr bwMode="auto">
          <a:xfrm>
            <a:off x="7437447" y="5027296"/>
            <a:ext cx="953513" cy="91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Cros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p:blipFill>
        <p:spPr bwMode="auto">
          <a:xfrm>
            <a:off x="7386360" y="3860185"/>
            <a:ext cx="1055688" cy="729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Cross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p:blipFill>
        <p:spPr bwMode="auto">
          <a:xfrm>
            <a:off x="7377972" y="2576776"/>
            <a:ext cx="1057275" cy="731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ounded Rectangle 17"/>
          <p:cNvSpPr/>
          <p:nvPr/>
        </p:nvSpPr>
        <p:spPr>
          <a:xfrm>
            <a:off x="608013" y="2397038"/>
            <a:ext cx="1269339" cy="1123712"/>
          </a:xfrm>
          <a:prstGeom prst="round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000" b="1" dirty="0"/>
              <a:t>A</a:t>
            </a:r>
          </a:p>
        </p:txBody>
      </p:sp>
      <p:sp>
        <p:nvSpPr>
          <p:cNvPr id="20" name="Rounded Rectangle 19"/>
          <p:cNvSpPr/>
          <p:nvPr/>
        </p:nvSpPr>
        <p:spPr>
          <a:xfrm>
            <a:off x="608012" y="3663295"/>
            <a:ext cx="1269339" cy="1123712"/>
          </a:xfrm>
          <a:prstGeom prst="round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000" b="1" dirty="0"/>
              <a:t>B</a:t>
            </a:r>
          </a:p>
        </p:txBody>
      </p:sp>
      <p:sp>
        <p:nvSpPr>
          <p:cNvPr id="22" name="Rounded Rectangle 21"/>
          <p:cNvSpPr/>
          <p:nvPr/>
        </p:nvSpPr>
        <p:spPr>
          <a:xfrm>
            <a:off x="608012" y="4929552"/>
            <a:ext cx="1269339" cy="1123712"/>
          </a:xfrm>
          <a:prstGeom prst="round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000" b="1" dirty="0"/>
              <a:t>C</a:t>
            </a:r>
          </a:p>
        </p:txBody>
      </p:sp>
      <p:sp>
        <p:nvSpPr>
          <p:cNvPr id="19" name="Text B"/>
          <p:cNvSpPr/>
          <p:nvPr/>
        </p:nvSpPr>
        <p:spPr>
          <a:xfrm>
            <a:off x="2035629" y="4040485"/>
            <a:ext cx="5191703" cy="369332"/>
          </a:xfrm>
          <a:prstGeom prst="rect">
            <a:avLst/>
          </a:prstGeom>
        </p:spPr>
        <p:txBody>
          <a:bodyPr wrap="square">
            <a:spAutoFit/>
          </a:bodyPr>
          <a:lstStyle/>
          <a:p>
            <a:pPr algn="ctr">
              <a:spcBef>
                <a:spcPct val="0"/>
              </a:spcBef>
            </a:pPr>
            <a:r>
              <a:rPr lang="en-GB" dirty="0"/>
              <a:t>Give them an item that you didn’t want anyway.</a:t>
            </a:r>
            <a:endParaRPr lang="en-GB" altLang="en-US" dirty="0">
              <a:ea typeface="Sassoon Infant Rg" panose="02000503030000020003" pitchFamily="50" charset="0"/>
              <a:cs typeface="Sakkal Majalla" pitchFamily="2" charset="-78"/>
            </a:endParaRPr>
          </a:p>
        </p:txBody>
      </p:sp>
      <p:sp>
        <p:nvSpPr>
          <p:cNvPr id="23" name="Text C"/>
          <p:cNvSpPr/>
          <p:nvPr/>
        </p:nvSpPr>
        <p:spPr>
          <a:xfrm>
            <a:off x="2035629" y="2775169"/>
            <a:ext cx="5191703" cy="646331"/>
          </a:xfrm>
          <a:prstGeom prst="rect">
            <a:avLst/>
          </a:prstGeom>
        </p:spPr>
        <p:txBody>
          <a:bodyPr wrap="square">
            <a:spAutoFit/>
          </a:bodyPr>
          <a:lstStyle/>
          <a:p>
            <a:pPr algn="ctr">
              <a:spcBef>
                <a:spcPct val="0"/>
              </a:spcBef>
            </a:pPr>
            <a:r>
              <a:rPr lang="en-GB" dirty="0"/>
              <a:t>Trade your rare items with them and wait to see what they give you.</a:t>
            </a:r>
            <a:endParaRPr lang="en-GB" altLang="en-US" dirty="0">
              <a:ea typeface="Sassoon Infant Rg" panose="02000503030000020003" pitchFamily="50" charset="0"/>
              <a:cs typeface="Sakkal Majalla" pitchFamily="2" charset="-78"/>
            </a:endParaRPr>
          </a:p>
        </p:txBody>
      </p:sp>
      <p:sp>
        <p:nvSpPr>
          <p:cNvPr id="3" name="Text A"/>
          <p:cNvSpPr/>
          <p:nvPr/>
        </p:nvSpPr>
        <p:spPr>
          <a:xfrm>
            <a:off x="2410692" y="5306742"/>
            <a:ext cx="4857086" cy="369332"/>
          </a:xfrm>
          <a:prstGeom prst="rect">
            <a:avLst/>
          </a:prstGeom>
        </p:spPr>
        <p:txBody>
          <a:bodyPr wrap="square">
            <a:spAutoFit/>
          </a:bodyPr>
          <a:lstStyle/>
          <a:p>
            <a:pPr algn="ctr">
              <a:spcBef>
                <a:spcPct val="0"/>
              </a:spcBef>
            </a:pPr>
            <a:r>
              <a:rPr lang="en-GB" dirty="0"/>
              <a:t>Say, ‘No’.</a:t>
            </a:r>
            <a:endParaRPr lang="en-GB" altLang="en-US" dirty="0">
              <a:ea typeface="Sassoon Infant Rg" panose="02000503030000020003" pitchFamily="50" charset="0"/>
              <a:cs typeface="Sakkal Majalla" pitchFamily="2" charset="-78"/>
            </a:endParaRPr>
          </a:p>
        </p:txBody>
      </p:sp>
      <p:pic>
        <p:nvPicPr>
          <p:cNvPr id="11" name="Picture 10" descr="A person working on a computer&#10;&#10;Description automatically generated with low confidence">
            <a:extLst>
              <a:ext uri="{FF2B5EF4-FFF2-40B4-BE49-F238E27FC236}">
                <a16:creationId xmlns:a16="http://schemas.microsoft.com/office/drawing/2014/main" id="{FF652441-FD73-48BE-A122-FE1BF030667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17377"/>
          <a:stretch/>
        </p:blipFill>
        <p:spPr>
          <a:xfrm>
            <a:off x="6529459" y="63628"/>
            <a:ext cx="2423911" cy="1830359"/>
          </a:xfrm>
          <a:prstGeom prst="rect">
            <a:avLst/>
          </a:prstGeom>
        </p:spPr>
      </p:pic>
      <p:sp>
        <p:nvSpPr>
          <p:cNvPr id="27" name="Title 20">
            <a:extLst>
              <a:ext uri="{FF2B5EF4-FFF2-40B4-BE49-F238E27FC236}">
                <a16:creationId xmlns:a16="http://schemas.microsoft.com/office/drawing/2014/main" id="{EA6F745A-A027-4B0D-9446-6A59033A3CE3}"/>
              </a:ext>
            </a:extLst>
          </p:cNvPr>
          <p:cNvSpPr txBox="1">
            <a:spLocks/>
          </p:cNvSpPr>
          <p:nvPr/>
        </p:nvSpPr>
        <p:spPr>
          <a:xfrm>
            <a:off x="568048" y="1970117"/>
            <a:ext cx="8001553" cy="994306"/>
          </a:xfrm>
          <a:prstGeom prst="roundRect">
            <a:avLst>
              <a:gd name="adj" fmla="val 9641"/>
            </a:avLst>
          </a:prstGeom>
        </p:spPr>
        <p:txBody>
          <a:bodyPr>
            <a:noAutofit/>
          </a:bodyPr>
          <a:lstStyle>
            <a:lvl1pPr algn="l" defTabSz="914400" rtl="0" eaLnBrk="1" latinLnBrk="0" hangingPunct="1">
              <a:lnSpc>
                <a:spcPct val="90000"/>
              </a:lnSpc>
              <a:spcBef>
                <a:spcPct val="0"/>
              </a:spcBef>
              <a:buNone/>
              <a:defRPr sz="4000" b="1" kern="1200">
                <a:solidFill>
                  <a:srgbClr val="1C1C1C"/>
                </a:solidFill>
                <a:latin typeface="Twinkl" pitchFamily="50" charset="0"/>
                <a:ea typeface="+mj-ea"/>
                <a:cs typeface="+mj-cs"/>
              </a:defRPr>
            </a:lvl1pPr>
          </a:lstStyle>
          <a:p>
            <a:r>
              <a:rPr lang="en-GB" altLang="en-US" sz="1800" b="0" dirty="0">
                <a:solidFill>
                  <a:schemeClr val="tx1"/>
                </a:solidFill>
              </a:rPr>
              <a:t>What should you do?</a:t>
            </a:r>
            <a:endParaRPr lang="en-GB" sz="1800" b="0" dirty="0">
              <a:solidFill>
                <a:schemeClr val="tx1"/>
              </a:solidFill>
              <a:latin typeface="+mn-lt"/>
            </a:endParaRPr>
          </a:p>
        </p:txBody>
      </p:sp>
      <p:grpSp>
        <p:nvGrpSpPr>
          <p:cNvPr id="32" name="Group 31">
            <a:extLst>
              <a:ext uri="{FF2B5EF4-FFF2-40B4-BE49-F238E27FC236}">
                <a16:creationId xmlns:a16="http://schemas.microsoft.com/office/drawing/2014/main" id="{A643BEDC-E487-47EB-A0E2-61BE884A8EF9}"/>
              </a:ext>
            </a:extLst>
          </p:cNvPr>
          <p:cNvGrpSpPr/>
          <p:nvPr/>
        </p:nvGrpSpPr>
        <p:grpSpPr>
          <a:xfrm>
            <a:off x="7377971" y="2590172"/>
            <a:ext cx="1057275" cy="1996737"/>
            <a:chOff x="7537173" y="4012585"/>
            <a:chExt cx="1057275" cy="1996737"/>
          </a:xfrm>
        </p:grpSpPr>
        <p:pic>
          <p:nvPicPr>
            <p:cNvPr id="33" name="Cross">
              <a:extLst>
                <a:ext uri="{FF2B5EF4-FFF2-40B4-BE49-F238E27FC236}">
                  <a16:creationId xmlns:a16="http://schemas.microsoft.com/office/drawing/2014/main" id="{D440DDDC-37DC-4D82-8024-7ECBF14DACC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p:blipFill>
          <p:spPr bwMode="auto">
            <a:xfrm>
              <a:off x="7538760" y="4012585"/>
              <a:ext cx="1055688" cy="729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Cross 1">
              <a:extLst>
                <a:ext uri="{FF2B5EF4-FFF2-40B4-BE49-F238E27FC236}">
                  <a16:creationId xmlns:a16="http://schemas.microsoft.com/office/drawing/2014/main" id="{1AFA9BC2-DAB2-48E3-A50F-9EEC7252C04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p:blipFill>
          <p:spPr bwMode="auto">
            <a:xfrm>
              <a:off x="7537173" y="5278294"/>
              <a:ext cx="1057275" cy="731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5" name="Rectangle 24">
            <a:extLst>
              <a:ext uri="{FF2B5EF4-FFF2-40B4-BE49-F238E27FC236}">
                <a16:creationId xmlns:a16="http://schemas.microsoft.com/office/drawing/2014/main" id="{F65753BC-C06B-462A-A4FB-8B13D6CAC4B6}"/>
              </a:ext>
            </a:extLst>
          </p:cNvPr>
          <p:cNvSpPr/>
          <p:nvPr/>
        </p:nvSpPr>
        <p:spPr>
          <a:xfrm>
            <a:off x="-3176" y="-7890"/>
            <a:ext cx="9144000" cy="685878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ight Arrow 16">
            <a:hlinkClick r:id="" action="ppaction://hlinkshowjump?jump=nextslide"/>
          </p:cNvPr>
          <p:cNvSpPr/>
          <p:nvPr/>
        </p:nvSpPr>
        <p:spPr>
          <a:xfrm>
            <a:off x="8389938" y="6009794"/>
            <a:ext cx="654050" cy="598487"/>
          </a:xfrm>
          <a:prstGeom prst="rightArrow">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24" name="Right Arrow 23">
            <a:hlinkClick r:id="" action="ppaction://hlinkshowjump?jump=previousslide"/>
          </p:cNvPr>
          <p:cNvSpPr/>
          <p:nvPr/>
        </p:nvSpPr>
        <p:spPr>
          <a:xfrm flipH="1">
            <a:off x="93662" y="6009794"/>
            <a:ext cx="654050" cy="598487"/>
          </a:xfrm>
          <a:prstGeom prst="rightArrow">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grpSp>
        <p:nvGrpSpPr>
          <p:cNvPr id="29" name="Group 28">
            <a:extLst>
              <a:ext uri="{FF2B5EF4-FFF2-40B4-BE49-F238E27FC236}">
                <a16:creationId xmlns:a16="http://schemas.microsoft.com/office/drawing/2014/main" id="{7BCE8EE0-E7E9-4637-8339-8F490F3A696C}"/>
              </a:ext>
            </a:extLst>
          </p:cNvPr>
          <p:cNvGrpSpPr/>
          <p:nvPr/>
        </p:nvGrpSpPr>
        <p:grpSpPr>
          <a:xfrm>
            <a:off x="611188" y="4625193"/>
            <a:ext cx="6543946" cy="2144101"/>
            <a:chOff x="658658" y="2085883"/>
            <a:chExt cx="7919117" cy="2144101"/>
          </a:xfrm>
        </p:grpSpPr>
        <p:sp>
          <p:nvSpPr>
            <p:cNvPr id="30" name="Rectangle: Rounded Corners 29">
              <a:extLst>
                <a:ext uri="{FF2B5EF4-FFF2-40B4-BE49-F238E27FC236}">
                  <a16:creationId xmlns:a16="http://schemas.microsoft.com/office/drawing/2014/main" id="{09FF5079-2421-4863-A8A7-40AC9E629210}"/>
                </a:ext>
              </a:extLst>
            </p:cNvPr>
            <p:cNvSpPr/>
            <p:nvPr/>
          </p:nvSpPr>
          <p:spPr>
            <a:xfrm>
              <a:off x="662501" y="2383278"/>
              <a:ext cx="7915274" cy="1142422"/>
            </a:xfrm>
            <a:prstGeom prst="roundRect">
              <a:avLst>
                <a:gd name="adj" fmla="val 16274"/>
              </a:avLst>
            </a:prstGeom>
            <a:solidFill>
              <a:srgbClr val="FFEDAA"/>
            </a:solidFill>
            <a:ln w="28575">
              <a:solidFill>
                <a:srgbClr val="0457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Answer 1">
              <a:extLst>
                <a:ext uri="{FF2B5EF4-FFF2-40B4-BE49-F238E27FC236}">
                  <a16:creationId xmlns:a16="http://schemas.microsoft.com/office/drawing/2014/main" id="{84A849F1-AB97-4CD7-9A5D-064044DBC7C2}"/>
                </a:ext>
              </a:extLst>
            </p:cNvPr>
            <p:cNvSpPr txBox="1">
              <a:spLocks noChangeArrowheads="1"/>
            </p:cNvSpPr>
            <p:nvPr/>
          </p:nvSpPr>
          <p:spPr bwMode="auto">
            <a:xfrm>
              <a:off x="658658" y="2085883"/>
              <a:ext cx="7776543" cy="2144101"/>
            </a:xfrm>
            <a:prstGeom prst="roundRect">
              <a:avLst>
                <a:gd name="adj" fmla="val 5732"/>
              </a:avLst>
            </a:prstGeom>
            <a:noFill/>
            <a:ln w="28575">
              <a:noFill/>
              <a:miter lim="800000"/>
              <a:headEnd/>
              <a:tailEnd/>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None/>
              </a:pPr>
              <a:endParaRPr lang="en-GB" altLang="en-US" sz="1800" b="1" dirty="0">
                <a:latin typeface="+mn-lt"/>
                <a:ea typeface="DengXian Light" panose="02010600030101010101" pitchFamily="2" charset="-122"/>
              </a:endParaRPr>
            </a:p>
            <a:p>
              <a:pPr algn="ctr">
                <a:buNone/>
              </a:pPr>
              <a:r>
                <a:rPr lang="en-GB" altLang="en-US" sz="1500" b="1" dirty="0">
                  <a:latin typeface="+mn-lt"/>
                  <a:ea typeface="DengXian Light" panose="02010600030101010101" pitchFamily="2" charset="-122"/>
                </a:rPr>
                <a:t>Some people in games are scammers. This means they might offer things that aren’t true, lie or pretend to be famous so you will swap an item with them. It’s OK to just say, ‘No,’ and report the person to the game. Don’t swap or gift anything if you’re not sure who they are.</a:t>
              </a:r>
            </a:p>
            <a:p>
              <a:pPr algn="ctr">
                <a:buNone/>
              </a:pPr>
              <a:br>
                <a:rPr lang="en-GB" altLang="en-US" sz="2200" b="1" dirty="0">
                  <a:latin typeface="+mn-lt"/>
                </a:rPr>
              </a:br>
              <a:endParaRPr lang="en-GB" altLang="en-US" sz="2200" b="1" dirty="0">
                <a:latin typeface="+mn-lt"/>
              </a:endParaRPr>
            </a:p>
          </p:txBody>
        </p:sp>
      </p:grpSp>
    </p:spTree>
    <p:extLst>
      <p:ext uri="{BB962C8B-B14F-4D97-AF65-F5344CB8AC3E}">
        <p14:creationId xmlns:p14="http://schemas.microsoft.com/office/powerpoint/2010/main" val="173543590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7" presetClass="emph" presetSubtype="2" fill="hold" nodeType="withEffect">
                                  <p:stCondLst>
                                    <p:cond delay="0"/>
                                  </p:stCondLst>
                                  <p:childTnLst>
                                    <p:animClr clrSpc="rgb" dir="cw">
                                      <p:cBhvr>
                                        <p:cTn id="9" dur="750" fill="hold"/>
                                        <p:tgtEl>
                                          <p:spTgt spid="8"/>
                                        </p:tgtEl>
                                        <p:attrNameLst>
                                          <p:attrName>stroke.color</p:attrName>
                                        </p:attrNameLst>
                                      </p:cBhvr>
                                      <p:to>
                                        <a:srgbClr val="92D050"/>
                                      </p:to>
                                    </p:animClr>
                                    <p:set>
                                      <p:cBhvr>
                                        <p:cTn id="10" dur="750" fill="hold"/>
                                        <p:tgtEl>
                                          <p:spTgt spid="8"/>
                                        </p:tgtEl>
                                        <p:attrNameLst>
                                          <p:attrName>stroke.on</p:attrName>
                                        </p:attrNameLst>
                                      </p:cBhvr>
                                      <p:to>
                                        <p:strVal val="true"/>
                                      </p:to>
                                    </p:set>
                                  </p:childTnLst>
                                </p:cTn>
                              </p:par>
                              <p:par>
                                <p:cTn id="11" presetID="1" presetClass="emph" presetSubtype="2" fill="hold" nodeType="withEffect">
                                  <p:stCondLst>
                                    <p:cond delay="0"/>
                                  </p:stCondLst>
                                  <p:childTnLst>
                                    <p:animClr clrSpc="rgb" dir="cw">
                                      <p:cBhvr>
                                        <p:cTn id="12" dur="750" fill="hold"/>
                                        <p:tgtEl>
                                          <p:spTgt spid="22"/>
                                        </p:tgtEl>
                                        <p:attrNameLst>
                                          <p:attrName>fillcolor</p:attrName>
                                        </p:attrNameLst>
                                      </p:cBhvr>
                                      <p:to>
                                        <a:srgbClr val="92D050"/>
                                      </p:to>
                                    </p:animClr>
                                    <p:set>
                                      <p:cBhvr>
                                        <p:cTn id="13" dur="750" fill="hold"/>
                                        <p:tgtEl>
                                          <p:spTgt spid="22"/>
                                        </p:tgtEl>
                                        <p:attrNameLst>
                                          <p:attrName>fill.type</p:attrName>
                                        </p:attrNameLst>
                                      </p:cBhvr>
                                      <p:to>
                                        <p:strVal val="solid"/>
                                      </p:to>
                                    </p:set>
                                    <p:set>
                                      <p:cBhvr>
                                        <p:cTn id="14" dur="750" fill="hold"/>
                                        <p:tgtEl>
                                          <p:spTgt spid="22"/>
                                        </p:tgtEl>
                                        <p:attrNameLst>
                                          <p:attrName>fill.on</p:attrName>
                                        </p:attrNameLst>
                                      </p:cBhvr>
                                      <p:to>
                                        <p:strVal val="true"/>
                                      </p:to>
                                    </p:set>
                                  </p:childTnLst>
                                </p:cTn>
                              </p:par>
                            </p:childTnLst>
                          </p:cTn>
                        </p:par>
                        <p:par>
                          <p:cTn id="15" fill="hold">
                            <p:stCondLst>
                              <p:cond delay="750"/>
                            </p:stCondLst>
                            <p:childTnLst>
                              <p:par>
                                <p:cTn id="16" presetID="10" presetClass="entr" presetSubtype="0" fill="hold" grpId="0" nodeType="after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fade">
                                      <p:cBhvr>
                                        <p:cTn id="18" dur="1000"/>
                                        <p:tgtEl>
                                          <p:spTgt spid="25"/>
                                        </p:tgtEl>
                                      </p:cBhvr>
                                    </p:animEffect>
                                  </p:childTnLst>
                                </p:cTn>
                              </p:par>
                              <p:par>
                                <p:cTn id="19" presetID="10" presetClass="entr" presetSubtype="0" fill="hold" nodeType="with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fade">
                                      <p:cBhvr>
                                        <p:cTn id="21" dur="500"/>
                                        <p:tgtEl>
                                          <p:spTgt spid="29"/>
                                        </p:tgtEl>
                                      </p:cBhvr>
                                    </p:animEffect>
                                  </p:childTnLst>
                                </p:cTn>
                              </p:par>
                              <p:par>
                                <p:cTn id="22" presetID="10" presetClass="entr" presetSubtype="0" fill="hold" nodeType="with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fade">
                                      <p:cBhvr>
                                        <p:cTn id="24" dur="500"/>
                                        <p:tgtEl>
                                          <p:spTgt spid="32"/>
                                        </p:tgtEl>
                                      </p:cBhvr>
                                    </p:animEffect>
                                  </p:childTnLst>
                                </p:cTn>
                              </p:par>
                            </p:childTnLst>
                          </p:cTn>
                        </p:par>
                      </p:childTnLst>
                    </p:cTn>
                  </p:par>
                </p:childTnLst>
              </p:cTn>
              <p:nextCondLst>
                <p:cond evt="onClick" delay="0">
                  <p:tgtEl>
                    <p:spTgt spid="3"/>
                  </p:tgtEl>
                </p:cond>
              </p:nextCondLst>
            </p:seq>
            <p:seq concurrent="1" nextAc="seek">
              <p:cTn id="25" restart="whenNotActive" fill="hold" evtFilter="cancelBubble" nodeType="interactiveSeq">
                <p:stCondLst>
                  <p:cond evt="onClick" delay="0">
                    <p:tgtEl>
                      <p:spTgt spid="19"/>
                    </p:tgtEl>
                  </p:cond>
                </p:stCondLst>
                <p:endSync evt="end" delay="0">
                  <p:rtn val="all"/>
                </p:endSync>
                <p:childTnLst>
                  <p:par>
                    <p:cTn id="26" fill="hold">
                      <p:stCondLst>
                        <p:cond delay="0"/>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fade">
                                      <p:cBhvr>
                                        <p:cTn id="30" dur="500"/>
                                        <p:tgtEl>
                                          <p:spTgt spid="15"/>
                                        </p:tgtEl>
                                      </p:cBhvr>
                                    </p:animEffect>
                                  </p:childTnLst>
                                </p:cTn>
                              </p:par>
                            </p:childTnLst>
                          </p:cTn>
                        </p:par>
                      </p:childTnLst>
                    </p:cTn>
                  </p:par>
                </p:childTnLst>
              </p:cTn>
              <p:nextCondLst>
                <p:cond evt="onClick" delay="0">
                  <p:tgtEl>
                    <p:spTgt spid="19"/>
                  </p:tgtEl>
                </p:cond>
              </p:nextCondLst>
            </p:seq>
            <p:seq concurrent="1" nextAc="seek">
              <p:cTn id="31" restart="whenNotActive" fill="hold" evtFilter="cancelBubble" nodeType="interactiveSeq">
                <p:stCondLst>
                  <p:cond evt="onClick" delay="0">
                    <p:tgtEl>
                      <p:spTgt spid="23"/>
                    </p:tgtEl>
                  </p:cond>
                </p:stCondLst>
                <p:endSync evt="end" delay="0">
                  <p:rtn val="all"/>
                </p:endSync>
                <p:childTnLst>
                  <p:par>
                    <p:cTn id="32" fill="hold">
                      <p:stCondLst>
                        <p:cond delay="0"/>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500"/>
                                        <p:tgtEl>
                                          <p:spTgt spid="16"/>
                                        </p:tgtEl>
                                      </p:cBhvr>
                                    </p:animEffect>
                                  </p:childTnLst>
                                </p:cTn>
                              </p:par>
                            </p:childTnLst>
                          </p:cTn>
                        </p:par>
                      </p:childTnLst>
                    </p:cTn>
                  </p:par>
                </p:childTnLst>
              </p:cTn>
              <p:nextCondLst>
                <p:cond evt="onClick" delay="0">
                  <p:tgtEl>
                    <p:spTgt spid="23"/>
                  </p:tgtEl>
                </p:cond>
              </p:nextCondLst>
            </p:seq>
          </p:childTnLst>
        </p:cTn>
      </p:par>
    </p:tnLst>
    <p:bldLst>
      <p:bldP spid="2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Answer 1"/>
          <p:cNvSpPr txBox="1">
            <a:spLocks noChangeArrowheads="1"/>
          </p:cNvSpPr>
          <p:nvPr/>
        </p:nvSpPr>
        <p:spPr bwMode="auto">
          <a:xfrm>
            <a:off x="611188" y="2397038"/>
            <a:ext cx="7918449" cy="1123712"/>
          </a:xfrm>
          <a:prstGeom prst="roundRect">
            <a:avLst/>
          </a:prstGeom>
          <a:solidFill>
            <a:schemeClr val="bg1"/>
          </a:solidFill>
          <a:ln w="28575">
            <a:solidFill>
              <a:schemeClr val="accent5">
                <a:lumMod val="50000"/>
              </a:schemeClr>
            </a:solidFill>
            <a:miter lim="800000"/>
            <a:headEnd/>
            <a:tailEnd/>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GB" altLang="en-US" sz="2000" dirty="0">
              <a:latin typeface="Sassoon Infant Rg" panose="02000503030000020003" pitchFamily="50" charset="0"/>
              <a:ea typeface="Sassoon Infant Rg" panose="02000503030000020003" pitchFamily="50" charset="0"/>
              <a:cs typeface="Sakkal Majalla" pitchFamily="2" charset="-78"/>
            </a:endParaRPr>
          </a:p>
          <a:p>
            <a:pPr algn="ctr" eaLnBrk="1" hangingPunct="1">
              <a:spcBef>
                <a:spcPct val="0"/>
              </a:spcBef>
              <a:buFontTx/>
              <a:buNone/>
            </a:pPr>
            <a:endParaRPr lang="en-GB" altLang="en-US" sz="2000" dirty="0">
              <a:latin typeface="Sassoon Infant Rg" panose="02000503030000020003" pitchFamily="50" charset="0"/>
              <a:ea typeface="Sassoon Infant Rg" panose="02000503030000020003" pitchFamily="50" charset="0"/>
              <a:cs typeface="Sakkal Majalla" pitchFamily="2" charset="-78"/>
            </a:endParaRPr>
          </a:p>
          <a:p>
            <a:pPr algn="ctr" eaLnBrk="1" hangingPunct="1">
              <a:spcBef>
                <a:spcPct val="0"/>
              </a:spcBef>
              <a:buFontTx/>
              <a:buNone/>
            </a:pPr>
            <a:endParaRPr lang="en-GB" altLang="en-US" sz="2000" dirty="0">
              <a:latin typeface="Sassoon Infant Rg" panose="02000503030000020003" pitchFamily="50" charset="0"/>
              <a:ea typeface="Sassoon Infant Rg" panose="02000503030000020003" pitchFamily="50" charset="0"/>
              <a:cs typeface="Sakkal Majalla" pitchFamily="2" charset="-78"/>
            </a:endParaRPr>
          </a:p>
        </p:txBody>
      </p:sp>
      <p:sp>
        <p:nvSpPr>
          <p:cNvPr id="3" name="Text A"/>
          <p:cNvSpPr/>
          <p:nvPr/>
        </p:nvSpPr>
        <p:spPr>
          <a:xfrm>
            <a:off x="2073349" y="2774228"/>
            <a:ext cx="5023773" cy="646331"/>
          </a:xfrm>
          <a:prstGeom prst="rect">
            <a:avLst/>
          </a:prstGeom>
        </p:spPr>
        <p:txBody>
          <a:bodyPr wrap="square">
            <a:spAutoFit/>
          </a:bodyPr>
          <a:lstStyle/>
          <a:p>
            <a:pPr algn="ctr">
              <a:spcBef>
                <a:spcPct val="0"/>
              </a:spcBef>
            </a:pPr>
            <a:r>
              <a:rPr lang="en-GB" dirty="0"/>
              <a:t>Don’t tell them but tell an adult you trust that this has happened.</a:t>
            </a:r>
            <a:endParaRPr lang="en-GB" altLang="en-US" dirty="0">
              <a:ea typeface="Sassoon Infant Rg" panose="02000503030000020003" pitchFamily="50" charset="0"/>
              <a:cs typeface="Sakkal Majalla" pitchFamily="2" charset="-78"/>
            </a:endParaRPr>
          </a:p>
        </p:txBody>
      </p:sp>
      <p:sp>
        <p:nvSpPr>
          <p:cNvPr id="2" name="Rectangle 1"/>
          <p:cNvSpPr/>
          <p:nvPr/>
        </p:nvSpPr>
        <p:spPr>
          <a:xfrm>
            <a:off x="0" y="753010"/>
            <a:ext cx="9144000" cy="1140977"/>
          </a:xfrm>
          <a:prstGeom prst="rect">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itle 20"/>
          <p:cNvSpPr>
            <a:spLocks noGrp="1"/>
          </p:cNvSpPr>
          <p:nvPr>
            <p:ph type="title" idx="4294967295"/>
          </p:nvPr>
        </p:nvSpPr>
        <p:spPr>
          <a:xfrm>
            <a:off x="497822" y="826345"/>
            <a:ext cx="5813331" cy="994306"/>
          </a:xfrm>
          <a:prstGeom prst="roundRect">
            <a:avLst>
              <a:gd name="adj" fmla="val 9641"/>
            </a:avLst>
          </a:prstGeom>
        </p:spPr>
        <p:txBody>
          <a:bodyPr anchor="ctr">
            <a:noAutofit/>
          </a:bodyPr>
          <a:lstStyle/>
          <a:p>
            <a:r>
              <a:rPr lang="en-GB" altLang="en-US" sz="2000" dirty="0">
                <a:solidFill>
                  <a:schemeClr val="bg1"/>
                </a:solidFill>
              </a:rPr>
              <a:t>Someone you’ve met in an online game asks which school you go to.</a:t>
            </a:r>
            <a:endParaRPr lang="en-GB" sz="2000" dirty="0">
              <a:solidFill>
                <a:schemeClr val="bg1"/>
              </a:solidFill>
              <a:latin typeface="+mn-lt"/>
            </a:endParaRPr>
          </a:p>
        </p:txBody>
      </p:sp>
      <p:sp>
        <p:nvSpPr>
          <p:cNvPr id="8" name="Answer 3"/>
          <p:cNvSpPr txBox="1">
            <a:spLocks noChangeArrowheads="1"/>
          </p:cNvSpPr>
          <p:nvPr/>
        </p:nvSpPr>
        <p:spPr bwMode="auto">
          <a:xfrm>
            <a:off x="608013" y="4929552"/>
            <a:ext cx="7921625" cy="1123712"/>
          </a:xfrm>
          <a:prstGeom prst="roundRect">
            <a:avLst/>
          </a:prstGeom>
          <a:solidFill>
            <a:schemeClr val="bg1"/>
          </a:solidFill>
          <a:ln w="28575">
            <a:solidFill>
              <a:schemeClr val="accent5">
                <a:lumMod val="50000"/>
              </a:schemeClr>
            </a:solidFill>
            <a:miter lim="800000"/>
            <a:headEnd/>
            <a:tailEnd/>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GB" altLang="en-US" sz="2000" dirty="0">
              <a:latin typeface="Sassoon Infant Rg" panose="02000503030000020003" pitchFamily="50" charset="0"/>
              <a:ea typeface="Sassoon Infant Rg" panose="02000503030000020003" pitchFamily="50" charset="0"/>
              <a:cs typeface="Sakkal Majalla" pitchFamily="2" charset="-78"/>
            </a:endParaRPr>
          </a:p>
          <a:p>
            <a:pPr algn="ctr" eaLnBrk="1" hangingPunct="1">
              <a:spcBef>
                <a:spcPct val="0"/>
              </a:spcBef>
              <a:buFontTx/>
              <a:buNone/>
            </a:pPr>
            <a:endParaRPr lang="en-GB" altLang="en-US" sz="2000" dirty="0">
              <a:latin typeface="Sassoon Infant Rg" panose="02000503030000020003" pitchFamily="50" charset="0"/>
              <a:ea typeface="Sassoon Infant Rg" panose="02000503030000020003" pitchFamily="50" charset="0"/>
              <a:cs typeface="Sakkal Majalla" pitchFamily="2" charset="-78"/>
            </a:endParaRPr>
          </a:p>
          <a:p>
            <a:pPr algn="ctr" eaLnBrk="1" hangingPunct="1">
              <a:spcBef>
                <a:spcPct val="0"/>
              </a:spcBef>
              <a:buFontTx/>
              <a:buNone/>
            </a:pPr>
            <a:endParaRPr lang="en-GB" altLang="en-US" sz="2000" dirty="0">
              <a:latin typeface="Sassoon Infant Rg" panose="02000503030000020003" pitchFamily="50" charset="0"/>
              <a:ea typeface="Sassoon Infant Rg" panose="02000503030000020003" pitchFamily="50" charset="0"/>
              <a:cs typeface="Sakkal Majalla" pitchFamily="2" charset="-78"/>
            </a:endParaRPr>
          </a:p>
        </p:txBody>
      </p:sp>
      <p:sp>
        <p:nvSpPr>
          <p:cNvPr id="9" name="Answer 2"/>
          <p:cNvSpPr txBox="1">
            <a:spLocks noChangeArrowheads="1"/>
          </p:cNvSpPr>
          <p:nvPr/>
        </p:nvSpPr>
        <p:spPr bwMode="auto">
          <a:xfrm>
            <a:off x="608012" y="3663295"/>
            <a:ext cx="7921625" cy="1123712"/>
          </a:xfrm>
          <a:prstGeom prst="roundRect">
            <a:avLst/>
          </a:prstGeom>
          <a:solidFill>
            <a:schemeClr val="bg1"/>
          </a:solidFill>
          <a:ln w="28575">
            <a:solidFill>
              <a:schemeClr val="accent5">
                <a:lumMod val="50000"/>
              </a:schemeClr>
            </a:solidFill>
            <a:miter lim="800000"/>
            <a:headEnd/>
            <a:tailEnd/>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GB" altLang="en-US" sz="2000" dirty="0">
              <a:latin typeface="Sassoon Infant Rg" panose="02000503030000020003" pitchFamily="50" charset="0"/>
              <a:ea typeface="Sassoon Infant Rg" panose="02000503030000020003" pitchFamily="50" charset="0"/>
              <a:cs typeface="Sakkal Majalla" pitchFamily="2" charset="-78"/>
            </a:endParaRPr>
          </a:p>
          <a:p>
            <a:pPr algn="ctr" eaLnBrk="1" hangingPunct="1">
              <a:spcBef>
                <a:spcPct val="0"/>
              </a:spcBef>
              <a:buFontTx/>
              <a:buNone/>
            </a:pPr>
            <a:endParaRPr lang="en-GB" altLang="en-US" sz="2000" dirty="0">
              <a:latin typeface="Sassoon Infant Rg" panose="02000503030000020003" pitchFamily="50" charset="0"/>
              <a:ea typeface="Sassoon Infant Rg" panose="02000503030000020003" pitchFamily="50" charset="0"/>
              <a:cs typeface="Sakkal Majalla" pitchFamily="2" charset="-78"/>
            </a:endParaRPr>
          </a:p>
          <a:p>
            <a:pPr algn="ctr" eaLnBrk="1" hangingPunct="1">
              <a:spcBef>
                <a:spcPct val="0"/>
              </a:spcBef>
              <a:buFontTx/>
              <a:buNone/>
            </a:pPr>
            <a:endParaRPr lang="en-GB" altLang="en-US" sz="2000" dirty="0">
              <a:latin typeface="Sassoon Infant Rg" panose="02000503030000020003" pitchFamily="50" charset="0"/>
              <a:ea typeface="Sassoon Infant Rg" panose="02000503030000020003" pitchFamily="50" charset="0"/>
              <a:cs typeface="Sakkal Majalla" pitchFamily="2" charset="-78"/>
            </a:endParaRPr>
          </a:p>
        </p:txBody>
      </p:sp>
      <p:pic>
        <p:nvPicPr>
          <p:cNvPr id="14" name="Tick"/>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p:blipFill>
        <p:spPr bwMode="auto">
          <a:xfrm>
            <a:off x="7437447" y="2518616"/>
            <a:ext cx="953513" cy="91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Cros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p:blipFill>
        <p:spPr bwMode="auto">
          <a:xfrm>
            <a:off x="7386360" y="3860185"/>
            <a:ext cx="1055688" cy="729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Cross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p:blipFill>
        <p:spPr bwMode="auto">
          <a:xfrm>
            <a:off x="7384773" y="5125894"/>
            <a:ext cx="1057275" cy="731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ounded Rectangle 17"/>
          <p:cNvSpPr/>
          <p:nvPr/>
        </p:nvSpPr>
        <p:spPr>
          <a:xfrm>
            <a:off x="608013" y="2397038"/>
            <a:ext cx="1269339" cy="1123712"/>
          </a:xfrm>
          <a:prstGeom prst="round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000" b="1" dirty="0"/>
              <a:t>A</a:t>
            </a:r>
          </a:p>
        </p:txBody>
      </p:sp>
      <p:sp>
        <p:nvSpPr>
          <p:cNvPr id="20" name="Rounded Rectangle 19"/>
          <p:cNvSpPr/>
          <p:nvPr/>
        </p:nvSpPr>
        <p:spPr>
          <a:xfrm>
            <a:off x="608012" y="3663295"/>
            <a:ext cx="1269339" cy="1123712"/>
          </a:xfrm>
          <a:prstGeom prst="round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000" b="1" dirty="0"/>
              <a:t>B</a:t>
            </a:r>
          </a:p>
        </p:txBody>
      </p:sp>
      <p:sp>
        <p:nvSpPr>
          <p:cNvPr id="22" name="Rounded Rectangle 21"/>
          <p:cNvSpPr/>
          <p:nvPr/>
        </p:nvSpPr>
        <p:spPr>
          <a:xfrm>
            <a:off x="608012" y="4929552"/>
            <a:ext cx="1269339" cy="1123712"/>
          </a:xfrm>
          <a:prstGeom prst="round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000" b="1" dirty="0"/>
              <a:t>C</a:t>
            </a:r>
          </a:p>
        </p:txBody>
      </p:sp>
      <p:sp>
        <p:nvSpPr>
          <p:cNvPr id="19" name="Text B"/>
          <p:cNvSpPr/>
          <p:nvPr/>
        </p:nvSpPr>
        <p:spPr>
          <a:xfrm>
            <a:off x="1877351" y="3906031"/>
            <a:ext cx="4742121" cy="646331"/>
          </a:xfrm>
          <a:prstGeom prst="rect">
            <a:avLst/>
          </a:prstGeom>
        </p:spPr>
        <p:txBody>
          <a:bodyPr wrap="square">
            <a:spAutoFit/>
          </a:bodyPr>
          <a:lstStyle/>
          <a:p>
            <a:pPr algn="ctr">
              <a:spcBef>
                <a:spcPct val="0"/>
              </a:spcBef>
            </a:pPr>
            <a:r>
              <a:rPr lang="en-GB" dirty="0"/>
              <a:t>Tell them because maybe they go to the same school.</a:t>
            </a:r>
            <a:endParaRPr lang="en-GB" altLang="en-US" dirty="0">
              <a:ea typeface="Sassoon Infant Rg" panose="02000503030000020003" pitchFamily="50" charset="0"/>
              <a:cs typeface="Sakkal Majalla" pitchFamily="2" charset="-78"/>
            </a:endParaRPr>
          </a:p>
        </p:txBody>
      </p:sp>
      <p:sp>
        <p:nvSpPr>
          <p:cNvPr id="23" name="Text C"/>
          <p:cNvSpPr/>
          <p:nvPr/>
        </p:nvSpPr>
        <p:spPr>
          <a:xfrm>
            <a:off x="2240036" y="5306742"/>
            <a:ext cx="4857086" cy="369332"/>
          </a:xfrm>
          <a:prstGeom prst="rect">
            <a:avLst/>
          </a:prstGeom>
        </p:spPr>
        <p:txBody>
          <a:bodyPr wrap="square">
            <a:spAutoFit/>
          </a:bodyPr>
          <a:lstStyle/>
          <a:p>
            <a:pPr algn="ctr">
              <a:spcBef>
                <a:spcPct val="0"/>
              </a:spcBef>
            </a:pPr>
            <a:r>
              <a:rPr lang="en-GB" dirty="0"/>
              <a:t>Say another school that you know.</a:t>
            </a:r>
            <a:endParaRPr lang="en-GB" altLang="en-US" dirty="0">
              <a:ea typeface="Sassoon Infant Rg" panose="02000503030000020003" pitchFamily="50" charset="0"/>
              <a:cs typeface="Sakkal Majalla" pitchFamily="2" charset="-78"/>
            </a:endParaRPr>
          </a:p>
        </p:txBody>
      </p:sp>
      <p:grpSp>
        <p:nvGrpSpPr>
          <p:cNvPr id="6" name="Group 5"/>
          <p:cNvGrpSpPr/>
          <p:nvPr/>
        </p:nvGrpSpPr>
        <p:grpSpPr>
          <a:xfrm>
            <a:off x="6066173" y="989060"/>
            <a:ext cx="2377932" cy="1276906"/>
            <a:chOff x="6631878" y="1423163"/>
            <a:chExt cx="1567864" cy="841914"/>
          </a:xfrm>
        </p:grpSpPr>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31878" y="1514072"/>
              <a:ext cx="1505790" cy="751005"/>
            </a:xfrm>
            <a:prstGeom prst="rect">
              <a:avLst/>
            </a:prstGeom>
          </p:spPr>
        </p:pic>
        <p:sp>
          <p:nvSpPr>
            <p:cNvPr id="5" name="Oval 4"/>
            <p:cNvSpPr/>
            <p:nvPr/>
          </p:nvSpPr>
          <p:spPr>
            <a:xfrm>
              <a:off x="7913410" y="1423163"/>
              <a:ext cx="286332" cy="28633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1</a:t>
              </a:r>
            </a:p>
          </p:txBody>
        </p:sp>
      </p:grpSp>
      <p:sp>
        <p:nvSpPr>
          <p:cNvPr id="27" name="Title 20">
            <a:extLst>
              <a:ext uri="{FF2B5EF4-FFF2-40B4-BE49-F238E27FC236}">
                <a16:creationId xmlns:a16="http://schemas.microsoft.com/office/drawing/2014/main" id="{99F78FA8-32A4-42DD-B6D5-F33BBD7B0E70}"/>
              </a:ext>
            </a:extLst>
          </p:cNvPr>
          <p:cNvSpPr txBox="1">
            <a:spLocks/>
          </p:cNvSpPr>
          <p:nvPr/>
        </p:nvSpPr>
        <p:spPr>
          <a:xfrm>
            <a:off x="568048" y="1970117"/>
            <a:ext cx="8001553" cy="994306"/>
          </a:xfrm>
          <a:prstGeom prst="roundRect">
            <a:avLst>
              <a:gd name="adj" fmla="val 9641"/>
            </a:avLst>
          </a:prstGeom>
        </p:spPr>
        <p:txBody>
          <a:bodyPr>
            <a:noAutofit/>
          </a:bodyPr>
          <a:lstStyle>
            <a:lvl1pPr algn="l" defTabSz="914400" rtl="0" eaLnBrk="1" latinLnBrk="0" hangingPunct="1">
              <a:lnSpc>
                <a:spcPct val="90000"/>
              </a:lnSpc>
              <a:spcBef>
                <a:spcPct val="0"/>
              </a:spcBef>
              <a:buNone/>
              <a:defRPr sz="4000" b="1" kern="1200">
                <a:solidFill>
                  <a:srgbClr val="1C1C1C"/>
                </a:solidFill>
                <a:latin typeface="Twinkl" pitchFamily="50" charset="0"/>
                <a:ea typeface="+mj-ea"/>
                <a:cs typeface="+mj-cs"/>
              </a:defRPr>
            </a:lvl1pPr>
          </a:lstStyle>
          <a:p>
            <a:r>
              <a:rPr lang="en-GB" altLang="en-US" sz="1800" b="0" dirty="0">
                <a:solidFill>
                  <a:schemeClr val="tx1"/>
                </a:solidFill>
              </a:rPr>
              <a:t>What should you do?</a:t>
            </a:r>
            <a:endParaRPr lang="en-GB" sz="1800" b="0" dirty="0">
              <a:solidFill>
                <a:schemeClr val="tx1"/>
              </a:solidFill>
              <a:latin typeface="+mn-lt"/>
            </a:endParaRPr>
          </a:p>
        </p:txBody>
      </p:sp>
      <p:grpSp>
        <p:nvGrpSpPr>
          <p:cNvPr id="7" name="Group 6">
            <a:extLst>
              <a:ext uri="{FF2B5EF4-FFF2-40B4-BE49-F238E27FC236}">
                <a16:creationId xmlns:a16="http://schemas.microsoft.com/office/drawing/2014/main" id="{AF16B589-600C-4D33-AC82-BCDCF405F084}"/>
              </a:ext>
            </a:extLst>
          </p:cNvPr>
          <p:cNvGrpSpPr/>
          <p:nvPr/>
        </p:nvGrpSpPr>
        <p:grpSpPr>
          <a:xfrm>
            <a:off x="7398083" y="3841374"/>
            <a:ext cx="1057275" cy="2020461"/>
            <a:chOff x="7376198" y="3869256"/>
            <a:chExt cx="1057275" cy="2020461"/>
          </a:xfrm>
        </p:grpSpPr>
        <p:pic>
          <p:nvPicPr>
            <p:cNvPr id="28" name="Cross">
              <a:extLst>
                <a:ext uri="{FF2B5EF4-FFF2-40B4-BE49-F238E27FC236}">
                  <a16:creationId xmlns:a16="http://schemas.microsoft.com/office/drawing/2014/main" id="{09A26DD1-1586-4DDF-8D2E-14B7B2A513E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p:blipFill>
          <p:spPr bwMode="auto">
            <a:xfrm>
              <a:off x="7377785" y="3869256"/>
              <a:ext cx="1055688" cy="729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Cross 1">
              <a:extLst>
                <a:ext uri="{FF2B5EF4-FFF2-40B4-BE49-F238E27FC236}">
                  <a16:creationId xmlns:a16="http://schemas.microsoft.com/office/drawing/2014/main" id="{1CDCA3EA-49D1-4636-B1BD-6201F2D1550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p:blipFill>
          <p:spPr bwMode="auto">
            <a:xfrm>
              <a:off x="7376198" y="5158689"/>
              <a:ext cx="1057275" cy="731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5" name="Rectangle 24">
            <a:extLst>
              <a:ext uri="{FF2B5EF4-FFF2-40B4-BE49-F238E27FC236}">
                <a16:creationId xmlns:a16="http://schemas.microsoft.com/office/drawing/2014/main" id="{0B0A61C6-4160-4955-8449-D1F573C11D57}"/>
              </a:ext>
            </a:extLst>
          </p:cNvPr>
          <p:cNvSpPr/>
          <p:nvPr/>
        </p:nvSpPr>
        <p:spPr>
          <a:xfrm>
            <a:off x="-17708" y="0"/>
            <a:ext cx="9144000" cy="685878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ight Arrow 16">
            <a:hlinkClick r:id="" action="ppaction://hlinkshowjump?jump=nextslide"/>
          </p:cNvPr>
          <p:cNvSpPr/>
          <p:nvPr/>
        </p:nvSpPr>
        <p:spPr>
          <a:xfrm>
            <a:off x="8389938" y="6009794"/>
            <a:ext cx="654050" cy="598487"/>
          </a:xfrm>
          <a:prstGeom prst="rightArrow">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24" name="Right Arrow 23">
            <a:hlinkClick r:id="" action="ppaction://hlinkshowjump?jump=previousslide"/>
          </p:cNvPr>
          <p:cNvSpPr/>
          <p:nvPr/>
        </p:nvSpPr>
        <p:spPr>
          <a:xfrm flipH="1">
            <a:off x="93662" y="6009794"/>
            <a:ext cx="654050" cy="598487"/>
          </a:xfrm>
          <a:prstGeom prst="rightArrow">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grpSp>
        <p:nvGrpSpPr>
          <p:cNvPr id="12" name="Group 11">
            <a:extLst>
              <a:ext uri="{FF2B5EF4-FFF2-40B4-BE49-F238E27FC236}">
                <a16:creationId xmlns:a16="http://schemas.microsoft.com/office/drawing/2014/main" id="{4E76D860-2E82-4B4A-BFEF-BEDBEC98D5E8}"/>
              </a:ext>
            </a:extLst>
          </p:cNvPr>
          <p:cNvGrpSpPr/>
          <p:nvPr/>
        </p:nvGrpSpPr>
        <p:grpSpPr>
          <a:xfrm>
            <a:off x="614364" y="2255565"/>
            <a:ext cx="6633318" cy="1355503"/>
            <a:chOff x="662501" y="2240534"/>
            <a:chExt cx="8235982" cy="1355503"/>
          </a:xfrm>
        </p:grpSpPr>
        <p:sp>
          <p:nvSpPr>
            <p:cNvPr id="11" name="Rectangle: Rounded Corners 10">
              <a:extLst>
                <a:ext uri="{FF2B5EF4-FFF2-40B4-BE49-F238E27FC236}">
                  <a16:creationId xmlns:a16="http://schemas.microsoft.com/office/drawing/2014/main" id="{FD9C8A63-63CE-40E2-9A6D-72A0556E5D6E}"/>
                </a:ext>
              </a:extLst>
            </p:cNvPr>
            <p:cNvSpPr/>
            <p:nvPr/>
          </p:nvSpPr>
          <p:spPr>
            <a:xfrm>
              <a:off x="662501" y="2383278"/>
              <a:ext cx="8235982" cy="1142422"/>
            </a:xfrm>
            <a:prstGeom prst="roundRect">
              <a:avLst>
                <a:gd name="adj" fmla="val 16274"/>
              </a:avLst>
            </a:prstGeom>
            <a:solidFill>
              <a:srgbClr val="FFEDAA"/>
            </a:solidFill>
            <a:ln w="28575">
              <a:solidFill>
                <a:srgbClr val="0457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Answer 1">
              <a:extLst>
                <a:ext uri="{FF2B5EF4-FFF2-40B4-BE49-F238E27FC236}">
                  <a16:creationId xmlns:a16="http://schemas.microsoft.com/office/drawing/2014/main" id="{BACA7C6E-AB36-4A87-8B45-05D72EEB96B8}"/>
                </a:ext>
              </a:extLst>
            </p:cNvPr>
            <p:cNvSpPr txBox="1">
              <a:spLocks noChangeArrowheads="1"/>
            </p:cNvSpPr>
            <p:nvPr/>
          </p:nvSpPr>
          <p:spPr bwMode="auto">
            <a:xfrm>
              <a:off x="714563" y="2240534"/>
              <a:ext cx="8183920" cy="1355503"/>
            </a:xfrm>
            <a:prstGeom prst="roundRect">
              <a:avLst>
                <a:gd name="adj" fmla="val 5732"/>
              </a:avLst>
            </a:prstGeom>
            <a:noFill/>
            <a:ln w="28575">
              <a:noFill/>
              <a:miter lim="800000"/>
              <a:headEnd/>
              <a:tailEnd/>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None/>
              </a:pPr>
              <a:endParaRPr lang="en-GB" altLang="en-US" sz="1800" b="1" dirty="0">
                <a:latin typeface="+mn-lt"/>
                <a:ea typeface="DengXian Light" panose="02010600030101010101" pitchFamily="2" charset="-122"/>
              </a:endParaRPr>
            </a:p>
            <a:p>
              <a:pPr algn="ctr">
                <a:buNone/>
              </a:pPr>
              <a:r>
                <a:rPr lang="en-GB" altLang="en-US" sz="1800" b="1" dirty="0">
                  <a:latin typeface="+mn-lt"/>
                </a:rPr>
                <a:t>Never share personal information, such as your name, school or phone number with people you don’t know offline.</a:t>
              </a:r>
              <a:br>
                <a:rPr lang="en-GB" altLang="en-US" sz="2200" b="1" dirty="0">
                  <a:latin typeface="+mn-lt"/>
                </a:rPr>
              </a:br>
              <a:endParaRPr lang="en-GB" altLang="en-US" sz="2200" b="1" dirty="0">
                <a:latin typeface="+mn-lt"/>
              </a:endParaRPr>
            </a:p>
          </p:txBody>
        </p:sp>
      </p:grpSp>
    </p:spTree>
    <p:extLst>
      <p:ext uri="{BB962C8B-B14F-4D97-AF65-F5344CB8AC3E}">
        <p14:creationId xmlns:p14="http://schemas.microsoft.com/office/powerpoint/2010/main" val="212047578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750"/>
                                        <p:tgtEl>
                                          <p:spTgt spid="6"/>
                                        </p:tgtEl>
                                      </p:cBhvr>
                                    </p:animEffect>
                                  </p:childTnLst>
                                </p:cTn>
                              </p:par>
                            </p:childTnLst>
                          </p:cTn>
                        </p:par>
                        <p:par>
                          <p:cTn id="8" fill="hold">
                            <p:stCondLst>
                              <p:cond delay="750"/>
                            </p:stCondLst>
                            <p:childTnLst>
                              <p:par>
                                <p:cTn id="9" presetID="26" presetClass="emph" presetSubtype="0" fill="hold" nodeType="afterEffect">
                                  <p:stCondLst>
                                    <p:cond delay="0"/>
                                  </p:stCondLst>
                                  <p:childTnLst>
                                    <p:animEffect transition="out" filter="fade">
                                      <p:cBhvr>
                                        <p:cTn id="10" dur="500" tmFilter="0, 0; .2, .5; .8, .5; 1, 0"/>
                                        <p:tgtEl>
                                          <p:spTgt spid="6"/>
                                        </p:tgtEl>
                                      </p:cBhvr>
                                    </p:animEffect>
                                    <p:animScale>
                                      <p:cBhvr>
                                        <p:cTn id="11" dur="250" autoRev="1" fill="hold"/>
                                        <p:tgtEl>
                                          <p:spTgt spid="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seq concurrent="1" nextAc="seek">
              <p:cTn id="12" restart="whenNotActive" fill="hold" evtFilter="cancelBubble" nodeType="interactiveSeq">
                <p:stCondLst>
                  <p:cond evt="onClick" delay="0">
                    <p:tgtEl>
                      <p:spTgt spid="3"/>
                    </p:tgtEl>
                  </p:cond>
                </p:stCondLst>
                <p:endSync evt="end" delay="0">
                  <p:rtn val="all"/>
                </p:endSync>
                <p:childTnLst>
                  <p:par>
                    <p:cTn id="13" fill="hold">
                      <p:stCondLst>
                        <p:cond delay="0"/>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par>
                                <p:cTn id="18" presetID="7" presetClass="emph" presetSubtype="2" fill="hold" nodeType="withEffect">
                                  <p:stCondLst>
                                    <p:cond delay="0"/>
                                  </p:stCondLst>
                                  <p:childTnLst>
                                    <p:animClr clrSpc="rgb" dir="cw">
                                      <p:cBhvr>
                                        <p:cTn id="19" dur="750" fill="hold"/>
                                        <p:tgtEl>
                                          <p:spTgt spid="10"/>
                                        </p:tgtEl>
                                        <p:attrNameLst>
                                          <p:attrName>stroke.color</p:attrName>
                                        </p:attrNameLst>
                                      </p:cBhvr>
                                      <p:to>
                                        <a:srgbClr val="92D050"/>
                                      </p:to>
                                    </p:animClr>
                                    <p:set>
                                      <p:cBhvr>
                                        <p:cTn id="20" dur="750" fill="hold"/>
                                        <p:tgtEl>
                                          <p:spTgt spid="10"/>
                                        </p:tgtEl>
                                        <p:attrNameLst>
                                          <p:attrName>stroke.on</p:attrName>
                                        </p:attrNameLst>
                                      </p:cBhvr>
                                      <p:to>
                                        <p:strVal val="true"/>
                                      </p:to>
                                    </p:set>
                                  </p:childTnLst>
                                </p:cTn>
                              </p:par>
                              <p:par>
                                <p:cTn id="21" presetID="1" presetClass="emph" presetSubtype="2" fill="hold" nodeType="withEffect">
                                  <p:stCondLst>
                                    <p:cond delay="0"/>
                                  </p:stCondLst>
                                  <p:childTnLst>
                                    <p:animClr clrSpc="rgb" dir="cw">
                                      <p:cBhvr>
                                        <p:cTn id="22" dur="750" fill="hold"/>
                                        <p:tgtEl>
                                          <p:spTgt spid="18"/>
                                        </p:tgtEl>
                                        <p:attrNameLst>
                                          <p:attrName>fillcolor</p:attrName>
                                        </p:attrNameLst>
                                      </p:cBhvr>
                                      <p:to>
                                        <a:srgbClr val="92D050"/>
                                      </p:to>
                                    </p:animClr>
                                    <p:set>
                                      <p:cBhvr>
                                        <p:cTn id="23" dur="750" fill="hold"/>
                                        <p:tgtEl>
                                          <p:spTgt spid="18"/>
                                        </p:tgtEl>
                                        <p:attrNameLst>
                                          <p:attrName>fill.type</p:attrName>
                                        </p:attrNameLst>
                                      </p:cBhvr>
                                      <p:to>
                                        <p:strVal val="solid"/>
                                      </p:to>
                                    </p:set>
                                    <p:set>
                                      <p:cBhvr>
                                        <p:cTn id="24" dur="750" fill="hold"/>
                                        <p:tgtEl>
                                          <p:spTgt spid="18"/>
                                        </p:tgtEl>
                                        <p:attrNameLst>
                                          <p:attrName>fill.on</p:attrName>
                                        </p:attrNameLst>
                                      </p:cBhvr>
                                      <p:to>
                                        <p:strVal val="true"/>
                                      </p:to>
                                    </p:set>
                                  </p:childTnLst>
                                </p:cTn>
                              </p:par>
                            </p:childTnLst>
                          </p:cTn>
                        </p:par>
                        <p:par>
                          <p:cTn id="25" fill="hold">
                            <p:stCondLst>
                              <p:cond delay="750"/>
                            </p:stCondLst>
                            <p:childTnLst>
                              <p:par>
                                <p:cTn id="26" presetID="10" presetClass="entr" presetSubtype="0" fill="hold" grpId="0" nodeType="afterEffect">
                                  <p:stCondLst>
                                    <p:cond delay="0"/>
                                  </p:stCondLst>
                                  <p:childTnLst>
                                    <p:set>
                                      <p:cBhvr>
                                        <p:cTn id="27" dur="1" fill="hold">
                                          <p:stCondLst>
                                            <p:cond delay="0"/>
                                          </p:stCondLst>
                                        </p:cTn>
                                        <p:tgtEl>
                                          <p:spTgt spid="25"/>
                                        </p:tgtEl>
                                        <p:attrNameLst>
                                          <p:attrName>style.visibility</p:attrName>
                                        </p:attrNameLst>
                                      </p:cBhvr>
                                      <p:to>
                                        <p:strVal val="visible"/>
                                      </p:to>
                                    </p:set>
                                    <p:animEffect transition="in" filter="fade">
                                      <p:cBhvr>
                                        <p:cTn id="28" dur="1000"/>
                                        <p:tgtEl>
                                          <p:spTgt spid="25"/>
                                        </p:tgtEl>
                                      </p:cBhvr>
                                    </p:animEffect>
                                  </p:childTnLst>
                                </p:cTn>
                              </p:par>
                              <p:par>
                                <p:cTn id="29" presetID="10" presetClass="entr" presetSubtype="0" fill="hold"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500"/>
                                        <p:tgtEl>
                                          <p:spTgt spid="12"/>
                                        </p:tgtEl>
                                      </p:cBhvr>
                                    </p:animEffect>
                                  </p:childTnLst>
                                </p:cTn>
                              </p:par>
                              <p:par>
                                <p:cTn id="32" presetID="10" presetClass="entr" presetSubtype="0" fill="hold" nodeType="with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fade">
                                      <p:cBhvr>
                                        <p:cTn id="34" dur="500"/>
                                        <p:tgtEl>
                                          <p:spTgt spid="7"/>
                                        </p:tgtEl>
                                      </p:cBhvr>
                                    </p:animEffect>
                                  </p:childTnLst>
                                </p:cTn>
                              </p:par>
                            </p:childTnLst>
                          </p:cTn>
                        </p:par>
                      </p:childTnLst>
                    </p:cTn>
                  </p:par>
                </p:childTnLst>
              </p:cTn>
              <p:nextCondLst>
                <p:cond evt="onClick" delay="0">
                  <p:tgtEl>
                    <p:spTgt spid="3"/>
                  </p:tgtEl>
                </p:cond>
              </p:nextCondLst>
            </p:seq>
            <p:seq concurrent="1" nextAc="seek">
              <p:cTn id="35" restart="whenNotActive" fill="hold" evtFilter="cancelBubble" nodeType="interactiveSeq">
                <p:stCondLst>
                  <p:cond evt="onClick" delay="0">
                    <p:tgtEl>
                      <p:spTgt spid="19"/>
                    </p:tgtEl>
                  </p:cond>
                </p:stCondLst>
                <p:endSync evt="end" delay="0">
                  <p:rtn val="all"/>
                </p:endSync>
                <p:childTnLst>
                  <p:par>
                    <p:cTn id="36" fill="hold">
                      <p:stCondLst>
                        <p:cond delay="0"/>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fade">
                                      <p:cBhvr>
                                        <p:cTn id="40" dur="500"/>
                                        <p:tgtEl>
                                          <p:spTgt spid="15"/>
                                        </p:tgtEl>
                                      </p:cBhvr>
                                    </p:animEffect>
                                  </p:childTnLst>
                                </p:cTn>
                              </p:par>
                            </p:childTnLst>
                          </p:cTn>
                        </p:par>
                      </p:childTnLst>
                    </p:cTn>
                  </p:par>
                </p:childTnLst>
              </p:cTn>
              <p:nextCondLst>
                <p:cond evt="onClick" delay="0">
                  <p:tgtEl>
                    <p:spTgt spid="19"/>
                  </p:tgtEl>
                </p:cond>
              </p:nextCondLst>
            </p:seq>
            <p:seq concurrent="1" nextAc="seek">
              <p:cTn id="41" restart="whenNotActive" fill="hold" evtFilter="cancelBubble" nodeType="interactiveSeq">
                <p:stCondLst>
                  <p:cond evt="onClick" delay="0">
                    <p:tgtEl>
                      <p:spTgt spid="23"/>
                    </p:tgtEl>
                  </p:cond>
                </p:stCondLst>
                <p:endSync evt="end" delay="0">
                  <p:rtn val="all"/>
                </p:endSync>
                <p:childTnLst>
                  <p:par>
                    <p:cTn id="42" fill="hold">
                      <p:stCondLst>
                        <p:cond delay="0"/>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fade">
                                      <p:cBhvr>
                                        <p:cTn id="46" dur="500"/>
                                        <p:tgtEl>
                                          <p:spTgt spid="16"/>
                                        </p:tgtEl>
                                      </p:cBhvr>
                                    </p:animEffect>
                                  </p:childTnLst>
                                </p:cTn>
                              </p:par>
                            </p:childTnLst>
                          </p:cTn>
                        </p:par>
                      </p:childTnLst>
                    </p:cTn>
                  </p:par>
                </p:childTnLst>
              </p:cTn>
              <p:nextCondLst>
                <p:cond evt="onClick" delay="0">
                  <p:tgtEl>
                    <p:spTgt spid="23"/>
                  </p:tgtEl>
                </p:cond>
              </p:nextCondLst>
            </p:seq>
          </p:childTnLst>
        </p:cTn>
      </p:par>
    </p:tnLst>
    <p:bldLst>
      <p:bldP spid="2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nswer 2"/>
          <p:cNvSpPr txBox="1">
            <a:spLocks noChangeArrowheads="1"/>
          </p:cNvSpPr>
          <p:nvPr/>
        </p:nvSpPr>
        <p:spPr bwMode="auto">
          <a:xfrm>
            <a:off x="614542" y="2388288"/>
            <a:ext cx="7915096" cy="1123712"/>
          </a:xfrm>
          <a:prstGeom prst="roundRect">
            <a:avLst/>
          </a:prstGeom>
          <a:solidFill>
            <a:schemeClr val="bg1"/>
          </a:solidFill>
          <a:ln w="28575">
            <a:solidFill>
              <a:schemeClr val="accent5">
                <a:lumMod val="50000"/>
              </a:schemeClr>
            </a:solidFill>
            <a:miter lim="800000"/>
            <a:headEnd/>
            <a:tailEnd/>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GB" altLang="en-US" sz="2000" dirty="0">
              <a:latin typeface="Sassoon Infant Rg" panose="02000503030000020003" pitchFamily="50" charset="0"/>
              <a:ea typeface="Sassoon Infant Rg" panose="02000503030000020003" pitchFamily="50" charset="0"/>
              <a:cs typeface="Sakkal Majalla" pitchFamily="2" charset="-78"/>
            </a:endParaRPr>
          </a:p>
          <a:p>
            <a:pPr algn="ctr" eaLnBrk="1" hangingPunct="1">
              <a:spcBef>
                <a:spcPct val="0"/>
              </a:spcBef>
              <a:buFontTx/>
              <a:buNone/>
            </a:pPr>
            <a:endParaRPr lang="en-GB" altLang="en-US" sz="2000" dirty="0">
              <a:latin typeface="Sassoon Infant Rg" panose="02000503030000020003" pitchFamily="50" charset="0"/>
              <a:ea typeface="Sassoon Infant Rg" panose="02000503030000020003" pitchFamily="50" charset="0"/>
              <a:cs typeface="Sakkal Majalla" pitchFamily="2" charset="-78"/>
            </a:endParaRPr>
          </a:p>
          <a:p>
            <a:pPr algn="ctr" eaLnBrk="1" hangingPunct="1">
              <a:spcBef>
                <a:spcPct val="0"/>
              </a:spcBef>
              <a:buFontTx/>
              <a:buNone/>
            </a:pPr>
            <a:endParaRPr lang="en-GB" altLang="en-US" sz="2000" dirty="0">
              <a:latin typeface="Sassoon Infant Rg" panose="02000503030000020003" pitchFamily="50" charset="0"/>
              <a:ea typeface="Sassoon Infant Rg" panose="02000503030000020003" pitchFamily="50" charset="0"/>
              <a:cs typeface="Sakkal Majalla" pitchFamily="2" charset="-78"/>
            </a:endParaRPr>
          </a:p>
        </p:txBody>
      </p:sp>
      <p:sp>
        <p:nvSpPr>
          <p:cNvPr id="10" name="Answer 1"/>
          <p:cNvSpPr txBox="1">
            <a:spLocks noChangeArrowheads="1"/>
          </p:cNvSpPr>
          <p:nvPr/>
        </p:nvSpPr>
        <p:spPr bwMode="auto">
          <a:xfrm>
            <a:off x="611187" y="3654982"/>
            <a:ext cx="7918450" cy="1123712"/>
          </a:xfrm>
          <a:prstGeom prst="roundRect">
            <a:avLst/>
          </a:prstGeom>
          <a:solidFill>
            <a:schemeClr val="bg1"/>
          </a:solidFill>
          <a:ln w="28575">
            <a:solidFill>
              <a:schemeClr val="accent5">
                <a:lumMod val="50000"/>
              </a:schemeClr>
            </a:solidFill>
            <a:miter lim="800000"/>
            <a:headEnd/>
            <a:tailEnd/>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GB" altLang="en-US" sz="2000" dirty="0">
              <a:latin typeface="Sassoon Infant Rg" panose="02000503030000020003" pitchFamily="50" charset="0"/>
              <a:ea typeface="Sassoon Infant Rg" panose="02000503030000020003" pitchFamily="50" charset="0"/>
              <a:cs typeface="Sakkal Majalla" pitchFamily="2" charset="-78"/>
            </a:endParaRPr>
          </a:p>
          <a:p>
            <a:pPr algn="ctr" eaLnBrk="1" hangingPunct="1">
              <a:spcBef>
                <a:spcPct val="0"/>
              </a:spcBef>
              <a:buFontTx/>
              <a:buNone/>
            </a:pPr>
            <a:endParaRPr lang="en-GB" altLang="en-US" sz="2000" dirty="0">
              <a:latin typeface="Sassoon Infant Rg" panose="02000503030000020003" pitchFamily="50" charset="0"/>
              <a:ea typeface="Sassoon Infant Rg" panose="02000503030000020003" pitchFamily="50" charset="0"/>
              <a:cs typeface="Sakkal Majalla" pitchFamily="2" charset="-78"/>
            </a:endParaRPr>
          </a:p>
          <a:p>
            <a:pPr algn="ctr" eaLnBrk="1" hangingPunct="1">
              <a:spcBef>
                <a:spcPct val="0"/>
              </a:spcBef>
              <a:buFontTx/>
              <a:buNone/>
            </a:pPr>
            <a:endParaRPr lang="en-GB" altLang="en-US" sz="2000" dirty="0">
              <a:latin typeface="Sassoon Infant Rg" panose="02000503030000020003" pitchFamily="50" charset="0"/>
              <a:ea typeface="Sassoon Infant Rg" panose="02000503030000020003" pitchFamily="50" charset="0"/>
              <a:cs typeface="Sakkal Majalla" pitchFamily="2" charset="-78"/>
            </a:endParaRPr>
          </a:p>
        </p:txBody>
      </p:sp>
      <p:sp>
        <p:nvSpPr>
          <p:cNvPr id="3" name="Text A"/>
          <p:cNvSpPr/>
          <p:nvPr/>
        </p:nvSpPr>
        <p:spPr>
          <a:xfrm>
            <a:off x="2090057" y="3921578"/>
            <a:ext cx="5155016" cy="646331"/>
          </a:xfrm>
          <a:prstGeom prst="rect">
            <a:avLst/>
          </a:prstGeom>
        </p:spPr>
        <p:txBody>
          <a:bodyPr wrap="square">
            <a:spAutoFit/>
          </a:bodyPr>
          <a:lstStyle/>
          <a:p>
            <a:pPr algn="ctr">
              <a:spcBef>
                <a:spcPct val="0"/>
              </a:spcBef>
            </a:pPr>
            <a:r>
              <a:rPr lang="en-GB" dirty="0"/>
              <a:t>Tell a teacher at school or an adult as soon as you get home.</a:t>
            </a:r>
            <a:endParaRPr lang="en-GB" altLang="en-US" dirty="0">
              <a:ea typeface="Sassoon Infant Rg" panose="02000503030000020003" pitchFamily="50" charset="0"/>
              <a:cs typeface="Sakkal Majalla" pitchFamily="2" charset="-78"/>
            </a:endParaRPr>
          </a:p>
        </p:txBody>
      </p:sp>
      <p:sp>
        <p:nvSpPr>
          <p:cNvPr id="2" name="Rectangle 1"/>
          <p:cNvSpPr/>
          <p:nvPr/>
        </p:nvSpPr>
        <p:spPr>
          <a:xfrm>
            <a:off x="0" y="632242"/>
            <a:ext cx="9144000" cy="1374918"/>
          </a:xfrm>
          <a:prstGeom prst="rect">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itle 20"/>
          <p:cNvSpPr>
            <a:spLocks noGrp="1"/>
          </p:cNvSpPr>
          <p:nvPr>
            <p:ph type="title" idx="4294967295"/>
          </p:nvPr>
        </p:nvSpPr>
        <p:spPr>
          <a:xfrm>
            <a:off x="458788" y="803808"/>
            <a:ext cx="6786286" cy="994306"/>
          </a:xfrm>
          <a:prstGeom prst="roundRect">
            <a:avLst>
              <a:gd name="adj" fmla="val 9641"/>
            </a:avLst>
          </a:prstGeom>
        </p:spPr>
        <p:txBody>
          <a:bodyPr anchor="ctr">
            <a:noAutofit/>
          </a:bodyPr>
          <a:lstStyle/>
          <a:p>
            <a:r>
              <a:rPr lang="en-GB" altLang="en-US" sz="2000" dirty="0">
                <a:solidFill>
                  <a:schemeClr val="bg1"/>
                </a:solidFill>
              </a:rPr>
              <a:t>You took some funny photos with your best friend. Later, you shared them with five other friends. </a:t>
            </a:r>
            <a:br>
              <a:rPr lang="en-GB" altLang="en-US" sz="2000" dirty="0">
                <a:solidFill>
                  <a:schemeClr val="bg1"/>
                </a:solidFill>
              </a:rPr>
            </a:br>
            <a:r>
              <a:rPr lang="en-GB" altLang="en-US" sz="2000" dirty="0">
                <a:solidFill>
                  <a:schemeClr val="bg1"/>
                </a:solidFill>
              </a:rPr>
              <a:t>At school the next day, everyone is talking about </a:t>
            </a:r>
            <a:br>
              <a:rPr lang="en-GB" altLang="en-US" sz="2000" dirty="0">
                <a:solidFill>
                  <a:schemeClr val="bg1"/>
                </a:solidFill>
              </a:rPr>
            </a:br>
            <a:r>
              <a:rPr lang="en-GB" altLang="en-US" sz="2000" dirty="0">
                <a:solidFill>
                  <a:schemeClr val="bg1"/>
                </a:solidFill>
              </a:rPr>
              <a:t>the photos and your best friend is cross with you. </a:t>
            </a:r>
            <a:endParaRPr lang="en-GB" sz="2000" dirty="0">
              <a:solidFill>
                <a:schemeClr val="bg1"/>
              </a:solidFill>
              <a:latin typeface="+mn-lt"/>
            </a:endParaRPr>
          </a:p>
        </p:txBody>
      </p:sp>
      <p:sp>
        <p:nvSpPr>
          <p:cNvPr id="8" name="Answer 3"/>
          <p:cNvSpPr txBox="1">
            <a:spLocks noChangeArrowheads="1"/>
          </p:cNvSpPr>
          <p:nvPr/>
        </p:nvSpPr>
        <p:spPr bwMode="auto">
          <a:xfrm>
            <a:off x="608013" y="4929552"/>
            <a:ext cx="7921625" cy="1123712"/>
          </a:xfrm>
          <a:prstGeom prst="roundRect">
            <a:avLst/>
          </a:prstGeom>
          <a:solidFill>
            <a:schemeClr val="bg1"/>
          </a:solidFill>
          <a:ln w="28575">
            <a:solidFill>
              <a:schemeClr val="accent5">
                <a:lumMod val="50000"/>
              </a:schemeClr>
            </a:solidFill>
            <a:miter lim="800000"/>
            <a:headEnd/>
            <a:tailEnd/>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GB" altLang="en-US" sz="2000" dirty="0">
              <a:latin typeface="Sassoon Infant Rg" panose="02000503030000020003" pitchFamily="50" charset="0"/>
              <a:ea typeface="Sassoon Infant Rg" panose="02000503030000020003" pitchFamily="50" charset="0"/>
              <a:cs typeface="Sakkal Majalla" pitchFamily="2" charset="-78"/>
            </a:endParaRPr>
          </a:p>
          <a:p>
            <a:pPr algn="ctr" eaLnBrk="1" hangingPunct="1">
              <a:spcBef>
                <a:spcPct val="0"/>
              </a:spcBef>
              <a:buFontTx/>
              <a:buNone/>
            </a:pPr>
            <a:endParaRPr lang="en-GB" altLang="en-US" sz="2000" dirty="0">
              <a:latin typeface="Sassoon Infant Rg" panose="02000503030000020003" pitchFamily="50" charset="0"/>
              <a:ea typeface="Sassoon Infant Rg" panose="02000503030000020003" pitchFamily="50" charset="0"/>
              <a:cs typeface="Sakkal Majalla" pitchFamily="2" charset="-78"/>
            </a:endParaRPr>
          </a:p>
          <a:p>
            <a:pPr algn="ctr" eaLnBrk="1" hangingPunct="1">
              <a:spcBef>
                <a:spcPct val="0"/>
              </a:spcBef>
              <a:buFontTx/>
              <a:buNone/>
            </a:pPr>
            <a:endParaRPr lang="en-GB" altLang="en-US" sz="2000" dirty="0">
              <a:latin typeface="Sassoon Infant Rg" panose="02000503030000020003" pitchFamily="50" charset="0"/>
              <a:ea typeface="Sassoon Infant Rg" panose="02000503030000020003" pitchFamily="50" charset="0"/>
              <a:cs typeface="Sakkal Majalla" pitchFamily="2" charset="-78"/>
            </a:endParaRPr>
          </a:p>
        </p:txBody>
      </p:sp>
      <p:pic>
        <p:nvPicPr>
          <p:cNvPr id="14" name="Tick"/>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p:blipFill>
        <p:spPr bwMode="auto">
          <a:xfrm>
            <a:off x="7436653" y="3761225"/>
            <a:ext cx="953513" cy="91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Cros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p:blipFill>
        <p:spPr bwMode="auto">
          <a:xfrm>
            <a:off x="7384773" y="2581240"/>
            <a:ext cx="1055688" cy="729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Cross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p:blipFill>
        <p:spPr bwMode="auto">
          <a:xfrm>
            <a:off x="7384773" y="5125894"/>
            <a:ext cx="1057275" cy="731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ounded Rectangle 17"/>
          <p:cNvSpPr/>
          <p:nvPr/>
        </p:nvSpPr>
        <p:spPr>
          <a:xfrm>
            <a:off x="614541" y="3663295"/>
            <a:ext cx="1269339" cy="1123712"/>
          </a:xfrm>
          <a:prstGeom prst="round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000" b="1" dirty="0"/>
              <a:t>B</a:t>
            </a:r>
          </a:p>
        </p:txBody>
      </p:sp>
      <p:sp>
        <p:nvSpPr>
          <p:cNvPr id="20" name="Rounded Rectangle 19"/>
          <p:cNvSpPr/>
          <p:nvPr/>
        </p:nvSpPr>
        <p:spPr>
          <a:xfrm>
            <a:off x="614541" y="2388725"/>
            <a:ext cx="1269339" cy="1123712"/>
          </a:xfrm>
          <a:prstGeom prst="round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000" b="1" dirty="0"/>
              <a:t>A</a:t>
            </a:r>
          </a:p>
        </p:txBody>
      </p:sp>
      <p:sp>
        <p:nvSpPr>
          <p:cNvPr id="22" name="Rounded Rectangle 21"/>
          <p:cNvSpPr/>
          <p:nvPr/>
        </p:nvSpPr>
        <p:spPr>
          <a:xfrm>
            <a:off x="608012" y="4929552"/>
            <a:ext cx="1269339" cy="1123712"/>
          </a:xfrm>
          <a:prstGeom prst="round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000" b="1" dirty="0"/>
              <a:t>C</a:t>
            </a:r>
          </a:p>
        </p:txBody>
      </p:sp>
      <p:sp>
        <p:nvSpPr>
          <p:cNvPr id="19" name="Text B"/>
          <p:cNvSpPr/>
          <p:nvPr/>
        </p:nvSpPr>
        <p:spPr>
          <a:xfrm>
            <a:off x="2314835" y="2647008"/>
            <a:ext cx="4857086" cy="646331"/>
          </a:xfrm>
          <a:prstGeom prst="rect">
            <a:avLst/>
          </a:prstGeom>
        </p:spPr>
        <p:txBody>
          <a:bodyPr wrap="square">
            <a:spAutoFit/>
          </a:bodyPr>
          <a:lstStyle/>
          <a:p>
            <a:pPr algn="ctr">
              <a:spcBef>
                <a:spcPct val="0"/>
              </a:spcBef>
            </a:pPr>
            <a:r>
              <a:rPr lang="en-GB" dirty="0"/>
              <a:t>Tell your best friend you’re sorry and you won’t do it again.</a:t>
            </a:r>
            <a:endParaRPr lang="en-GB" altLang="en-US" dirty="0">
              <a:ea typeface="Sassoon Infant Rg" panose="02000503030000020003" pitchFamily="50" charset="0"/>
              <a:cs typeface="Sakkal Majalla" pitchFamily="2" charset="-78"/>
            </a:endParaRPr>
          </a:p>
        </p:txBody>
      </p:sp>
      <p:sp>
        <p:nvSpPr>
          <p:cNvPr id="23" name="Text C"/>
          <p:cNvSpPr/>
          <p:nvPr/>
        </p:nvSpPr>
        <p:spPr>
          <a:xfrm>
            <a:off x="2233797" y="5209136"/>
            <a:ext cx="5019162" cy="646331"/>
          </a:xfrm>
          <a:prstGeom prst="rect">
            <a:avLst/>
          </a:prstGeom>
        </p:spPr>
        <p:txBody>
          <a:bodyPr wrap="square">
            <a:spAutoFit/>
          </a:bodyPr>
          <a:lstStyle/>
          <a:p>
            <a:pPr algn="ctr">
              <a:spcBef>
                <a:spcPct val="0"/>
              </a:spcBef>
            </a:pPr>
            <a:r>
              <a:rPr lang="en-GB" dirty="0"/>
              <a:t>Laugh with everyone else because the photos were funny.</a:t>
            </a:r>
            <a:endParaRPr lang="en-GB" altLang="en-US" dirty="0">
              <a:ea typeface="Sassoon Infant Rg" panose="02000503030000020003" pitchFamily="50" charset="0"/>
              <a:cs typeface="Sakkal Majalla" pitchFamily="2" charset="-78"/>
            </a:endParaRPr>
          </a:p>
        </p:txBody>
      </p:sp>
      <p:pic>
        <p:nvPicPr>
          <p:cNvPr id="11" name="Picture 10" descr="A picture containing text&#10;&#10;Description automatically generated">
            <a:extLst>
              <a:ext uri="{FF2B5EF4-FFF2-40B4-BE49-F238E27FC236}">
                <a16:creationId xmlns:a16="http://schemas.microsoft.com/office/drawing/2014/main" id="{1819B6F1-E6AA-4E60-A77A-2231EF7B3AD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32613" y="121421"/>
            <a:ext cx="1997024" cy="1884360"/>
          </a:xfrm>
          <a:prstGeom prst="rect">
            <a:avLst/>
          </a:prstGeom>
        </p:spPr>
      </p:pic>
      <p:sp>
        <p:nvSpPr>
          <p:cNvPr id="29" name="Title 20">
            <a:extLst>
              <a:ext uri="{FF2B5EF4-FFF2-40B4-BE49-F238E27FC236}">
                <a16:creationId xmlns:a16="http://schemas.microsoft.com/office/drawing/2014/main" id="{22892363-220A-4F75-A7FF-5C4AA3773F78}"/>
              </a:ext>
            </a:extLst>
          </p:cNvPr>
          <p:cNvSpPr txBox="1">
            <a:spLocks/>
          </p:cNvSpPr>
          <p:nvPr/>
        </p:nvSpPr>
        <p:spPr>
          <a:xfrm>
            <a:off x="527905" y="2019449"/>
            <a:ext cx="8001553" cy="994306"/>
          </a:xfrm>
          <a:prstGeom prst="roundRect">
            <a:avLst>
              <a:gd name="adj" fmla="val 9641"/>
            </a:avLst>
          </a:prstGeom>
        </p:spPr>
        <p:txBody>
          <a:bodyPr>
            <a:noAutofit/>
          </a:bodyPr>
          <a:lstStyle>
            <a:lvl1pPr algn="l" defTabSz="914400" rtl="0" eaLnBrk="1" latinLnBrk="0" hangingPunct="1">
              <a:lnSpc>
                <a:spcPct val="90000"/>
              </a:lnSpc>
              <a:spcBef>
                <a:spcPct val="0"/>
              </a:spcBef>
              <a:buNone/>
              <a:defRPr sz="4000" b="1" kern="1200">
                <a:solidFill>
                  <a:srgbClr val="1C1C1C"/>
                </a:solidFill>
                <a:latin typeface="Twinkl" pitchFamily="50" charset="0"/>
                <a:ea typeface="+mj-ea"/>
                <a:cs typeface="+mj-cs"/>
              </a:defRPr>
            </a:lvl1pPr>
          </a:lstStyle>
          <a:p>
            <a:r>
              <a:rPr lang="en-GB" altLang="en-US" sz="1800" b="0" dirty="0">
                <a:solidFill>
                  <a:schemeClr val="tx1"/>
                </a:solidFill>
              </a:rPr>
              <a:t>What should you do?</a:t>
            </a:r>
            <a:endParaRPr lang="en-GB" sz="1800" b="0" dirty="0">
              <a:solidFill>
                <a:schemeClr val="tx1"/>
              </a:solidFill>
              <a:latin typeface="+mn-lt"/>
            </a:endParaRPr>
          </a:p>
        </p:txBody>
      </p:sp>
      <p:grpSp>
        <p:nvGrpSpPr>
          <p:cNvPr id="4" name="Group 3">
            <a:extLst>
              <a:ext uri="{FF2B5EF4-FFF2-40B4-BE49-F238E27FC236}">
                <a16:creationId xmlns:a16="http://schemas.microsoft.com/office/drawing/2014/main" id="{8C6C2861-55F4-4BB8-B3D6-D9EEE6915844}"/>
              </a:ext>
            </a:extLst>
          </p:cNvPr>
          <p:cNvGrpSpPr/>
          <p:nvPr/>
        </p:nvGrpSpPr>
        <p:grpSpPr>
          <a:xfrm>
            <a:off x="7383276" y="2573538"/>
            <a:ext cx="1057275" cy="3275682"/>
            <a:chOff x="7537173" y="2733640"/>
            <a:chExt cx="1057275" cy="3275682"/>
          </a:xfrm>
        </p:grpSpPr>
        <p:pic>
          <p:nvPicPr>
            <p:cNvPr id="27" name="Cross">
              <a:extLst>
                <a:ext uri="{FF2B5EF4-FFF2-40B4-BE49-F238E27FC236}">
                  <a16:creationId xmlns:a16="http://schemas.microsoft.com/office/drawing/2014/main" id="{08C01B40-6E59-499D-B96B-7971D94B962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p:blipFill>
          <p:spPr bwMode="auto">
            <a:xfrm>
              <a:off x="7537173" y="2733640"/>
              <a:ext cx="1055688" cy="729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Cross 1">
              <a:extLst>
                <a:ext uri="{FF2B5EF4-FFF2-40B4-BE49-F238E27FC236}">
                  <a16:creationId xmlns:a16="http://schemas.microsoft.com/office/drawing/2014/main" id="{1EC2C281-E628-470F-87E5-89582923867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p:blipFill>
          <p:spPr bwMode="auto">
            <a:xfrm>
              <a:off x="7537173" y="5278294"/>
              <a:ext cx="1057275" cy="731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0" name="Rectangle 29">
            <a:extLst>
              <a:ext uri="{FF2B5EF4-FFF2-40B4-BE49-F238E27FC236}">
                <a16:creationId xmlns:a16="http://schemas.microsoft.com/office/drawing/2014/main" id="{490BAA77-A121-4F84-84A8-B2FD7ACF391F}"/>
              </a:ext>
            </a:extLst>
          </p:cNvPr>
          <p:cNvSpPr/>
          <p:nvPr/>
        </p:nvSpPr>
        <p:spPr>
          <a:xfrm>
            <a:off x="-2127244" y="45221"/>
            <a:ext cx="12577947" cy="685878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ight Arrow 27">
            <a:hlinkClick r:id="" action="ppaction://hlinkshowjump?jump=previousslide"/>
          </p:cNvPr>
          <p:cNvSpPr/>
          <p:nvPr/>
        </p:nvSpPr>
        <p:spPr>
          <a:xfrm flipH="1">
            <a:off x="93662" y="6009794"/>
            <a:ext cx="654050" cy="598487"/>
          </a:xfrm>
          <a:prstGeom prst="rightArrow">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17" name="Right Arrow 16">
            <a:hlinkClick r:id="" action="ppaction://hlinkshowjump?jump=nextslide"/>
          </p:cNvPr>
          <p:cNvSpPr/>
          <p:nvPr/>
        </p:nvSpPr>
        <p:spPr>
          <a:xfrm>
            <a:off x="8389938" y="6009794"/>
            <a:ext cx="654050" cy="598487"/>
          </a:xfrm>
          <a:prstGeom prst="rightArrow">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grpSp>
        <p:nvGrpSpPr>
          <p:cNvPr id="24" name="Group 23">
            <a:extLst>
              <a:ext uri="{FF2B5EF4-FFF2-40B4-BE49-F238E27FC236}">
                <a16:creationId xmlns:a16="http://schemas.microsoft.com/office/drawing/2014/main" id="{38F75284-F75D-4B0A-A7B4-A100222A63E6}"/>
              </a:ext>
            </a:extLst>
          </p:cNvPr>
          <p:cNvGrpSpPr/>
          <p:nvPr/>
        </p:nvGrpSpPr>
        <p:grpSpPr>
          <a:xfrm>
            <a:off x="611186" y="3325896"/>
            <a:ext cx="6770411" cy="2210610"/>
            <a:chOff x="662501" y="2069006"/>
            <a:chExt cx="8258786" cy="2210610"/>
          </a:xfrm>
        </p:grpSpPr>
        <p:sp>
          <p:nvSpPr>
            <p:cNvPr id="25" name="Rectangle: Rounded Corners 24">
              <a:extLst>
                <a:ext uri="{FF2B5EF4-FFF2-40B4-BE49-F238E27FC236}">
                  <a16:creationId xmlns:a16="http://schemas.microsoft.com/office/drawing/2014/main" id="{A3621AF6-17A0-4CC7-A2F8-9EECF9C87904}"/>
                </a:ext>
              </a:extLst>
            </p:cNvPr>
            <p:cNvSpPr/>
            <p:nvPr/>
          </p:nvSpPr>
          <p:spPr>
            <a:xfrm>
              <a:off x="662501" y="2383278"/>
              <a:ext cx="8235982" cy="1142422"/>
            </a:xfrm>
            <a:prstGeom prst="roundRect">
              <a:avLst>
                <a:gd name="adj" fmla="val 16274"/>
              </a:avLst>
            </a:prstGeom>
            <a:solidFill>
              <a:srgbClr val="FFEDAA"/>
            </a:solidFill>
            <a:ln w="28575">
              <a:solidFill>
                <a:srgbClr val="0457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Answer 1">
              <a:extLst>
                <a:ext uri="{FF2B5EF4-FFF2-40B4-BE49-F238E27FC236}">
                  <a16:creationId xmlns:a16="http://schemas.microsoft.com/office/drawing/2014/main" id="{F6510D2F-627A-43EA-909A-1D0DE7ABD5CE}"/>
                </a:ext>
              </a:extLst>
            </p:cNvPr>
            <p:cNvSpPr txBox="1">
              <a:spLocks noChangeArrowheads="1"/>
            </p:cNvSpPr>
            <p:nvPr/>
          </p:nvSpPr>
          <p:spPr bwMode="auto">
            <a:xfrm>
              <a:off x="737367" y="2069006"/>
              <a:ext cx="8183920" cy="2210610"/>
            </a:xfrm>
            <a:prstGeom prst="roundRect">
              <a:avLst>
                <a:gd name="adj" fmla="val 5732"/>
              </a:avLst>
            </a:prstGeom>
            <a:noFill/>
            <a:ln w="28575">
              <a:noFill/>
              <a:miter lim="800000"/>
              <a:headEnd/>
              <a:tailEnd/>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None/>
              </a:pPr>
              <a:endParaRPr lang="en-GB" altLang="en-US" sz="1800" b="1" dirty="0">
                <a:latin typeface="+mn-lt"/>
                <a:ea typeface="DengXian Light" panose="02010600030101010101" pitchFamily="2" charset="-122"/>
              </a:endParaRPr>
            </a:p>
            <a:p>
              <a:pPr algn="ctr">
                <a:buNone/>
              </a:pPr>
              <a:r>
                <a:rPr lang="en-GB" altLang="en-US" sz="1600" b="1" dirty="0">
                  <a:latin typeface="+mn-lt"/>
                  <a:ea typeface="DengXian Light" panose="02010600030101010101" pitchFamily="2" charset="-122"/>
                </a:rPr>
                <a:t>If you share photos with some people, they might share them with more people. Always get permission before sharing photos and think carefully before you send them. Talk to an adult you trust. The adult should ask everyone to delete the photos.</a:t>
              </a:r>
            </a:p>
            <a:p>
              <a:pPr algn="ctr">
                <a:buNone/>
              </a:pPr>
              <a:br>
                <a:rPr lang="en-GB" altLang="en-US" sz="2200" b="1" dirty="0">
                  <a:latin typeface="+mn-lt"/>
                </a:rPr>
              </a:br>
              <a:endParaRPr lang="en-GB" altLang="en-US" sz="2200" b="1" dirty="0">
                <a:latin typeface="+mn-lt"/>
              </a:endParaRPr>
            </a:p>
          </p:txBody>
        </p:sp>
      </p:grpSp>
    </p:spTree>
    <p:extLst>
      <p:ext uri="{BB962C8B-B14F-4D97-AF65-F5344CB8AC3E}">
        <p14:creationId xmlns:p14="http://schemas.microsoft.com/office/powerpoint/2010/main" val="216272824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7" presetClass="emph" presetSubtype="2" fill="hold" nodeType="withEffect">
                                  <p:stCondLst>
                                    <p:cond delay="0"/>
                                  </p:stCondLst>
                                  <p:childTnLst>
                                    <p:animClr clrSpc="rgb" dir="cw">
                                      <p:cBhvr>
                                        <p:cTn id="9" dur="750" fill="hold"/>
                                        <p:tgtEl>
                                          <p:spTgt spid="10"/>
                                        </p:tgtEl>
                                        <p:attrNameLst>
                                          <p:attrName>stroke.color</p:attrName>
                                        </p:attrNameLst>
                                      </p:cBhvr>
                                      <p:to>
                                        <a:srgbClr val="92D050"/>
                                      </p:to>
                                    </p:animClr>
                                    <p:set>
                                      <p:cBhvr>
                                        <p:cTn id="10" dur="750" fill="hold"/>
                                        <p:tgtEl>
                                          <p:spTgt spid="10"/>
                                        </p:tgtEl>
                                        <p:attrNameLst>
                                          <p:attrName>stroke.on</p:attrName>
                                        </p:attrNameLst>
                                      </p:cBhvr>
                                      <p:to>
                                        <p:strVal val="true"/>
                                      </p:to>
                                    </p:set>
                                  </p:childTnLst>
                                </p:cTn>
                              </p:par>
                              <p:par>
                                <p:cTn id="11" presetID="1" presetClass="emph" presetSubtype="2" fill="hold" nodeType="withEffect">
                                  <p:stCondLst>
                                    <p:cond delay="0"/>
                                  </p:stCondLst>
                                  <p:childTnLst>
                                    <p:animClr clrSpc="rgb" dir="cw">
                                      <p:cBhvr>
                                        <p:cTn id="12" dur="750" fill="hold"/>
                                        <p:tgtEl>
                                          <p:spTgt spid="18"/>
                                        </p:tgtEl>
                                        <p:attrNameLst>
                                          <p:attrName>fillcolor</p:attrName>
                                        </p:attrNameLst>
                                      </p:cBhvr>
                                      <p:to>
                                        <a:srgbClr val="92D050"/>
                                      </p:to>
                                    </p:animClr>
                                    <p:set>
                                      <p:cBhvr>
                                        <p:cTn id="13" dur="750" fill="hold"/>
                                        <p:tgtEl>
                                          <p:spTgt spid="18"/>
                                        </p:tgtEl>
                                        <p:attrNameLst>
                                          <p:attrName>fill.type</p:attrName>
                                        </p:attrNameLst>
                                      </p:cBhvr>
                                      <p:to>
                                        <p:strVal val="solid"/>
                                      </p:to>
                                    </p:set>
                                    <p:set>
                                      <p:cBhvr>
                                        <p:cTn id="14" dur="750" fill="hold"/>
                                        <p:tgtEl>
                                          <p:spTgt spid="18"/>
                                        </p:tgtEl>
                                        <p:attrNameLst>
                                          <p:attrName>fill.on</p:attrName>
                                        </p:attrNameLst>
                                      </p:cBhvr>
                                      <p:to>
                                        <p:strVal val="true"/>
                                      </p:to>
                                    </p:set>
                                  </p:childTnLst>
                                </p:cTn>
                              </p:par>
                            </p:childTnLst>
                          </p:cTn>
                        </p:par>
                        <p:par>
                          <p:cTn id="15" fill="hold">
                            <p:stCondLst>
                              <p:cond delay="750"/>
                            </p:stCondLst>
                            <p:childTnLst>
                              <p:par>
                                <p:cTn id="16" presetID="10" presetClass="entr" presetSubtype="0" fill="hold" grpId="0" nodeType="after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fade">
                                      <p:cBhvr>
                                        <p:cTn id="18" dur="1000"/>
                                        <p:tgtEl>
                                          <p:spTgt spid="30"/>
                                        </p:tgtEl>
                                      </p:cBhvr>
                                    </p:animEffect>
                                  </p:childTnLst>
                                </p:cTn>
                              </p:par>
                              <p:par>
                                <p:cTn id="19" presetID="10"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500"/>
                                        <p:tgtEl>
                                          <p:spTgt spid="4"/>
                                        </p:tgtEl>
                                      </p:cBhvr>
                                    </p:animEffect>
                                  </p:childTnLst>
                                </p:cTn>
                              </p:par>
                              <p:par>
                                <p:cTn id="22" presetID="10" presetClass="entr" presetSubtype="0" fill="hold" nodeType="with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fade">
                                      <p:cBhvr>
                                        <p:cTn id="24" dur="500"/>
                                        <p:tgtEl>
                                          <p:spTgt spid="24"/>
                                        </p:tgtEl>
                                      </p:cBhvr>
                                    </p:animEffect>
                                  </p:childTnLst>
                                </p:cTn>
                              </p:par>
                            </p:childTnLst>
                          </p:cTn>
                        </p:par>
                      </p:childTnLst>
                    </p:cTn>
                  </p:par>
                </p:childTnLst>
              </p:cTn>
              <p:nextCondLst>
                <p:cond evt="onClick" delay="0">
                  <p:tgtEl>
                    <p:spTgt spid="3"/>
                  </p:tgtEl>
                </p:cond>
              </p:nextCondLst>
            </p:seq>
            <p:seq concurrent="1" nextAc="seek">
              <p:cTn id="25" restart="whenNotActive" fill="hold" evtFilter="cancelBubble" nodeType="interactiveSeq">
                <p:stCondLst>
                  <p:cond evt="onClick" delay="0">
                    <p:tgtEl>
                      <p:spTgt spid="19"/>
                    </p:tgtEl>
                  </p:cond>
                </p:stCondLst>
                <p:endSync evt="end" delay="0">
                  <p:rtn val="all"/>
                </p:endSync>
                <p:childTnLst>
                  <p:par>
                    <p:cTn id="26" fill="hold">
                      <p:stCondLst>
                        <p:cond delay="0"/>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fade">
                                      <p:cBhvr>
                                        <p:cTn id="30" dur="500"/>
                                        <p:tgtEl>
                                          <p:spTgt spid="15"/>
                                        </p:tgtEl>
                                      </p:cBhvr>
                                    </p:animEffect>
                                  </p:childTnLst>
                                </p:cTn>
                              </p:par>
                            </p:childTnLst>
                          </p:cTn>
                        </p:par>
                      </p:childTnLst>
                    </p:cTn>
                  </p:par>
                </p:childTnLst>
              </p:cTn>
              <p:nextCondLst>
                <p:cond evt="onClick" delay="0">
                  <p:tgtEl>
                    <p:spTgt spid="19"/>
                  </p:tgtEl>
                </p:cond>
              </p:nextCondLst>
            </p:seq>
            <p:seq concurrent="1" nextAc="seek">
              <p:cTn id="31" restart="whenNotActive" fill="hold" evtFilter="cancelBubble" nodeType="interactiveSeq">
                <p:stCondLst>
                  <p:cond evt="onClick" delay="0">
                    <p:tgtEl>
                      <p:spTgt spid="23"/>
                    </p:tgtEl>
                  </p:cond>
                </p:stCondLst>
                <p:endSync evt="end" delay="0">
                  <p:rtn val="all"/>
                </p:endSync>
                <p:childTnLst>
                  <p:par>
                    <p:cTn id="32" fill="hold">
                      <p:stCondLst>
                        <p:cond delay="0"/>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500"/>
                                        <p:tgtEl>
                                          <p:spTgt spid="16"/>
                                        </p:tgtEl>
                                      </p:cBhvr>
                                    </p:animEffect>
                                  </p:childTnLst>
                                </p:cTn>
                              </p:par>
                            </p:childTnLst>
                          </p:cTn>
                        </p:par>
                      </p:childTnLst>
                    </p:cTn>
                  </p:par>
                </p:childTnLst>
              </p:cTn>
              <p:nextCondLst>
                <p:cond evt="onClick" delay="0">
                  <p:tgtEl>
                    <p:spTgt spid="23"/>
                  </p:tgtEl>
                </p:cond>
              </p:nextCondLst>
            </p:seq>
          </p:childTnLst>
        </p:cTn>
      </p:par>
    </p:tnLst>
    <p:bldLst>
      <p:bldP spid="3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Answer 1"/>
          <p:cNvSpPr txBox="1">
            <a:spLocks noChangeArrowheads="1"/>
          </p:cNvSpPr>
          <p:nvPr/>
        </p:nvSpPr>
        <p:spPr bwMode="auto">
          <a:xfrm>
            <a:off x="611188" y="2397038"/>
            <a:ext cx="7918450" cy="1123712"/>
          </a:xfrm>
          <a:prstGeom prst="roundRect">
            <a:avLst/>
          </a:prstGeom>
          <a:solidFill>
            <a:schemeClr val="bg1"/>
          </a:solidFill>
          <a:ln w="28575">
            <a:solidFill>
              <a:schemeClr val="accent5">
                <a:lumMod val="50000"/>
              </a:schemeClr>
            </a:solidFill>
            <a:miter lim="800000"/>
            <a:headEnd/>
            <a:tailEnd/>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GB" altLang="en-US" sz="2000" dirty="0">
              <a:latin typeface="Sassoon Infant Rg" panose="02000503030000020003" pitchFamily="50" charset="0"/>
              <a:ea typeface="Sassoon Infant Rg" panose="02000503030000020003" pitchFamily="50" charset="0"/>
              <a:cs typeface="Sakkal Majalla" pitchFamily="2" charset="-78"/>
            </a:endParaRPr>
          </a:p>
          <a:p>
            <a:pPr algn="ctr" eaLnBrk="1" hangingPunct="1">
              <a:spcBef>
                <a:spcPct val="0"/>
              </a:spcBef>
              <a:buFontTx/>
              <a:buNone/>
            </a:pPr>
            <a:endParaRPr lang="en-GB" altLang="en-US" sz="2000" dirty="0">
              <a:latin typeface="Sassoon Infant Rg" panose="02000503030000020003" pitchFamily="50" charset="0"/>
              <a:ea typeface="Sassoon Infant Rg" panose="02000503030000020003" pitchFamily="50" charset="0"/>
              <a:cs typeface="Sakkal Majalla" pitchFamily="2" charset="-78"/>
            </a:endParaRPr>
          </a:p>
          <a:p>
            <a:pPr algn="ctr" eaLnBrk="1" hangingPunct="1">
              <a:spcBef>
                <a:spcPct val="0"/>
              </a:spcBef>
              <a:buFontTx/>
              <a:buNone/>
            </a:pPr>
            <a:endParaRPr lang="en-GB" altLang="en-US" sz="2000" dirty="0">
              <a:latin typeface="Sassoon Infant Rg" panose="02000503030000020003" pitchFamily="50" charset="0"/>
              <a:ea typeface="Sassoon Infant Rg" panose="02000503030000020003" pitchFamily="50" charset="0"/>
              <a:cs typeface="Sakkal Majalla" pitchFamily="2" charset="-78"/>
            </a:endParaRPr>
          </a:p>
        </p:txBody>
      </p:sp>
      <p:sp>
        <p:nvSpPr>
          <p:cNvPr id="3" name="Text A"/>
          <p:cNvSpPr/>
          <p:nvPr/>
        </p:nvSpPr>
        <p:spPr>
          <a:xfrm>
            <a:off x="2291695" y="2786991"/>
            <a:ext cx="4857086" cy="369332"/>
          </a:xfrm>
          <a:prstGeom prst="rect">
            <a:avLst/>
          </a:prstGeom>
        </p:spPr>
        <p:txBody>
          <a:bodyPr wrap="square">
            <a:spAutoFit/>
          </a:bodyPr>
          <a:lstStyle/>
          <a:p>
            <a:pPr algn="ctr">
              <a:spcBef>
                <a:spcPct val="0"/>
              </a:spcBef>
            </a:pPr>
            <a:r>
              <a:rPr lang="en-GB" dirty="0"/>
              <a:t>Accept it.</a:t>
            </a:r>
            <a:endParaRPr lang="en-GB" altLang="en-US" dirty="0">
              <a:ea typeface="Sassoon Infant Rg" panose="02000503030000020003" pitchFamily="50" charset="0"/>
              <a:cs typeface="Sakkal Majalla" pitchFamily="2" charset="-78"/>
            </a:endParaRPr>
          </a:p>
        </p:txBody>
      </p:sp>
      <p:sp>
        <p:nvSpPr>
          <p:cNvPr id="2" name="Rectangle 1"/>
          <p:cNvSpPr/>
          <p:nvPr/>
        </p:nvSpPr>
        <p:spPr>
          <a:xfrm>
            <a:off x="0" y="753010"/>
            <a:ext cx="9144000" cy="1140977"/>
          </a:xfrm>
          <a:prstGeom prst="rect">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itle 20"/>
          <p:cNvSpPr>
            <a:spLocks noGrp="1"/>
          </p:cNvSpPr>
          <p:nvPr>
            <p:ph type="title" idx="4294967295"/>
          </p:nvPr>
        </p:nvSpPr>
        <p:spPr>
          <a:xfrm>
            <a:off x="634682" y="899681"/>
            <a:ext cx="5339397" cy="994306"/>
          </a:xfrm>
          <a:prstGeom prst="roundRect">
            <a:avLst>
              <a:gd name="adj" fmla="val 9641"/>
            </a:avLst>
          </a:prstGeom>
        </p:spPr>
        <p:txBody>
          <a:bodyPr>
            <a:noAutofit/>
          </a:bodyPr>
          <a:lstStyle/>
          <a:p>
            <a:r>
              <a:rPr lang="en-GB" altLang="en-US" sz="2400" dirty="0">
                <a:solidFill>
                  <a:schemeClr val="bg1"/>
                </a:solidFill>
              </a:rPr>
              <a:t>Your best friend from swimming sends you a friend request online.</a:t>
            </a:r>
            <a:endParaRPr lang="en-GB" sz="2400" dirty="0">
              <a:solidFill>
                <a:schemeClr val="bg1"/>
              </a:solidFill>
              <a:latin typeface="+mn-lt"/>
            </a:endParaRPr>
          </a:p>
        </p:txBody>
      </p:sp>
      <p:sp>
        <p:nvSpPr>
          <p:cNvPr id="8" name="Answer 3"/>
          <p:cNvSpPr txBox="1">
            <a:spLocks noChangeArrowheads="1"/>
          </p:cNvSpPr>
          <p:nvPr/>
        </p:nvSpPr>
        <p:spPr bwMode="auto">
          <a:xfrm>
            <a:off x="608013" y="4929552"/>
            <a:ext cx="7921625" cy="1123712"/>
          </a:xfrm>
          <a:prstGeom prst="roundRect">
            <a:avLst/>
          </a:prstGeom>
          <a:solidFill>
            <a:schemeClr val="bg1"/>
          </a:solidFill>
          <a:ln w="28575">
            <a:solidFill>
              <a:schemeClr val="accent5">
                <a:lumMod val="50000"/>
              </a:schemeClr>
            </a:solidFill>
            <a:miter lim="800000"/>
            <a:headEnd/>
            <a:tailEnd/>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GB" altLang="en-US" sz="2000" dirty="0">
              <a:latin typeface="Sassoon Infant Rg" panose="02000503030000020003" pitchFamily="50" charset="0"/>
              <a:ea typeface="Sassoon Infant Rg" panose="02000503030000020003" pitchFamily="50" charset="0"/>
              <a:cs typeface="Sakkal Majalla" pitchFamily="2" charset="-78"/>
            </a:endParaRPr>
          </a:p>
          <a:p>
            <a:pPr algn="ctr" eaLnBrk="1" hangingPunct="1">
              <a:spcBef>
                <a:spcPct val="0"/>
              </a:spcBef>
              <a:buFontTx/>
              <a:buNone/>
            </a:pPr>
            <a:endParaRPr lang="en-GB" altLang="en-US" sz="2000" dirty="0">
              <a:latin typeface="Sassoon Infant Rg" panose="02000503030000020003" pitchFamily="50" charset="0"/>
              <a:ea typeface="Sassoon Infant Rg" panose="02000503030000020003" pitchFamily="50" charset="0"/>
              <a:cs typeface="Sakkal Majalla" pitchFamily="2" charset="-78"/>
            </a:endParaRPr>
          </a:p>
          <a:p>
            <a:pPr algn="ctr" eaLnBrk="1" hangingPunct="1">
              <a:spcBef>
                <a:spcPct val="0"/>
              </a:spcBef>
              <a:buFontTx/>
              <a:buNone/>
            </a:pPr>
            <a:endParaRPr lang="en-GB" altLang="en-US" sz="2000" dirty="0">
              <a:latin typeface="Sassoon Infant Rg" panose="02000503030000020003" pitchFamily="50" charset="0"/>
              <a:ea typeface="Sassoon Infant Rg" panose="02000503030000020003" pitchFamily="50" charset="0"/>
              <a:cs typeface="Sakkal Majalla" pitchFamily="2" charset="-78"/>
            </a:endParaRPr>
          </a:p>
        </p:txBody>
      </p:sp>
      <p:sp>
        <p:nvSpPr>
          <p:cNvPr id="9" name="Answer 2"/>
          <p:cNvSpPr txBox="1">
            <a:spLocks noChangeArrowheads="1"/>
          </p:cNvSpPr>
          <p:nvPr/>
        </p:nvSpPr>
        <p:spPr bwMode="auto">
          <a:xfrm>
            <a:off x="608013" y="3663295"/>
            <a:ext cx="7921625" cy="1123712"/>
          </a:xfrm>
          <a:prstGeom prst="roundRect">
            <a:avLst/>
          </a:prstGeom>
          <a:solidFill>
            <a:schemeClr val="bg1"/>
          </a:solidFill>
          <a:ln w="28575">
            <a:solidFill>
              <a:schemeClr val="accent5">
                <a:lumMod val="50000"/>
              </a:schemeClr>
            </a:solidFill>
            <a:miter lim="800000"/>
            <a:headEnd/>
            <a:tailEnd/>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GB" altLang="en-US" sz="2000" dirty="0">
              <a:latin typeface="Sassoon Infant Rg" panose="02000503030000020003" pitchFamily="50" charset="0"/>
              <a:ea typeface="Sassoon Infant Rg" panose="02000503030000020003" pitchFamily="50" charset="0"/>
              <a:cs typeface="Sakkal Majalla" pitchFamily="2" charset="-78"/>
            </a:endParaRPr>
          </a:p>
          <a:p>
            <a:pPr algn="ctr" eaLnBrk="1" hangingPunct="1">
              <a:spcBef>
                <a:spcPct val="0"/>
              </a:spcBef>
              <a:buFontTx/>
              <a:buNone/>
            </a:pPr>
            <a:endParaRPr lang="en-GB" altLang="en-US" sz="2000" dirty="0">
              <a:latin typeface="Sassoon Infant Rg" panose="02000503030000020003" pitchFamily="50" charset="0"/>
              <a:ea typeface="Sassoon Infant Rg" panose="02000503030000020003" pitchFamily="50" charset="0"/>
              <a:cs typeface="Sakkal Majalla" pitchFamily="2" charset="-78"/>
            </a:endParaRPr>
          </a:p>
          <a:p>
            <a:pPr algn="ctr" eaLnBrk="1" hangingPunct="1">
              <a:spcBef>
                <a:spcPct val="0"/>
              </a:spcBef>
              <a:buFontTx/>
              <a:buNone/>
            </a:pPr>
            <a:endParaRPr lang="en-GB" altLang="en-US" sz="2000" dirty="0">
              <a:latin typeface="Sassoon Infant Rg" panose="02000503030000020003" pitchFamily="50" charset="0"/>
              <a:ea typeface="Sassoon Infant Rg" panose="02000503030000020003" pitchFamily="50" charset="0"/>
              <a:cs typeface="Sakkal Majalla" pitchFamily="2" charset="-78"/>
            </a:endParaRPr>
          </a:p>
        </p:txBody>
      </p:sp>
      <p:pic>
        <p:nvPicPr>
          <p:cNvPr id="14" name="Tick"/>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p:blipFill>
        <p:spPr bwMode="auto">
          <a:xfrm>
            <a:off x="7437447" y="2518616"/>
            <a:ext cx="953513" cy="91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Cros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p:blipFill>
        <p:spPr bwMode="auto">
          <a:xfrm>
            <a:off x="7386360" y="3860185"/>
            <a:ext cx="1055688" cy="729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Cross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p:blipFill>
        <p:spPr bwMode="auto">
          <a:xfrm>
            <a:off x="7384773" y="5125894"/>
            <a:ext cx="1057275" cy="731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ounded Rectangle 17"/>
          <p:cNvSpPr/>
          <p:nvPr/>
        </p:nvSpPr>
        <p:spPr>
          <a:xfrm>
            <a:off x="608013" y="2397038"/>
            <a:ext cx="1269339" cy="1123712"/>
          </a:xfrm>
          <a:prstGeom prst="round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000" b="1" dirty="0"/>
              <a:t>A</a:t>
            </a:r>
          </a:p>
        </p:txBody>
      </p:sp>
      <p:sp>
        <p:nvSpPr>
          <p:cNvPr id="20" name="Rounded Rectangle 19"/>
          <p:cNvSpPr/>
          <p:nvPr/>
        </p:nvSpPr>
        <p:spPr>
          <a:xfrm>
            <a:off x="608012" y="3663295"/>
            <a:ext cx="1269339" cy="1123712"/>
          </a:xfrm>
          <a:prstGeom prst="round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000" b="1" dirty="0"/>
              <a:t>B</a:t>
            </a:r>
          </a:p>
        </p:txBody>
      </p:sp>
      <p:sp>
        <p:nvSpPr>
          <p:cNvPr id="22" name="Rounded Rectangle 21"/>
          <p:cNvSpPr/>
          <p:nvPr/>
        </p:nvSpPr>
        <p:spPr>
          <a:xfrm>
            <a:off x="608012" y="4929552"/>
            <a:ext cx="1269339" cy="1123712"/>
          </a:xfrm>
          <a:prstGeom prst="round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000" b="1" dirty="0"/>
              <a:t>C</a:t>
            </a:r>
          </a:p>
        </p:txBody>
      </p:sp>
      <p:sp>
        <p:nvSpPr>
          <p:cNvPr id="19" name="Text B"/>
          <p:cNvSpPr/>
          <p:nvPr/>
        </p:nvSpPr>
        <p:spPr>
          <a:xfrm>
            <a:off x="2370246" y="4040485"/>
            <a:ext cx="4857086" cy="369332"/>
          </a:xfrm>
          <a:prstGeom prst="rect">
            <a:avLst/>
          </a:prstGeom>
        </p:spPr>
        <p:txBody>
          <a:bodyPr wrap="square">
            <a:spAutoFit/>
          </a:bodyPr>
          <a:lstStyle/>
          <a:p>
            <a:pPr algn="ctr">
              <a:spcBef>
                <a:spcPct val="0"/>
              </a:spcBef>
            </a:pPr>
            <a:r>
              <a:rPr lang="en-GB" dirty="0"/>
              <a:t>Ignore it.</a:t>
            </a:r>
            <a:endParaRPr lang="en-GB" altLang="en-US" dirty="0">
              <a:ea typeface="Sassoon Infant Rg" panose="02000503030000020003" pitchFamily="50" charset="0"/>
              <a:cs typeface="Sakkal Majalla" pitchFamily="2" charset="-78"/>
            </a:endParaRPr>
          </a:p>
        </p:txBody>
      </p:sp>
      <p:sp>
        <p:nvSpPr>
          <p:cNvPr id="23" name="Text C"/>
          <p:cNvSpPr/>
          <p:nvPr/>
        </p:nvSpPr>
        <p:spPr>
          <a:xfrm>
            <a:off x="2335877" y="5306742"/>
            <a:ext cx="4857086" cy="369332"/>
          </a:xfrm>
          <a:prstGeom prst="rect">
            <a:avLst/>
          </a:prstGeom>
        </p:spPr>
        <p:txBody>
          <a:bodyPr wrap="square">
            <a:spAutoFit/>
          </a:bodyPr>
          <a:lstStyle/>
          <a:p>
            <a:pPr algn="ctr">
              <a:spcBef>
                <a:spcPct val="0"/>
              </a:spcBef>
            </a:pPr>
            <a:r>
              <a:rPr lang="en-GB" dirty="0"/>
              <a:t>Say, ‘No,’ and block them.</a:t>
            </a:r>
            <a:endParaRPr lang="en-GB" altLang="en-US" dirty="0">
              <a:ea typeface="Sassoon Infant Rg" panose="02000503030000020003" pitchFamily="50" charset="0"/>
              <a:cs typeface="Sakkal Majalla" pitchFamily="2" charset="-78"/>
            </a:endParaRPr>
          </a:p>
        </p:txBody>
      </p:sp>
      <p:grpSp>
        <p:nvGrpSpPr>
          <p:cNvPr id="26" name="Group 25">
            <a:extLst>
              <a:ext uri="{FF2B5EF4-FFF2-40B4-BE49-F238E27FC236}">
                <a16:creationId xmlns:a16="http://schemas.microsoft.com/office/drawing/2014/main" id="{CE193A97-C03B-4B02-B987-C290504607CC}"/>
              </a:ext>
            </a:extLst>
          </p:cNvPr>
          <p:cNvGrpSpPr/>
          <p:nvPr/>
        </p:nvGrpSpPr>
        <p:grpSpPr>
          <a:xfrm>
            <a:off x="6344587" y="190978"/>
            <a:ext cx="1846381" cy="2145271"/>
            <a:chOff x="5384598" y="1341563"/>
            <a:chExt cx="1846381" cy="2145271"/>
          </a:xfrm>
        </p:grpSpPr>
        <p:sp>
          <p:nvSpPr>
            <p:cNvPr id="5" name="Rectangle 4">
              <a:extLst>
                <a:ext uri="{FF2B5EF4-FFF2-40B4-BE49-F238E27FC236}">
                  <a16:creationId xmlns:a16="http://schemas.microsoft.com/office/drawing/2014/main" id="{400AC34B-F00C-49C7-A53E-C4BF65CCDC20}"/>
                </a:ext>
              </a:extLst>
            </p:cNvPr>
            <p:cNvSpPr/>
            <p:nvPr/>
          </p:nvSpPr>
          <p:spPr>
            <a:xfrm rot="956773">
              <a:off x="5384598" y="1341563"/>
              <a:ext cx="1846381" cy="2145271"/>
            </a:xfrm>
            <a:prstGeom prst="rect">
              <a:avLst/>
            </a:prstGeom>
            <a:solidFill>
              <a:schemeClr val="bg1"/>
            </a:solidFill>
            <a:ln>
              <a:solidFill>
                <a:schemeClr val="tx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ltLang="en-US" sz="1800" dirty="0"/>
                <a:t>Someone you don’t know has sent you a friend request.</a:t>
              </a:r>
              <a:endParaRPr lang="en-GB" dirty="0"/>
            </a:p>
          </p:txBody>
        </p:sp>
        <p:sp>
          <p:nvSpPr>
            <p:cNvPr id="25" name="Rectangle 24">
              <a:extLst>
                <a:ext uri="{FF2B5EF4-FFF2-40B4-BE49-F238E27FC236}">
                  <a16:creationId xmlns:a16="http://schemas.microsoft.com/office/drawing/2014/main" id="{66D14717-1FAD-4536-BC01-EE0BAE568571}"/>
                </a:ext>
              </a:extLst>
            </p:cNvPr>
            <p:cNvSpPr/>
            <p:nvPr/>
          </p:nvSpPr>
          <p:spPr>
            <a:xfrm rot="956773">
              <a:off x="5559278" y="1484879"/>
              <a:ext cx="1598273" cy="1587911"/>
            </a:xfrm>
            <a:prstGeom prst="rect">
              <a:avLst/>
            </a:prstGeom>
            <a:solidFill>
              <a:srgbClr val="FFEDA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7" name="Picture 6">
              <a:extLst>
                <a:ext uri="{FF2B5EF4-FFF2-40B4-BE49-F238E27FC236}">
                  <a16:creationId xmlns:a16="http://schemas.microsoft.com/office/drawing/2014/main" id="{027CEACB-9DF4-49F8-8D37-62B3BB586CD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566" t="-3117" r="2566" b="52537"/>
            <a:stretch/>
          </p:blipFill>
          <p:spPr>
            <a:xfrm rot="956773">
              <a:off x="5573576" y="1505224"/>
              <a:ext cx="1581737" cy="1559124"/>
            </a:xfrm>
            <a:prstGeom prst="rect">
              <a:avLst/>
            </a:prstGeom>
            <a:ln>
              <a:noFill/>
            </a:ln>
          </p:spPr>
        </p:pic>
      </p:grpSp>
      <p:sp>
        <p:nvSpPr>
          <p:cNvPr id="29" name="Title 20">
            <a:extLst>
              <a:ext uri="{FF2B5EF4-FFF2-40B4-BE49-F238E27FC236}">
                <a16:creationId xmlns:a16="http://schemas.microsoft.com/office/drawing/2014/main" id="{296D1AAE-7957-4DEB-AD0D-32B478DF78AA}"/>
              </a:ext>
            </a:extLst>
          </p:cNvPr>
          <p:cNvSpPr txBox="1">
            <a:spLocks/>
          </p:cNvSpPr>
          <p:nvPr/>
        </p:nvSpPr>
        <p:spPr>
          <a:xfrm>
            <a:off x="568048" y="1970117"/>
            <a:ext cx="8001553" cy="698260"/>
          </a:xfrm>
          <a:prstGeom prst="roundRect">
            <a:avLst>
              <a:gd name="adj" fmla="val 9641"/>
            </a:avLst>
          </a:prstGeom>
        </p:spPr>
        <p:txBody>
          <a:bodyPr>
            <a:noAutofit/>
          </a:bodyPr>
          <a:lstStyle>
            <a:lvl1pPr algn="l" defTabSz="914400" rtl="0" eaLnBrk="1" latinLnBrk="0" hangingPunct="1">
              <a:lnSpc>
                <a:spcPct val="90000"/>
              </a:lnSpc>
              <a:spcBef>
                <a:spcPct val="0"/>
              </a:spcBef>
              <a:buNone/>
              <a:defRPr sz="4000" b="1" kern="1200">
                <a:solidFill>
                  <a:srgbClr val="1C1C1C"/>
                </a:solidFill>
                <a:latin typeface="Twinkl" pitchFamily="50" charset="0"/>
                <a:ea typeface="+mj-ea"/>
                <a:cs typeface="+mj-cs"/>
              </a:defRPr>
            </a:lvl1pPr>
          </a:lstStyle>
          <a:p>
            <a:r>
              <a:rPr lang="en-GB" altLang="en-US" sz="1800" b="0" dirty="0">
                <a:solidFill>
                  <a:schemeClr val="tx1"/>
                </a:solidFill>
              </a:rPr>
              <a:t>What should you do?</a:t>
            </a:r>
            <a:endParaRPr lang="en-GB" sz="1800" b="0" dirty="0">
              <a:solidFill>
                <a:schemeClr val="tx1"/>
              </a:solidFill>
              <a:latin typeface="+mn-lt"/>
            </a:endParaRPr>
          </a:p>
        </p:txBody>
      </p:sp>
      <p:grpSp>
        <p:nvGrpSpPr>
          <p:cNvPr id="4" name="Group 3">
            <a:extLst>
              <a:ext uri="{FF2B5EF4-FFF2-40B4-BE49-F238E27FC236}">
                <a16:creationId xmlns:a16="http://schemas.microsoft.com/office/drawing/2014/main" id="{82E0A571-48E3-474A-AB67-AB1FA5791CC7}"/>
              </a:ext>
            </a:extLst>
          </p:cNvPr>
          <p:cNvGrpSpPr/>
          <p:nvPr/>
        </p:nvGrpSpPr>
        <p:grpSpPr>
          <a:xfrm>
            <a:off x="7384773" y="3860185"/>
            <a:ext cx="1057275" cy="1996737"/>
            <a:chOff x="7537173" y="4012585"/>
            <a:chExt cx="1057275" cy="1996737"/>
          </a:xfrm>
        </p:grpSpPr>
        <p:pic>
          <p:nvPicPr>
            <p:cNvPr id="33" name="Cross">
              <a:extLst>
                <a:ext uri="{FF2B5EF4-FFF2-40B4-BE49-F238E27FC236}">
                  <a16:creationId xmlns:a16="http://schemas.microsoft.com/office/drawing/2014/main" id="{F50D3F9A-9EF2-455D-98E0-794A2C54741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p:blipFill>
          <p:spPr bwMode="auto">
            <a:xfrm>
              <a:off x="7538760" y="4012585"/>
              <a:ext cx="1055688" cy="729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Cross 1">
              <a:extLst>
                <a:ext uri="{FF2B5EF4-FFF2-40B4-BE49-F238E27FC236}">
                  <a16:creationId xmlns:a16="http://schemas.microsoft.com/office/drawing/2014/main" id="{E840983E-CE7C-4479-8699-EF0C7832CDC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p:blipFill>
          <p:spPr bwMode="auto">
            <a:xfrm>
              <a:off x="7537173" y="5278294"/>
              <a:ext cx="1057275" cy="731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0" name="Rectangle 29">
            <a:extLst>
              <a:ext uri="{FF2B5EF4-FFF2-40B4-BE49-F238E27FC236}">
                <a16:creationId xmlns:a16="http://schemas.microsoft.com/office/drawing/2014/main" id="{60571C6A-97CF-4A10-AC24-EC7A573FE934}"/>
              </a:ext>
            </a:extLst>
          </p:cNvPr>
          <p:cNvSpPr/>
          <p:nvPr/>
        </p:nvSpPr>
        <p:spPr>
          <a:xfrm>
            <a:off x="-536883" y="0"/>
            <a:ext cx="9680883" cy="685878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ight Arrow 16">
            <a:hlinkClick r:id="" action="ppaction://hlinkshowjump?jump=nextslide"/>
          </p:cNvPr>
          <p:cNvSpPr/>
          <p:nvPr/>
        </p:nvSpPr>
        <p:spPr>
          <a:xfrm>
            <a:off x="8389938" y="6009794"/>
            <a:ext cx="654050" cy="598487"/>
          </a:xfrm>
          <a:prstGeom prst="rightArrow">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24" name="Right Arrow 23">
            <a:hlinkClick r:id="" action="ppaction://hlinkshowjump?jump=previousslide"/>
          </p:cNvPr>
          <p:cNvSpPr/>
          <p:nvPr/>
        </p:nvSpPr>
        <p:spPr>
          <a:xfrm flipH="1">
            <a:off x="93662" y="6009794"/>
            <a:ext cx="654050" cy="598487"/>
          </a:xfrm>
          <a:prstGeom prst="rightArrow">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grpSp>
        <p:nvGrpSpPr>
          <p:cNvPr id="27" name="Group 26">
            <a:extLst>
              <a:ext uri="{FF2B5EF4-FFF2-40B4-BE49-F238E27FC236}">
                <a16:creationId xmlns:a16="http://schemas.microsoft.com/office/drawing/2014/main" id="{F8569112-AFDF-4080-978F-1E25975B39FB}"/>
              </a:ext>
            </a:extLst>
          </p:cNvPr>
          <p:cNvGrpSpPr/>
          <p:nvPr/>
        </p:nvGrpSpPr>
        <p:grpSpPr>
          <a:xfrm>
            <a:off x="594014" y="2241470"/>
            <a:ext cx="6633318" cy="1773555"/>
            <a:chOff x="662501" y="2240534"/>
            <a:chExt cx="8235982" cy="1773555"/>
          </a:xfrm>
        </p:grpSpPr>
        <p:sp>
          <p:nvSpPr>
            <p:cNvPr id="28" name="Rectangle: Rounded Corners 27">
              <a:extLst>
                <a:ext uri="{FF2B5EF4-FFF2-40B4-BE49-F238E27FC236}">
                  <a16:creationId xmlns:a16="http://schemas.microsoft.com/office/drawing/2014/main" id="{D2315CE0-6B3B-4B3A-8076-95DA56963FD5}"/>
                </a:ext>
              </a:extLst>
            </p:cNvPr>
            <p:cNvSpPr/>
            <p:nvPr/>
          </p:nvSpPr>
          <p:spPr>
            <a:xfrm>
              <a:off x="662501" y="2383278"/>
              <a:ext cx="8235982" cy="1142422"/>
            </a:xfrm>
            <a:prstGeom prst="roundRect">
              <a:avLst>
                <a:gd name="adj" fmla="val 16274"/>
              </a:avLst>
            </a:prstGeom>
            <a:solidFill>
              <a:srgbClr val="FFEDAA"/>
            </a:solidFill>
            <a:ln w="28575">
              <a:solidFill>
                <a:srgbClr val="0457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Answer 1">
              <a:extLst>
                <a:ext uri="{FF2B5EF4-FFF2-40B4-BE49-F238E27FC236}">
                  <a16:creationId xmlns:a16="http://schemas.microsoft.com/office/drawing/2014/main" id="{2AC2311D-05FA-4287-818E-1426C8B87EC4}"/>
                </a:ext>
              </a:extLst>
            </p:cNvPr>
            <p:cNvSpPr txBox="1">
              <a:spLocks noChangeArrowheads="1"/>
            </p:cNvSpPr>
            <p:nvPr/>
          </p:nvSpPr>
          <p:spPr bwMode="auto">
            <a:xfrm>
              <a:off x="714563" y="2240534"/>
              <a:ext cx="8183920" cy="1773555"/>
            </a:xfrm>
            <a:prstGeom prst="roundRect">
              <a:avLst>
                <a:gd name="adj" fmla="val 5732"/>
              </a:avLst>
            </a:prstGeom>
            <a:noFill/>
            <a:ln w="28575">
              <a:noFill/>
              <a:miter lim="800000"/>
              <a:headEnd/>
              <a:tailEnd/>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None/>
              </a:pPr>
              <a:endParaRPr lang="en-GB" altLang="en-US" sz="1800" b="1" dirty="0">
                <a:latin typeface="+mn-lt"/>
                <a:ea typeface="DengXian Light" panose="02010600030101010101" pitchFamily="2" charset="-122"/>
              </a:endParaRPr>
            </a:p>
            <a:p>
              <a:pPr algn="ctr">
                <a:buNone/>
              </a:pPr>
              <a:r>
                <a:rPr lang="en-GB" altLang="en-US" sz="1800" b="1" dirty="0">
                  <a:latin typeface="+mn-lt"/>
                  <a:ea typeface="DengXian Light" panose="02010600030101010101" pitchFamily="2" charset="-122"/>
                </a:rPr>
                <a:t>It’s OK to accept friend requests from people you know and trust offline.</a:t>
              </a:r>
            </a:p>
            <a:p>
              <a:pPr algn="ctr">
                <a:buNone/>
              </a:pPr>
              <a:br>
                <a:rPr lang="en-GB" altLang="en-US" sz="2200" b="1" dirty="0">
                  <a:latin typeface="+mn-lt"/>
                </a:rPr>
              </a:br>
              <a:endParaRPr lang="en-GB" altLang="en-US" sz="2200" b="1" dirty="0">
                <a:latin typeface="+mn-lt"/>
              </a:endParaRPr>
            </a:p>
          </p:txBody>
        </p:sp>
      </p:grpSp>
    </p:spTree>
    <p:extLst>
      <p:ext uri="{BB962C8B-B14F-4D97-AF65-F5344CB8AC3E}">
        <p14:creationId xmlns:p14="http://schemas.microsoft.com/office/powerpoint/2010/main" val="233427914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7" presetClass="emph" presetSubtype="2" fill="hold" nodeType="withEffect">
                                  <p:stCondLst>
                                    <p:cond delay="0"/>
                                  </p:stCondLst>
                                  <p:childTnLst>
                                    <p:animClr clrSpc="rgb" dir="cw">
                                      <p:cBhvr>
                                        <p:cTn id="9" dur="750" fill="hold"/>
                                        <p:tgtEl>
                                          <p:spTgt spid="10"/>
                                        </p:tgtEl>
                                        <p:attrNameLst>
                                          <p:attrName>stroke.color</p:attrName>
                                        </p:attrNameLst>
                                      </p:cBhvr>
                                      <p:to>
                                        <a:srgbClr val="92D050"/>
                                      </p:to>
                                    </p:animClr>
                                    <p:set>
                                      <p:cBhvr>
                                        <p:cTn id="10" dur="750" fill="hold"/>
                                        <p:tgtEl>
                                          <p:spTgt spid="10"/>
                                        </p:tgtEl>
                                        <p:attrNameLst>
                                          <p:attrName>stroke.on</p:attrName>
                                        </p:attrNameLst>
                                      </p:cBhvr>
                                      <p:to>
                                        <p:strVal val="true"/>
                                      </p:to>
                                    </p:set>
                                  </p:childTnLst>
                                </p:cTn>
                              </p:par>
                              <p:par>
                                <p:cTn id="11" presetID="1" presetClass="emph" presetSubtype="2" fill="hold" nodeType="withEffect">
                                  <p:stCondLst>
                                    <p:cond delay="0"/>
                                  </p:stCondLst>
                                  <p:childTnLst>
                                    <p:animClr clrSpc="rgb" dir="cw">
                                      <p:cBhvr>
                                        <p:cTn id="12" dur="750" fill="hold"/>
                                        <p:tgtEl>
                                          <p:spTgt spid="18"/>
                                        </p:tgtEl>
                                        <p:attrNameLst>
                                          <p:attrName>fillcolor</p:attrName>
                                        </p:attrNameLst>
                                      </p:cBhvr>
                                      <p:to>
                                        <a:srgbClr val="92D050"/>
                                      </p:to>
                                    </p:animClr>
                                    <p:set>
                                      <p:cBhvr>
                                        <p:cTn id="13" dur="750" fill="hold"/>
                                        <p:tgtEl>
                                          <p:spTgt spid="18"/>
                                        </p:tgtEl>
                                        <p:attrNameLst>
                                          <p:attrName>fill.type</p:attrName>
                                        </p:attrNameLst>
                                      </p:cBhvr>
                                      <p:to>
                                        <p:strVal val="solid"/>
                                      </p:to>
                                    </p:set>
                                    <p:set>
                                      <p:cBhvr>
                                        <p:cTn id="14" dur="750" fill="hold"/>
                                        <p:tgtEl>
                                          <p:spTgt spid="18"/>
                                        </p:tgtEl>
                                        <p:attrNameLst>
                                          <p:attrName>fill.on</p:attrName>
                                        </p:attrNameLst>
                                      </p:cBhvr>
                                      <p:to>
                                        <p:strVal val="true"/>
                                      </p:to>
                                    </p:set>
                                  </p:childTnLst>
                                </p:cTn>
                              </p:par>
                            </p:childTnLst>
                          </p:cTn>
                        </p:par>
                        <p:par>
                          <p:cTn id="15" fill="hold">
                            <p:stCondLst>
                              <p:cond delay="750"/>
                            </p:stCondLst>
                            <p:childTnLst>
                              <p:par>
                                <p:cTn id="16" presetID="10"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childTnLst>
                          </p:cTn>
                        </p:par>
                        <p:par>
                          <p:cTn id="19" fill="hold">
                            <p:stCondLst>
                              <p:cond delay="1250"/>
                            </p:stCondLst>
                            <p:childTnLst>
                              <p:par>
                                <p:cTn id="20" presetID="10"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childTnLst>
                                </p:cTn>
                              </p:par>
                              <p:par>
                                <p:cTn id="23" presetID="10" presetClass="entr" presetSubtype="0" fill="hold" nodeType="with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fade">
                                      <p:cBhvr>
                                        <p:cTn id="25" dur="500"/>
                                        <p:tgtEl>
                                          <p:spTgt spid="27"/>
                                        </p:tgtEl>
                                      </p:cBhvr>
                                    </p:animEffect>
                                  </p:childTnLst>
                                </p:cTn>
                              </p:par>
                            </p:childTnLst>
                          </p:cTn>
                        </p:par>
                      </p:childTnLst>
                    </p:cTn>
                  </p:par>
                </p:childTnLst>
              </p:cTn>
              <p:nextCondLst>
                <p:cond evt="onClick" delay="0">
                  <p:tgtEl>
                    <p:spTgt spid="3"/>
                  </p:tgtEl>
                </p:cond>
              </p:nextCondLst>
            </p:seq>
            <p:seq concurrent="1" nextAc="seek">
              <p:cTn id="26" restart="whenNotActive" fill="hold" evtFilter="cancelBubble" nodeType="interactiveSeq">
                <p:stCondLst>
                  <p:cond evt="onClick" delay="0">
                    <p:tgtEl>
                      <p:spTgt spid="19"/>
                    </p:tgtEl>
                  </p:cond>
                </p:stCondLst>
                <p:endSync evt="end" delay="0">
                  <p:rtn val="all"/>
                </p:endSync>
                <p:childTnLst>
                  <p:par>
                    <p:cTn id="27" fill="hold">
                      <p:stCondLst>
                        <p:cond delay="0"/>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500"/>
                                        <p:tgtEl>
                                          <p:spTgt spid="15"/>
                                        </p:tgtEl>
                                      </p:cBhvr>
                                    </p:animEffect>
                                  </p:childTnLst>
                                </p:cTn>
                              </p:par>
                            </p:childTnLst>
                          </p:cTn>
                        </p:par>
                      </p:childTnLst>
                    </p:cTn>
                  </p:par>
                </p:childTnLst>
              </p:cTn>
              <p:nextCondLst>
                <p:cond evt="onClick" delay="0">
                  <p:tgtEl>
                    <p:spTgt spid="19"/>
                  </p:tgtEl>
                </p:cond>
              </p:nextCondLst>
            </p:seq>
            <p:seq concurrent="1" nextAc="seek">
              <p:cTn id="32" restart="whenNotActive" fill="hold" evtFilter="cancelBubble" nodeType="interactiveSeq">
                <p:stCondLst>
                  <p:cond evt="onClick" delay="0">
                    <p:tgtEl>
                      <p:spTgt spid="23"/>
                    </p:tgtEl>
                  </p:cond>
                </p:stCondLst>
                <p:endSync evt="end" delay="0">
                  <p:rtn val="all"/>
                </p:endSync>
                <p:childTnLst>
                  <p:par>
                    <p:cTn id="33" fill="hold">
                      <p:stCondLst>
                        <p:cond delay="0"/>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500"/>
                                        <p:tgtEl>
                                          <p:spTgt spid="16"/>
                                        </p:tgtEl>
                                      </p:cBhvr>
                                    </p:animEffect>
                                  </p:childTnLst>
                                </p:cTn>
                              </p:par>
                            </p:childTnLst>
                          </p:cTn>
                        </p:par>
                      </p:childTnLst>
                    </p:cTn>
                  </p:par>
                </p:childTnLst>
              </p:cTn>
              <p:nextCondLst>
                <p:cond evt="onClick" delay="0">
                  <p:tgtEl>
                    <p:spTgt spid="23"/>
                  </p:tgtEl>
                </p:cond>
              </p:nextCondLst>
            </p:seq>
          </p:childTnLst>
        </p:cTn>
      </p:par>
    </p:tnLst>
    <p:bldLst>
      <p:bldP spid="30" grpId="0" animBg="1"/>
    </p:bldLst>
  </p:timing>
</p:sld>
</file>

<file path=ppt/theme/theme1.xml><?xml version="1.0" encoding="utf-8"?>
<a:theme xmlns:a="http://schemas.openxmlformats.org/drawingml/2006/main" name="Office Theme">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Sb"/>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owerPoint Template.potx" id="{8C058020-CE1A-4275-96FF-3E9B179AFEF1}" vid="{BE2BE99D-79A1-4F73-BB89-E052F53DA92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 Template</Template>
  <TotalTime>0</TotalTime>
  <Words>1193</Words>
  <Application>Microsoft Office PowerPoint</Application>
  <PresentationFormat>On-screen Show (4:3)</PresentationFormat>
  <Paragraphs>190</Paragraphs>
  <Slides>17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Twinkl</vt:lpstr>
      <vt:lpstr>Arial</vt:lpstr>
      <vt:lpstr>Sassoon Infant Rg</vt:lpstr>
      <vt:lpstr>Calibri</vt:lpstr>
      <vt:lpstr>Office Theme</vt:lpstr>
      <vt:lpstr>PowerPoint Presentation</vt:lpstr>
      <vt:lpstr>PowerPoint Presentation</vt:lpstr>
      <vt:lpstr>You join a website with lots of cool games on it, but first you need to fill out your name, phone number and home address.</vt:lpstr>
      <vt:lpstr>Someone you don’t know has sent you a friend request.</vt:lpstr>
      <vt:lpstr>A page pops up saying, ‘You’ve won!’ and it tells you to click on it.</vt:lpstr>
      <vt:lpstr>Someone in a game wants to trade or borrow items. You are worried about whether to trust them or not.</vt:lpstr>
      <vt:lpstr>Someone you’ve met in an online game asks which school you go to.</vt:lpstr>
      <vt:lpstr>You took some funny photos with your best friend. Later, you shared them with five other friends.  At school the next day, everyone is talking about  the photos and your best friend is cross with you. </vt:lpstr>
      <vt:lpstr>Your best friend from swimming sends you a friend request online.</vt:lpstr>
      <vt:lpstr>Someone wants to play a game online with you and offers you lots of coins if you’ll play.</vt:lpstr>
      <vt:lpstr>PowerPoint Presentation</vt:lpstr>
      <vt:lpstr>Someone you don’t know has been sending you lots of nice messages.</vt:lpstr>
      <vt:lpstr>Someone in your class wants you to take a photo of your brother being silly and post it online without your brother knowing.</vt:lpstr>
      <vt:lpstr>You’re watching a video when something pops up that makes you jump and worries you.</vt:lpstr>
      <vt:lpstr>Your friend has posted a photo of you that you don’t like.</vt:lpstr>
      <vt:lpstr>Your friend is planning to meet up with someone they don’t know but who they have been messaging.</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Wendy Suminska</dc:creator>
  <cp:lastModifiedBy>Dowson, Laura</cp:lastModifiedBy>
  <cp:revision>37</cp:revision>
  <dcterms:created xsi:type="dcterms:W3CDTF">2021-04-13T09:47:12Z</dcterms:created>
  <dcterms:modified xsi:type="dcterms:W3CDTF">2021-10-28T13:22:38Z</dcterms:modified>
</cp:coreProperties>
</file>