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80" r:id="rId5"/>
  </p:sldMasterIdLst>
  <p:notesMasterIdLst>
    <p:notesMasterId r:id="rId26"/>
  </p:notesMasterIdLst>
  <p:sldIdLst>
    <p:sldId id="256" r:id="rId6"/>
    <p:sldId id="258" r:id="rId7"/>
    <p:sldId id="259" r:id="rId8"/>
    <p:sldId id="260" r:id="rId9"/>
    <p:sldId id="261" r:id="rId10"/>
    <p:sldId id="257" r:id="rId11"/>
    <p:sldId id="262" r:id="rId12"/>
    <p:sldId id="263" r:id="rId13"/>
    <p:sldId id="265" r:id="rId14"/>
    <p:sldId id="266" r:id="rId15"/>
    <p:sldId id="264" r:id="rId16"/>
    <p:sldId id="267" r:id="rId17"/>
    <p:sldId id="268" r:id="rId18"/>
    <p:sldId id="269" r:id="rId19"/>
    <p:sldId id="270" r:id="rId20"/>
    <p:sldId id="271" r:id="rId21"/>
    <p:sldId id="272" r:id="rId22"/>
    <p:sldId id="273" r:id="rId23"/>
    <p:sldId id="275" r:id="rId24"/>
    <p:sldId id="27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0C4BB-F5E1-4D20-959A-391F62A2AD02}" type="datetimeFigureOut">
              <a:rPr lang="ru-RU" smtClean="0"/>
              <a:t>09.12.2020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0BFC6-CDE6-4C52-B077-9D28E58DEF0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12</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13</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14</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9579A1-FA57-4886-A92D-2DDAB8F22027}" type="slidenum">
              <a:rPr lang="en-GB" smtClean="0">
                <a:solidFill>
                  <a:srgbClr val="000000"/>
                </a:solidFill>
              </a:rPr>
              <a:pPr/>
              <a:t>16</a:t>
            </a:fld>
            <a:endParaRPr lang="en-GB" smtClean="0">
              <a:solidFill>
                <a:srgbClr val="000000"/>
              </a:solidFill>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17</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18</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BE215-12FD-463F-A337-20C58C610639}" type="slidenum">
              <a:rPr lang="en-GB"/>
              <a:pPr/>
              <a:t>19</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503285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08778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058400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51749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2523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29694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5430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87431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42574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58041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95286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2965496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160106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801901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21834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635784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12351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25129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2093366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916249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598699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4066487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63547">
            <a:off x="2571736" y="1714488"/>
            <a:ext cx="4500594"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rot="222517">
            <a:off x="2208694" y="3357372"/>
            <a:ext cx="4500594" cy="1933553"/>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9" name="Рисунок 8" descr="5.jpg"/>
          <p:cNvPicPr>
            <a:picLocks noChangeAspect="1"/>
          </p:cNvPicPr>
          <p:nvPr/>
        </p:nvPicPr>
        <p:blipFill>
          <a:blip r:embed="rId13" cstate="print"/>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8458B-A383-4988-B0F2-64C554160B75}" type="datetimeFigureOut">
              <a:rPr lang="ru-RU" smtClean="0"/>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9E86F-4884-47DB-97B1-9A0B6FF8BEC1}" type="slidenum">
              <a:rPr lang="ru-RU" smtClean="0"/>
              <a:pPr/>
              <a:t>‹#›</a:t>
            </a:fld>
            <a:endParaRPr lang="ru-RU"/>
          </a:p>
        </p:txBody>
      </p:sp>
      <p:pic>
        <p:nvPicPr>
          <p:cNvPr id="9" name="Рисунок 8" descr="6.jpg"/>
          <p:cNvPicPr>
            <a:picLocks noChangeAspect="1"/>
          </p:cNvPicPr>
          <p:nvPr/>
        </p:nvPicPr>
        <p:blipFill>
          <a:blip r:embed="rId13" cstate="print"/>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6512" y="8336"/>
            <a:ext cx="9180512" cy="6867508"/>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910745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6512" y="-27384"/>
            <a:ext cx="9180512" cy="6867508"/>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1EDC-A2B1-4467-8D3F-4DFD9B83CAD8}" type="datetimeFigureOut">
              <a:rPr lang="uk-UA" smtClean="0"/>
              <a:pPr/>
              <a:t>09.12.2020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pPr/>
              <a:t>‹#›</a:t>
            </a:fld>
            <a:endParaRPr lang="uk-UA"/>
          </a:p>
        </p:txBody>
      </p:sp>
    </p:spTree>
    <p:extLst>
      <p:ext uri="{BB962C8B-B14F-4D97-AF65-F5344CB8AC3E}">
        <p14:creationId xmlns:p14="http://schemas.microsoft.com/office/powerpoint/2010/main" xmlns="" val="30853983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274638"/>
            <a:ext cx="7258050" cy="9398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5B106E36-FD25-4E2D-B0AA-010F637433A0}" type="datetimeFigureOut">
              <a:rPr lang="ru-RU" smtClean="0"/>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b="1" kern="1200">
          <a:ln w="19050">
            <a:solidFill>
              <a:schemeClr val="tx2">
                <a:tint val="1000"/>
              </a:schemeClr>
            </a:solidFill>
            <a:prstDash val="solid"/>
          </a:ln>
          <a:solidFill>
            <a:srgbClr val="4F6228"/>
          </a:solidFill>
          <a:effectLst>
            <a:outerShdw blurRad="50000" dist="50800" dir="7500000" algn="tl">
              <a:srgbClr val="000000">
                <a:shade val="5000"/>
                <a:alpha val="35000"/>
              </a:srgbClr>
            </a:outerShdw>
          </a:effectLst>
          <a:latin typeface="Arial" pitchFamily="34" charset="0"/>
          <a:ea typeface="+mj-ea"/>
          <a:cs typeface="Arial" pitchFamily="34" charset="0"/>
        </a:defRPr>
      </a:lvl1pPr>
      <a:lvl2pPr algn="ctr" rtl="0" eaLnBrk="1" fontAlgn="base" hangingPunct="1">
        <a:spcBef>
          <a:spcPct val="0"/>
        </a:spcBef>
        <a:spcAft>
          <a:spcPct val="0"/>
        </a:spcAft>
        <a:defRPr sz="4400" b="1">
          <a:solidFill>
            <a:srgbClr val="4F6228"/>
          </a:solidFill>
          <a:latin typeface="Arial" charset="0"/>
          <a:cs typeface="Arial" charset="0"/>
        </a:defRPr>
      </a:lvl2pPr>
      <a:lvl3pPr algn="ctr" rtl="0" eaLnBrk="1" fontAlgn="base" hangingPunct="1">
        <a:spcBef>
          <a:spcPct val="0"/>
        </a:spcBef>
        <a:spcAft>
          <a:spcPct val="0"/>
        </a:spcAft>
        <a:defRPr sz="4400" b="1">
          <a:solidFill>
            <a:srgbClr val="4F6228"/>
          </a:solidFill>
          <a:latin typeface="Arial" charset="0"/>
          <a:cs typeface="Arial" charset="0"/>
        </a:defRPr>
      </a:lvl3pPr>
      <a:lvl4pPr algn="ctr" rtl="0" eaLnBrk="1" fontAlgn="base" hangingPunct="1">
        <a:spcBef>
          <a:spcPct val="0"/>
        </a:spcBef>
        <a:spcAft>
          <a:spcPct val="0"/>
        </a:spcAft>
        <a:defRPr sz="4400" b="1">
          <a:solidFill>
            <a:srgbClr val="4F6228"/>
          </a:solidFill>
          <a:latin typeface="Arial" charset="0"/>
          <a:cs typeface="Arial" charset="0"/>
        </a:defRPr>
      </a:lvl4pPr>
      <a:lvl5pPr algn="ctr" rtl="0" eaLnBrk="1" fontAlgn="base" hangingPunct="1">
        <a:spcBef>
          <a:spcPct val="0"/>
        </a:spcBef>
        <a:spcAft>
          <a:spcPct val="0"/>
        </a:spcAft>
        <a:defRPr sz="4400" b="1">
          <a:solidFill>
            <a:srgbClr val="4F6228"/>
          </a:solidFill>
          <a:latin typeface="Arial" charset="0"/>
          <a:cs typeface="Arial" charset="0"/>
        </a:defRPr>
      </a:lvl5pPr>
      <a:lvl6pPr marL="457200" algn="ctr" rtl="0" eaLnBrk="1" fontAlgn="base" hangingPunct="1">
        <a:spcBef>
          <a:spcPct val="0"/>
        </a:spcBef>
        <a:spcAft>
          <a:spcPct val="0"/>
        </a:spcAft>
        <a:defRPr sz="4400" b="1">
          <a:solidFill>
            <a:srgbClr val="4F6228"/>
          </a:solidFill>
          <a:latin typeface="Arial" charset="0"/>
          <a:cs typeface="Arial" charset="0"/>
        </a:defRPr>
      </a:lvl6pPr>
      <a:lvl7pPr marL="914400" algn="ctr" rtl="0" eaLnBrk="1" fontAlgn="base" hangingPunct="1">
        <a:spcBef>
          <a:spcPct val="0"/>
        </a:spcBef>
        <a:spcAft>
          <a:spcPct val="0"/>
        </a:spcAft>
        <a:defRPr sz="4400" b="1">
          <a:solidFill>
            <a:srgbClr val="4F6228"/>
          </a:solidFill>
          <a:latin typeface="Arial" charset="0"/>
          <a:cs typeface="Arial" charset="0"/>
        </a:defRPr>
      </a:lvl7pPr>
      <a:lvl8pPr marL="1371600" algn="ctr" rtl="0" eaLnBrk="1" fontAlgn="base" hangingPunct="1">
        <a:spcBef>
          <a:spcPct val="0"/>
        </a:spcBef>
        <a:spcAft>
          <a:spcPct val="0"/>
        </a:spcAft>
        <a:defRPr sz="4400" b="1">
          <a:solidFill>
            <a:srgbClr val="4F6228"/>
          </a:solidFill>
          <a:latin typeface="Arial" charset="0"/>
          <a:cs typeface="Arial" charset="0"/>
        </a:defRPr>
      </a:lvl8pPr>
      <a:lvl9pPr marL="1828800" algn="ctr" rtl="0" eaLnBrk="1" fontAlgn="base" hangingPunct="1">
        <a:spcBef>
          <a:spcPct val="0"/>
        </a:spcBef>
        <a:spcAft>
          <a:spcPct val="0"/>
        </a:spcAft>
        <a:defRPr sz="4400" b="1">
          <a:solidFill>
            <a:srgbClr val="4F6228"/>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50.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9.gif"/><Relationship Id="rId1" Type="http://schemas.openxmlformats.org/officeDocument/2006/relationships/slideLayout" Target="../slideLayouts/slideLayout50.xml"/><Relationship Id="rId5" Type="http://schemas.openxmlformats.org/officeDocument/2006/relationships/image" Target="../media/image23.gif"/><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png"/><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vmlDrawing" Target="../drawings/vmlDrawing3.vml"/><Relationship Id="rId5" Type="http://schemas.openxmlformats.org/officeDocument/2006/relationships/image" Target="../media/image41.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6.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50.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2357430"/>
            <a:ext cx="5572164" cy="1470025"/>
          </a:xfrm>
        </p:spPr>
        <p:txBody>
          <a:bodyPr>
            <a:normAutofit fontScale="90000"/>
          </a:bodyPr>
          <a:lstStyle/>
          <a:p>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Колебательное </a:t>
            </a: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движение. Величины</a:t>
            </a: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характеризующие колебательное </a:t>
            </a: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движение.</a:t>
            </a: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285728"/>
            <a:ext cx="8046720" cy="846386"/>
          </a:xfrm>
          <a:prstGeom prst="rect">
            <a:avLst/>
          </a:prstGeom>
          <a:noFill/>
        </p:spPr>
        <p:txBody>
          <a:bodyPr wrap="square" rtlCol="0">
            <a:spAutoFit/>
          </a:bodyPr>
          <a:lstStyle/>
          <a:p>
            <a:r>
              <a:rPr lang="ru-RU" sz="2400" dirty="0" smtClean="0">
                <a:latin typeface="Times New Roman" pitchFamily="18" charset="0"/>
                <a:cs typeface="Times New Roman" pitchFamily="18" charset="0"/>
              </a:rPr>
              <a:t>Рассмотренные колебательные системы называются называются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маятниками</a:t>
            </a:r>
            <a:r>
              <a:rPr lang="ru-RU" sz="25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5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563650">
            <a:off x="2022539" y="3121585"/>
            <a:ext cx="285750" cy="1190733"/>
          </a:xfrm>
          <a:prstGeom prst="rect">
            <a:avLst/>
          </a:prstGeom>
        </p:spPr>
      </p:pic>
      <p:sp>
        <p:nvSpPr>
          <p:cNvPr id="5" name="TextBox 4"/>
          <p:cNvSpPr txBox="1"/>
          <p:nvPr/>
        </p:nvSpPr>
        <p:spPr>
          <a:xfrm>
            <a:off x="214282" y="2500306"/>
            <a:ext cx="3585560" cy="830997"/>
          </a:xfrm>
          <a:prstGeom prst="rect">
            <a:avLst/>
          </a:prstGeom>
          <a:solidFill>
            <a:schemeClr val="accent5">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ru-RU" sz="2400" dirty="0" smtClean="0">
                <a:solidFill>
                  <a:srgbClr val="C00000"/>
                </a:solidFill>
                <a:effectLst>
                  <a:outerShdw blurRad="38100" dist="38100" dir="2700000" algn="tl">
                    <a:srgbClr val="000000">
                      <a:alpha val="43137"/>
                    </a:srgbClr>
                  </a:outerShdw>
                </a:effectLst>
              </a:rPr>
              <a:t>НИТЯНОЙ (</a:t>
            </a:r>
            <a:r>
              <a:rPr lang="ru-RU" sz="2400" dirty="0" smtClean="0">
                <a:solidFill>
                  <a:srgbClr val="C00000"/>
                </a:solidFill>
                <a:effectLst>
                  <a:outerShdw blurRad="38100" dist="38100" dir="2700000" algn="tl">
                    <a:srgbClr val="000000">
                      <a:alpha val="43137"/>
                    </a:srgbClr>
                  </a:outerShdw>
                </a:effectLst>
              </a:rPr>
              <a:t>МАТЕМАТИЧЕСКИЙ</a:t>
            </a:r>
            <a:endParaRPr lang="ru-RU" sz="24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643570" y="2857496"/>
            <a:ext cx="2714644" cy="461665"/>
          </a:xfrm>
          <a:prstGeom prst="rect">
            <a:avLst/>
          </a:prstGeom>
          <a:solidFill>
            <a:schemeClr val="accent3">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r>
              <a:rPr lang="ru-RU" sz="2400" dirty="0" smtClean="0">
                <a:solidFill>
                  <a:srgbClr val="C00000"/>
                </a:solidFill>
                <a:effectLst>
                  <a:outerShdw blurRad="38100" dist="38100" dir="2700000" algn="tl">
                    <a:srgbClr val="000000">
                      <a:alpha val="43137"/>
                    </a:srgbClr>
                  </a:outerShdw>
                </a:effectLst>
              </a:rPr>
              <a:t>ПРУЖИННЫЙ</a:t>
            </a:r>
            <a:endParaRPr lang="ru-RU" sz="2400" dirty="0">
              <a:solidFill>
                <a:srgbClr val="C0000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742500">
            <a:off x="6163454" y="2985933"/>
            <a:ext cx="285750" cy="1332932"/>
          </a:xfrm>
          <a:prstGeom prst="rect">
            <a:avLst/>
          </a:prstGeom>
        </p:spPr>
      </p:pic>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0100" y="4000504"/>
            <a:ext cx="2178715" cy="2618999"/>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86380" y="4000504"/>
            <a:ext cx="2608881" cy="2611976"/>
          </a:xfrm>
          <a:prstGeom prst="rect">
            <a:avLst/>
          </a:prstGeom>
          <a:ln>
            <a:noFill/>
          </a:ln>
          <a:effectLst>
            <a:softEdge rad="112500"/>
          </a:effectLst>
        </p:spPr>
      </p:pic>
      <p:sp>
        <p:nvSpPr>
          <p:cNvPr id="13" name="TextBox 12"/>
          <p:cNvSpPr txBox="1"/>
          <p:nvPr/>
        </p:nvSpPr>
        <p:spPr>
          <a:xfrm>
            <a:off x="428596" y="1285860"/>
            <a:ext cx="8143932" cy="1477328"/>
          </a:xfrm>
          <a:prstGeom prst="rect">
            <a:avLst/>
          </a:prstGeom>
          <a:noFill/>
        </p:spPr>
        <p:txBody>
          <a:bodyPr wrap="square" rtlCol="0">
            <a:spAutoFit/>
          </a:bodyPr>
          <a:lstStyle/>
          <a:p>
            <a:pPr lvl="0" algn="ctr"/>
            <a:r>
              <a:rPr lang="ru-RU" sz="2400" b="1" dirty="0" smtClean="0">
                <a:solidFill>
                  <a:srgbClr val="C00000"/>
                </a:solidFill>
                <a:latin typeface="Times New Roman" pitchFamily="18" charset="0"/>
                <a:ea typeface="Times New Roman" pitchFamily="18" charset="0"/>
                <a:cs typeface="Times New Roman" pitchFamily="18" charset="0"/>
              </a:rPr>
              <a:t>Маятником</a:t>
            </a:r>
            <a:r>
              <a:rPr lang="ru-RU" sz="2400" dirty="0" smtClean="0">
                <a:latin typeface="Times New Roman" pitchFamily="18" charset="0"/>
                <a:ea typeface="Times New Roman" pitchFamily="18" charset="0"/>
                <a:cs typeface="Times New Roman" pitchFamily="18" charset="0"/>
              </a:rPr>
              <a:t> называют твердое тело, совершающее под действием приложенных к нему сил колебания около неподвижной точки  или вокруг оси.</a:t>
            </a:r>
            <a:endParaRPr lang="ru-RU" sz="2400" dirty="0" smtClean="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37414680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290">
                                          <p:stCondLst>
                                            <p:cond delay="0"/>
                                          </p:stCondLst>
                                        </p:cTn>
                                        <p:tgtEl>
                                          <p:spTgt spid="6"/>
                                        </p:tgtEl>
                                      </p:cBhvr>
                                    </p:animEffect>
                                    <p:anim calcmode="lin" valueType="num">
                                      <p:cBhvr>
                                        <p:cTn id="2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4" dur="13">
                                          <p:stCondLst>
                                            <p:cond delay="325"/>
                                          </p:stCondLst>
                                        </p:cTn>
                                        <p:tgtEl>
                                          <p:spTgt spid="6"/>
                                        </p:tgtEl>
                                      </p:cBhvr>
                                      <p:to x="100000" y="60000"/>
                                    </p:animScale>
                                    <p:animScale>
                                      <p:cBhvr>
                                        <p:cTn id="35" dur="83" decel="50000">
                                          <p:stCondLst>
                                            <p:cond delay="338"/>
                                          </p:stCondLst>
                                        </p:cTn>
                                        <p:tgtEl>
                                          <p:spTgt spid="6"/>
                                        </p:tgtEl>
                                      </p:cBhvr>
                                      <p:to x="100000" y="100000"/>
                                    </p:animScale>
                                    <p:animScale>
                                      <p:cBhvr>
                                        <p:cTn id="36" dur="13">
                                          <p:stCondLst>
                                            <p:cond delay="656"/>
                                          </p:stCondLst>
                                        </p:cTn>
                                        <p:tgtEl>
                                          <p:spTgt spid="6"/>
                                        </p:tgtEl>
                                      </p:cBhvr>
                                      <p:to x="100000" y="80000"/>
                                    </p:animScale>
                                    <p:animScale>
                                      <p:cBhvr>
                                        <p:cTn id="37" dur="83" decel="50000">
                                          <p:stCondLst>
                                            <p:cond delay="669"/>
                                          </p:stCondLst>
                                        </p:cTn>
                                        <p:tgtEl>
                                          <p:spTgt spid="6"/>
                                        </p:tgtEl>
                                      </p:cBhvr>
                                      <p:to x="100000" y="100000"/>
                                    </p:animScale>
                                    <p:animScale>
                                      <p:cBhvr>
                                        <p:cTn id="38" dur="13">
                                          <p:stCondLst>
                                            <p:cond delay="821"/>
                                          </p:stCondLst>
                                        </p:cTn>
                                        <p:tgtEl>
                                          <p:spTgt spid="6"/>
                                        </p:tgtEl>
                                      </p:cBhvr>
                                      <p:to x="100000" y="90000"/>
                                    </p:animScale>
                                    <p:animScale>
                                      <p:cBhvr>
                                        <p:cTn id="39" dur="83" decel="50000">
                                          <p:stCondLst>
                                            <p:cond delay="834"/>
                                          </p:stCondLst>
                                        </p:cTn>
                                        <p:tgtEl>
                                          <p:spTgt spid="6"/>
                                        </p:tgtEl>
                                      </p:cBhvr>
                                      <p:to x="100000" y="100000"/>
                                    </p:animScale>
                                    <p:animScale>
                                      <p:cBhvr>
                                        <p:cTn id="40" dur="13">
                                          <p:stCondLst>
                                            <p:cond delay="904"/>
                                          </p:stCondLst>
                                        </p:cTn>
                                        <p:tgtEl>
                                          <p:spTgt spid="6"/>
                                        </p:tgtEl>
                                      </p:cBhvr>
                                      <p:to x="100000" y="95000"/>
                                    </p:animScale>
                                    <p:animScale>
                                      <p:cBhvr>
                                        <p:cTn id="41" dur="83" decel="50000">
                                          <p:stCondLst>
                                            <p:cond delay="917"/>
                                          </p:stCondLst>
                                        </p:cTn>
                                        <p:tgtEl>
                                          <p:spTgt spid="6"/>
                                        </p:tgtEl>
                                      </p:cBhvr>
                                      <p:to x="100000" y="100000"/>
                                    </p:animScale>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1000"/>
                                        <p:tgtEl>
                                          <p:spTgt spid="7"/>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1285860"/>
            <a:ext cx="4320480" cy="2308324"/>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Пружинный маятник- </a:t>
            </a:r>
            <a:r>
              <a:rPr lang="ru-RU" sz="2400" b="1" dirty="0" smtClean="0">
                <a:latin typeface="Times New Roman" pitchFamily="18" charset="0"/>
                <a:cs typeface="Times New Roman" pitchFamily="18" charset="0"/>
              </a:rPr>
              <a:t>это груз закрепленный на пружине. Колебания происходят под действием силы тяжести и силы упругости</a:t>
            </a:r>
            <a:endParaRPr lang="ru-RU" sz="2400" b="1" dirty="0">
              <a:latin typeface="Times New Roman" pitchFamily="18" charset="0"/>
              <a:cs typeface="Times New Roman" pitchFamily="18" charset="0"/>
            </a:endParaRPr>
          </a:p>
        </p:txBody>
      </p:sp>
      <p:sp>
        <p:nvSpPr>
          <p:cNvPr id="4" name="Rectangle 1"/>
          <p:cNvSpPr>
            <a:spLocks noChangeArrowheads="1"/>
          </p:cNvSpPr>
          <p:nvPr/>
        </p:nvSpPr>
        <p:spPr bwMode="auto">
          <a:xfrm>
            <a:off x="357158" y="4071942"/>
            <a:ext cx="392909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Математический</a:t>
            </a:r>
            <a:r>
              <a:rPr kumimoji="0" lang="ru-RU" sz="2400" b="1" i="0" u="none" strike="noStrike" cap="none" normalizeH="0" dirty="0" smtClean="0">
                <a:ln>
                  <a:noFill/>
                </a:ln>
                <a:solidFill>
                  <a:srgbClr val="C00000"/>
                </a:solidFill>
                <a:effectLst/>
                <a:latin typeface="Times New Roman" pitchFamily="18" charset="0"/>
                <a:cs typeface="Times New Roman" pitchFamily="18" charset="0"/>
              </a:rPr>
              <a:t> маятни</a:t>
            </a:r>
            <a:r>
              <a:rPr lang="ru-RU" sz="2400" b="1" dirty="0" smtClean="0">
                <a:solidFill>
                  <a:srgbClr val="C00000"/>
                </a:solidFill>
                <a:latin typeface="Times New Roman" pitchFamily="18" charset="0"/>
                <a:cs typeface="Times New Roman" pitchFamily="18" charset="0"/>
              </a:rPr>
              <a:t>к- </a:t>
            </a:r>
            <a:r>
              <a:rPr lang="ru-RU" sz="2400" b="1" dirty="0" smtClean="0">
                <a:latin typeface="Times New Roman" pitchFamily="18" charset="0"/>
                <a:cs typeface="Times New Roman" pitchFamily="18" charset="0"/>
              </a:rPr>
              <a:t>это материальная точка подвешенная на длинной невесомой  нерастяжимой нити.</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5" descr="D:\Мои документы\Мои рисунки\mayatnik.gif"/>
          <p:cNvPicPr>
            <a:picLocks noChangeAspect="1" noChangeArrowheads="1" noCrop="1"/>
          </p:cNvPicPr>
          <p:nvPr/>
        </p:nvPicPr>
        <p:blipFill>
          <a:blip r:embed="rId2" cstate="print"/>
          <a:srcRect/>
          <a:stretch>
            <a:fillRect/>
          </a:stretch>
        </p:blipFill>
        <p:spPr bwMode="auto">
          <a:xfrm>
            <a:off x="6643702" y="3929066"/>
            <a:ext cx="2235098" cy="2520280"/>
          </a:xfrm>
          <a:prstGeom prst="rect">
            <a:avLst/>
          </a:prstGeom>
          <a:noFill/>
        </p:spPr>
      </p:pic>
      <p:pic>
        <p:nvPicPr>
          <p:cNvPr id="2052" name="Picture 4" descr="Колебания груза на пружине — урок. Физика, 9 класс."/>
          <p:cNvPicPr>
            <a:picLocks noChangeAspect="1" noChangeArrowheads="1" noCrop="1"/>
          </p:cNvPicPr>
          <p:nvPr/>
        </p:nvPicPr>
        <p:blipFill>
          <a:blip r:embed="rId3" cstate="print"/>
          <a:srcRect/>
          <a:stretch>
            <a:fillRect/>
          </a:stretch>
        </p:blipFill>
        <p:spPr bwMode="auto">
          <a:xfrm>
            <a:off x="7286644" y="857232"/>
            <a:ext cx="1524000" cy="3048001"/>
          </a:xfrm>
          <a:prstGeom prst="rect">
            <a:avLst/>
          </a:prstGeom>
          <a:noFill/>
        </p:spPr>
      </p:pic>
      <p:pic>
        <p:nvPicPr>
          <p:cNvPr id="9" name="Picture 5" descr="D:\Мои документы\Мои рисунки\947913_html_m3dea5455.gif"/>
          <p:cNvPicPr>
            <a:picLocks noChangeAspect="1" noChangeArrowheads="1"/>
          </p:cNvPicPr>
          <p:nvPr/>
        </p:nvPicPr>
        <p:blipFill>
          <a:blip r:embed="rId4" cstate="print"/>
          <a:srcRect/>
          <a:stretch>
            <a:fillRect/>
          </a:stretch>
        </p:blipFill>
        <p:spPr bwMode="auto">
          <a:xfrm>
            <a:off x="4572000" y="1285860"/>
            <a:ext cx="2448272"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2" descr="D:\Мои документы\Мои рисунки\116108_62_1.gif"/>
          <p:cNvPicPr>
            <a:picLocks noChangeAspect="1" noChangeArrowheads="1"/>
          </p:cNvPicPr>
          <p:nvPr/>
        </p:nvPicPr>
        <p:blipFill>
          <a:blip r:embed="rId5" cstate="print"/>
          <a:srcRect/>
          <a:stretch>
            <a:fillRect/>
          </a:stretch>
        </p:blipFill>
        <p:spPr bwMode="auto">
          <a:xfrm>
            <a:off x="4357686" y="4143380"/>
            <a:ext cx="2160240" cy="1584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4" descr="matem.JPG"/>
          <p:cNvPicPr>
            <a:picLocks noChangeAspect="1"/>
          </p:cNvPicPr>
          <p:nvPr/>
        </p:nvPicPr>
        <p:blipFill>
          <a:blip r:embed="rId4" cstate="print"/>
          <a:srcRect t="7692"/>
          <a:stretch>
            <a:fillRect/>
          </a:stretch>
        </p:blipFill>
        <p:spPr bwMode="auto">
          <a:xfrm>
            <a:off x="2285984" y="1572554"/>
            <a:ext cx="3206251" cy="2142198"/>
          </a:xfrm>
          <a:prstGeom prst="rect">
            <a:avLst/>
          </a:prstGeom>
          <a:noFill/>
          <a:ln w="12700">
            <a:solidFill>
              <a:schemeClr val="tx1"/>
            </a:solidFill>
            <a:miter lim="800000"/>
            <a:headEnd/>
            <a:tailEnd/>
          </a:ln>
        </p:spPr>
      </p:pic>
      <p:sp>
        <p:nvSpPr>
          <p:cNvPr id="7" name="TextBox 5"/>
          <p:cNvSpPr txBox="1">
            <a:spLocks noChangeArrowheads="1"/>
          </p:cNvSpPr>
          <p:nvPr/>
        </p:nvSpPr>
        <p:spPr bwMode="auto">
          <a:xfrm>
            <a:off x="642910" y="3786190"/>
            <a:ext cx="8112145" cy="1569660"/>
          </a:xfrm>
          <a:prstGeom prst="rect">
            <a:avLst/>
          </a:prstGeom>
          <a:solidFill>
            <a:srgbClr val="FFFF00"/>
          </a:solidFill>
          <a:ln w="9525">
            <a:noFill/>
            <a:miter lim="800000"/>
            <a:headEnd/>
            <a:tailEnd/>
          </a:ln>
        </p:spPr>
        <p:txBody>
          <a:bodyPr wrap="square">
            <a:spAutoFit/>
          </a:bodyPr>
          <a:lstStyle/>
          <a:p>
            <a:pPr algn="ctr"/>
            <a:r>
              <a:rPr lang="en-US" sz="3200" b="1" dirty="0">
                <a:solidFill>
                  <a:srgbClr val="C00000"/>
                </a:solidFill>
                <a:latin typeface="Calibri" pitchFamily="34" charset="0"/>
              </a:rPr>
              <a:t>T – </a:t>
            </a:r>
            <a:r>
              <a:rPr lang="ru-RU" sz="3200" b="1" dirty="0">
                <a:solidFill>
                  <a:srgbClr val="C00000"/>
                </a:solidFill>
                <a:latin typeface="Calibri" pitchFamily="34" charset="0"/>
              </a:rPr>
              <a:t>период </a:t>
            </a:r>
            <a:r>
              <a:rPr lang="ru-RU" sz="3200" b="1" dirty="0" smtClean="0">
                <a:solidFill>
                  <a:srgbClr val="C00000"/>
                </a:solidFill>
                <a:latin typeface="Calibri" pitchFamily="34" charset="0"/>
              </a:rPr>
              <a:t>колебания</a:t>
            </a:r>
            <a:r>
              <a:rPr lang="ru-RU" sz="3200" dirty="0" smtClean="0">
                <a:solidFill>
                  <a:srgbClr val="C00000"/>
                </a:solidFill>
              </a:rPr>
              <a:t> </a:t>
            </a:r>
            <a:r>
              <a:rPr lang="ru-RU" sz="3200" dirty="0" smtClean="0"/>
              <a:t>-</a:t>
            </a:r>
            <a:r>
              <a:rPr lang="ru-RU" sz="3200" b="1" dirty="0" smtClean="0"/>
              <a:t>промежуток  времени, в течение которого происходит одно полное  колебание</a:t>
            </a:r>
            <a:endParaRPr lang="ru-RU" sz="3200" b="1" dirty="0">
              <a:solidFill>
                <a:srgbClr val="006600"/>
              </a:solidFill>
              <a:latin typeface="Calibri" pitchFamily="34" charset="0"/>
            </a:endParaRPr>
          </a:p>
        </p:txBody>
      </p:sp>
      <p:pic>
        <p:nvPicPr>
          <p:cNvPr id="10" name="Рисунок 8" descr="pruz.JPG"/>
          <p:cNvPicPr>
            <a:picLocks noChangeAspect="1"/>
          </p:cNvPicPr>
          <p:nvPr/>
        </p:nvPicPr>
        <p:blipFill>
          <a:blip r:embed="rId5" cstate="print"/>
          <a:srcRect/>
          <a:stretch>
            <a:fillRect/>
          </a:stretch>
        </p:blipFill>
        <p:spPr bwMode="auto">
          <a:xfrm>
            <a:off x="5500695" y="1566832"/>
            <a:ext cx="1071569" cy="2143138"/>
          </a:xfrm>
          <a:prstGeom prst="rect">
            <a:avLst/>
          </a:prstGeom>
          <a:noFill/>
          <a:ln w="12700">
            <a:solidFill>
              <a:schemeClr val="tx1"/>
            </a:solidFill>
            <a:miter lim="800000"/>
            <a:headEnd/>
            <a:tailEnd/>
          </a:ln>
        </p:spPr>
      </p:pic>
      <p:graphicFrame>
        <p:nvGraphicFramePr>
          <p:cNvPr id="14" name="Объект 13"/>
          <p:cNvGraphicFramePr>
            <a:graphicFrameLocks noChangeAspect="1"/>
          </p:cNvGraphicFramePr>
          <p:nvPr/>
        </p:nvGraphicFramePr>
        <p:xfrm>
          <a:off x="6143636" y="5429264"/>
          <a:ext cx="1787536" cy="893768"/>
        </p:xfrm>
        <a:graphic>
          <a:graphicData uri="http://schemas.openxmlformats.org/presentationml/2006/ole">
            <p:oleObj spid="_x0000_s73730" name="Формула" r:id="rId6" imgW="431640" imgH="215640" progId="Equation.3">
              <p:embed/>
            </p:oleObj>
          </a:graphicData>
        </a:graphic>
      </p:graphicFrame>
      <p:pic>
        <p:nvPicPr>
          <p:cNvPr id="16"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42976" y="5357826"/>
            <a:ext cx="4857785" cy="852806"/>
          </a:xfrm>
          <a:prstGeom prst="rect">
            <a:avLst/>
          </a:prstGeom>
          <a:solidFill>
            <a:srgbClr val="92D050"/>
          </a:solidFill>
          <a:ln w="9525">
            <a:noFill/>
            <a:miter lim="800000"/>
            <a:headEnd/>
            <a:tailEnd/>
          </a:ln>
        </p:spPr>
      </p:pic>
      <p:sp>
        <p:nvSpPr>
          <p:cNvPr id="11" name="TextBox 10"/>
          <p:cNvSpPr txBox="1"/>
          <p:nvPr/>
        </p:nvSpPr>
        <p:spPr>
          <a:xfrm>
            <a:off x="1071538" y="500042"/>
            <a:ext cx="7890173" cy="461665"/>
          </a:xfrm>
          <a:prstGeom prst="rect">
            <a:avLst/>
          </a:prstGeom>
          <a:noFill/>
        </p:spPr>
        <p:txBody>
          <a:bodyPr wrap="none" rtlCol="0">
            <a:spAutoFit/>
          </a:bodyPr>
          <a:lstStyle/>
          <a:p>
            <a:pPr algn="ctr"/>
            <a:r>
              <a:rPr lang="ru-RU" sz="2400" b="1" dirty="0" smtClean="0">
                <a:solidFill>
                  <a:srgbClr val="C00000"/>
                </a:solidFill>
                <a:latin typeface="Times New Roman" pitchFamily="18" charset="0"/>
                <a:cs typeface="Times New Roman" pitchFamily="18" charset="0"/>
              </a:rPr>
              <a:t>Величины характеризующие колебательное движение</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4" descr="matem.JPG"/>
          <p:cNvPicPr>
            <a:picLocks noChangeAspect="1"/>
          </p:cNvPicPr>
          <p:nvPr/>
        </p:nvPicPr>
        <p:blipFill>
          <a:blip r:embed="rId3" cstate="print"/>
          <a:srcRect/>
          <a:stretch>
            <a:fillRect/>
          </a:stretch>
        </p:blipFill>
        <p:spPr bwMode="auto">
          <a:xfrm>
            <a:off x="1000100" y="857232"/>
            <a:ext cx="1643074" cy="1189272"/>
          </a:xfrm>
          <a:prstGeom prst="rect">
            <a:avLst/>
          </a:prstGeom>
          <a:noFill/>
          <a:ln w="12700">
            <a:solidFill>
              <a:schemeClr val="tx1"/>
            </a:solidFill>
            <a:miter lim="800000"/>
            <a:headEnd/>
            <a:tailEnd/>
          </a:ln>
        </p:spPr>
      </p:pic>
      <p:sp>
        <p:nvSpPr>
          <p:cNvPr id="7" name="TextBox 5"/>
          <p:cNvSpPr txBox="1">
            <a:spLocks noChangeArrowheads="1"/>
          </p:cNvSpPr>
          <p:nvPr/>
        </p:nvSpPr>
        <p:spPr bwMode="auto">
          <a:xfrm>
            <a:off x="2857488" y="857232"/>
            <a:ext cx="5254625" cy="1077218"/>
          </a:xfrm>
          <a:prstGeom prst="rect">
            <a:avLst/>
          </a:prstGeom>
          <a:solidFill>
            <a:srgbClr val="FFFF00"/>
          </a:solidFill>
          <a:ln w="9525">
            <a:noFill/>
            <a:miter lim="800000"/>
            <a:headEnd/>
            <a:tailEnd/>
          </a:ln>
        </p:spPr>
        <p:txBody>
          <a:bodyPr>
            <a:spAutoFit/>
          </a:bodyPr>
          <a:lstStyle/>
          <a:p>
            <a:r>
              <a:rPr lang="ru-RU" sz="3200" dirty="0" smtClean="0"/>
              <a:t>          - </a:t>
            </a:r>
            <a:r>
              <a:rPr lang="ru-RU" sz="3200" b="1" dirty="0" smtClean="0">
                <a:solidFill>
                  <a:srgbClr val="006600"/>
                </a:solidFill>
              </a:rPr>
              <a:t>частота колебаний-</a:t>
            </a:r>
          </a:p>
          <a:p>
            <a:pPr>
              <a:buFontTx/>
              <a:buChar char="-"/>
            </a:pPr>
            <a:r>
              <a:rPr lang="ru-RU" sz="3200" b="1" dirty="0" smtClean="0">
                <a:solidFill>
                  <a:srgbClr val="006600"/>
                </a:solidFill>
              </a:rPr>
              <a:t> число колебаний за 1 с</a:t>
            </a:r>
            <a:endParaRPr lang="ru-RU" sz="3200" b="1" dirty="0">
              <a:solidFill>
                <a:srgbClr val="006600"/>
              </a:solidFill>
            </a:endParaRPr>
          </a:p>
        </p:txBody>
      </p:sp>
      <p:pic>
        <p:nvPicPr>
          <p:cNvPr id="16"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86512" y="2571744"/>
            <a:ext cx="2028825" cy="866775"/>
          </a:xfrm>
          <a:prstGeom prst="rect">
            <a:avLst/>
          </a:prstGeom>
          <a:solidFill>
            <a:srgbClr val="99FF66"/>
          </a:solidFill>
          <a:ln w="9525">
            <a:noFill/>
            <a:miter lim="800000"/>
            <a:headEnd/>
            <a:tailEnd/>
          </a:ln>
        </p:spPr>
      </p:pic>
      <p:pic>
        <p:nvPicPr>
          <p:cNvPr id="17"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57224" y="3643314"/>
            <a:ext cx="1327150" cy="1219200"/>
          </a:xfrm>
          <a:prstGeom prst="rect">
            <a:avLst/>
          </a:prstGeom>
          <a:solidFill>
            <a:srgbClr val="FFFF00"/>
          </a:solidFill>
          <a:ln w="9525">
            <a:solidFill>
              <a:srgbClr val="FFFF00"/>
            </a:solidFill>
            <a:miter lim="800000"/>
            <a:headEnd/>
            <a:tailEnd/>
          </a:ln>
        </p:spPr>
      </p:pic>
      <p:pic>
        <p:nvPicPr>
          <p:cNvPr id="18" name="Picture 9"/>
          <p:cNvPicPr>
            <a:picLocks noChangeAspect="1" noChangeArrowheads="1"/>
          </p:cNvPicPr>
          <p:nvPr/>
        </p:nvPicPr>
        <p:blipFill>
          <a:blip r:embed="rId6" cstate="print">
            <a:clrChange>
              <a:clrFrom>
                <a:srgbClr val="FFFFFF"/>
              </a:clrFrom>
              <a:clrTo>
                <a:srgbClr val="FFFFFF">
                  <a:alpha val="0"/>
                </a:srgbClr>
              </a:clrTo>
            </a:clrChange>
          </a:blip>
          <a:srcRect r="73216"/>
          <a:stretch>
            <a:fillRect/>
          </a:stretch>
        </p:blipFill>
        <p:spPr bwMode="auto">
          <a:xfrm>
            <a:off x="928662" y="5072074"/>
            <a:ext cx="1328726" cy="1019175"/>
          </a:xfrm>
          <a:prstGeom prst="rect">
            <a:avLst/>
          </a:prstGeom>
          <a:solidFill>
            <a:srgbClr val="FFFF00"/>
          </a:solidFill>
          <a:ln w="9525">
            <a:solidFill>
              <a:srgbClr val="FFFF00"/>
            </a:solidFill>
            <a:miter lim="800000"/>
            <a:headEnd/>
            <a:tailEnd/>
          </a:ln>
        </p:spPr>
      </p:pic>
      <p:pic>
        <p:nvPicPr>
          <p:cNvPr id="1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4400" y="2514600"/>
            <a:ext cx="5095875" cy="942975"/>
          </a:xfrm>
          <a:prstGeom prst="rect">
            <a:avLst/>
          </a:prstGeom>
          <a:solidFill>
            <a:srgbClr val="FFFF00"/>
          </a:solidFill>
          <a:ln w="9525">
            <a:noFill/>
            <a:miter lim="800000"/>
            <a:headEnd/>
            <a:tailEnd/>
          </a:ln>
        </p:spPr>
      </p:pic>
      <p:pic>
        <p:nvPicPr>
          <p:cNvPr id="20"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86116" y="785794"/>
            <a:ext cx="457200" cy="846138"/>
          </a:xfrm>
          <a:prstGeom prst="rect">
            <a:avLst/>
          </a:prstGeom>
          <a:noFill/>
          <a:ln w="9525">
            <a:noFill/>
            <a:miter lim="800000"/>
            <a:headEnd/>
            <a:tailEnd/>
          </a:ln>
        </p:spPr>
      </p:pic>
      <p:sp>
        <p:nvSpPr>
          <p:cNvPr id="21" name="TextBox 20"/>
          <p:cNvSpPr txBox="1"/>
          <p:nvPr/>
        </p:nvSpPr>
        <p:spPr>
          <a:xfrm>
            <a:off x="2555776" y="3717032"/>
            <a:ext cx="464347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b="1" dirty="0" smtClean="0">
                <a:solidFill>
                  <a:srgbClr val="006600"/>
                </a:solidFill>
              </a:rPr>
              <a:t>частота- величина, обратная периоду.</a:t>
            </a:r>
            <a:endParaRPr lang="ru-RU" sz="3600" b="1" dirty="0">
              <a:solidFill>
                <a:srgbClr val="006600"/>
              </a:solidFill>
            </a:endParaRPr>
          </a:p>
        </p:txBody>
      </p:sp>
      <p:sp>
        <p:nvSpPr>
          <p:cNvPr id="24" name="TextBox 23"/>
          <p:cNvSpPr txBox="1"/>
          <p:nvPr/>
        </p:nvSpPr>
        <p:spPr>
          <a:xfrm>
            <a:off x="2555776" y="5013176"/>
            <a:ext cx="464347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b="1" dirty="0" smtClean="0">
                <a:solidFill>
                  <a:srgbClr val="006600"/>
                </a:solidFill>
              </a:rPr>
              <a:t>период- величина, обратная частоте</a:t>
            </a:r>
            <a:endParaRPr lang="ru-RU" sz="3600" b="1" dirty="0">
              <a:solidFill>
                <a:srgbClr val="00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l="17708" t="19412" r="31677" b="24625"/>
          <a:stretch>
            <a:fillRect/>
          </a:stretch>
        </p:blipFill>
        <p:spPr bwMode="auto">
          <a:xfrm>
            <a:off x="1928794" y="642918"/>
            <a:ext cx="4877164" cy="3370266"/>
          </a:xfrm>
          <a:prstGeom prst="rect">
            <a:avLst/>
          </a:prstGeom>
          <a:noFill/>
          <a:ln w="9525">
            <a:noFill/>
            <a:miter lim="800000"/>
            <a:headEnd/>
            <a:tailEnd/>
          </a:ln>
        </p:spPr>
      </p:pic>
      <p:sp>
        <p:nvSpPr>
          <p:cNvPr id="6" name="TextBox 5"/>
          <p:cNvSpPr txBox="1"/>
          <p:nvPr/>
        </p:nvSpPr>
        <p:spPr>
          <a:xfrm>
            <a:off x="571472" y="4071942"/>
            <a:ext cx="792088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b="1" dirty="0" err="1" smtClean="0">
                <a:solidFill>
                  <a:srgbClr val="C00000"/>
                </a:solidFill>
                <a:latin typeface="Times New Roman" pitchFamily="18" charset="0"/>
                <a:cs typeface="Times New Roman" pitchFamily="18" charset="0"/>
              </a:rPr>
              <a:t>х</a:t>
            </a:r>
            <a:r>
              <a:rPr lang="ru-RU" sz="3600" b="1" dirty="0" smtClean="0">
                <a:solidFill>
                  <a:srgbClr val="C00000"/>
                </a:solidFill>
                <a:latin typeface="Times New Roman" pitchFamily="18" charset="0"/>
                <a:cs typeface="Times New Roman" pitchFamily="18" charset="0"/>
              </a:rPr>
              <a:t>- смещение </a:t>
            </a:r>
            <a:r>
              <a:rPr lang="ru-RU" sz="3600" dirty="0" smtClean="0">
                <a:latin typeface="Times New Roman" pitchFamily="18" charset="0"/>
                <a:cs typeface="Times New Roman" pitchFamily="18" charset="0"/>
              </a:rPr>
              <a:t>– отклонение тела от положения равновесия.</a:t>
            </a:r>
          </a:p>
          <a:p>
            <a:r>
              <a:rPr lang="ru-RU" sz="3600" b="1" dirty="0" smtClean="0">
                <a:solidFill>
                  <a:srgbClr val="C00000"/>
                </a:solidFill>
                <a:latin typeface="Times New Roman" pitchFamily="18" charset="0"/>
                <a:cs typeface="Times New Roman" pitchFamily="18" charset="0"/>
              </a:rPr>
              <a:t>А= </a:t>
            </a:r>
            <a:r>
              <a:rPr lang="ru-RU" sz="3600" b="1" dirty="0" err="1" smtClean="0">
                <a:solidFill>
                  <a:srgbClr val="C00000"/>
                </a:solidFill>
                <a:latin typeface="Times New Roman" pitchFamily="18" charset="0"/>
                <a:cs typeface="Times New Roman" pitchFamily="18" charset="0"/>
              </a:rPr>
              <a:t>х</a:t>
            </a:r>
            <a:r>
              <a:rPr lang="ru-RU" sz="3600" b="1" dirty="0" smtClean="0">
                <a:solidFill>
                  <a:srgbClr val="C00000"/>
                </a:solidFill>
                <a:latin typeface="Times New Roman" pitchFamily="18" charset="0"/>
                <a:cs typeface="Times New Roman" pitchFamily="18" charset="0"/>
              </a:rPr>
              <a:t> </a:t>
            </a:r>
            <a:r>
              <a:rPr lang="en-US" sz="3600" b="1" baseline="-25000" dirty="0" smtClean="0">
                <a:solidFill>
                  <a:srgbClr val="C00000"/>
                </a:solidFill>
                <a:latin typeface="Times New Roman" pitchFamily="18" charset="0"/>
                <a:cs typeface="Times New Roman" pitchFamily="18" charset="0"/>
              </a:rPr>
              <a:t>max</a:t>
            </a:r>
            <a:r>
              <a:rPr lang="en-US" sz="3600" b="1" dirty="0" smtClean="0">
                <a:solidFill>
                  <a:srgbClr val="C00000"/>
                </a:solidFill>
                <a:latin typeface="Times New Roman" pitchFamily="18" charset="0"/>
                <a:cs typeface="Times New Roman" pitchFamily="18" charset="0"/>
              </a:rPr>
              <a:t> -</a:t>
            </a:r>
            <a:r>
              <a:rPr lang="ru-RU" sz="3600" b="1" dirty="0" smtClean="0">
                <a:solidFill>
                  <a:srgbClr val="C00000"/>
                </a:solidFill>
                <a:latin typeface="Times New Roman" pitchFamily="18" charset="0"/>
                <a:cs typeface="Times New Roman" pitchFamily="18" charset="0"/>
              </a:rPr>
              <a:t>амплитуда- </a:t>
            </a:r>
            <a:r>
              <a:rPr lang="ru-RU" sz="3600" dirty="0" smtClean="0">
                <a:latin typeface="Times New Roman" pitchFamily="18" charset="0"/>
                <a:cs typeface="Times New Roman" pitchFamily="18" charset="0"/>
              </a:rPr>
              <a:t>наибольшее </a:t>
            </a:r>
            <a:r>
              <a:rPr lang="ru-RU" sz="3600" dirty="0" smtClean="0">
                <a:latin typeface="Times New Roman" pitchFamily="18" charset="0"/>
                <a:cs typeface="Times New Roman" pitchFamily="18" charset="0"/>
              </a:rPr>
              <a:t>смещение от положения равновесия.</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srcRect/>
          <a:stretch>
            <a:fillRect/>
          </a:stretch>
        </p:blipFill>
        <p:spPr bwMode="auto">
          <a:xfrm>
            <a:off x="428596" y="3214686"/>
            <a:ext cx="4006544" cy="2571768"/>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4572000" y="3214686"/>
            <a:ext cx="4185403" cy="2362216"/>
          </a:xfrm>
          <a:prstGeom prst="rect">
            <a:avLst/>
          </a:prstGeom>
          <a:noFill/>
          <a:ln w="9525">
            <a:noFill/>
            <a:miter lim="800000"/>
            <a:headEnd/>
            <a:tailEnd/>
          </a:ln>
        </p:spPr>
      </p:pic>
      <p:sp>
        <p:nvSpPr>
          <p:cNvPr id="7172" name="Text Box 7"/>
          <p:cNvSpPr txBox="1">
            <a:spLocks noChangeArrowheads="1"/>
          </p:cNvSpPr>
          <p:nvPr/>
        </p:nvSpPr>
        <p:spPr bwMode="auto">
          <a:xfrm>
            <a:off x="2879725" y="265113"/>
            <a:ext cx="184150" cy="366712"/>
          </a:xfrm>
          <a:prstGeom prst="rect">
            <a:avLst/>
          </a:prstGeom>
          <a:noFill/>
          <a:ln w="9525">
            <a:noFill/>
            <a:miter lim="800000"/>
            <a:headEnd/>
            <a:tailEnd/>
          </a:ln>
        </p:spPr>
        <p:txBody>
          <a:bodyPr wrap="none">
            <a:spAutoFit/>
          </a:bodyPr>
          <a:lstStyle/>
          <a:p>
            <a:endParaRPr lang="ru-RU"/>
          </a:p>
        </p:txBody>
      </p:sp>
      <p:sp>
        <p:nvSpPr>
          <p:cNvPr id="6152" name="Text Box 8"/>
          <p:cNvSpPr txBox="1">
            <a:spLocks noChangeArrowheads="1"/>
          </p:cNvSpPr>
          <p:nvPr/>
        </p:nvSpPr>
        <p:spPr bwMode="auto">
          <a:xfrm>
            <a:off x="571472" y="1500174"/>
            <a:ext cx="8064503" cy="1569660"/>
          </a:xfrm>
          <a:prstGeom prst="rect">
            <a:avLst/>
          </a:prstGeom>
          <a:noFill/>
          <a:ln w="9525">
            <a:noFill/>
            <a:miter lim="800000"/>
            <a:headEnd/>
            <a:tailEnd/>
          </a:ln>
        </p:spPr>
        <p:txBody>
          <a:bodyPr wrap="square">
            <a:spAutoFit/>
          </a:bodyPr>
          <a:lstStyle/>
          <a:p>
            <a:r>
              <a:rPr lang="ru-RU" sz="2800" b="1" dirty="0" smtClean="0">
                <a:solidFill>
                  <a:srgbClr val="C00000"/>
                </a:solidFill>
              </a:rPr>
              <a:t> </a:t>
            </a:r>
            <a:r>
              <a:rPr lang="ru-RU" sz="3200" b="1" dirty="0">
                <a:solidFill>
                  <a:srgbClr val="C00000"/>
                </a:solidFill>
                <a:latin typeface="Times New Roman" pitchFamily="18" charset="0"/>
                <a:cs typeface="Times New Roman" pitchFamily="18" charset="0"/>
              </a:rPr>
              <a:t>Фаза </a:t>
            </a:r>
            <a:r>
              <a:rPr lang="ru-RU" sz="3200" dirty="0">
                <a:latin typeface="Times New Roman" pitchFamily="18" charset="0"/>
                <a:cs typeface="Times New Roman" pitchFamily="18" charset="0"/>
              </a:rPr>
              <a:t>– показывает в каком состоянии в данный момент находится колебательная система </a:t>
            </a:r>
          </a:p>
        </p:txBody>
      </p:sp>
      <p:sp>
        <p:nvSpPr>
          <p:cNvPr id="6153" name="Text Box 9"/>
          <p:cNvSpPr txBox="1">
            <a:spLocks noChangeArrowheads="1"/>
          </p:cNvSpPr>
          <p:nvPr/>
        </p:nvSpPr>
        <p:spPr bwMode="auto">
          <a:xfrm>
            <a:off x="1500166" y="428604"/>
            <a:ext cx="3500462" cy="707886"/>
          </a:xfrm>
          <a:prstGeom prst="rect">
            <a:avLst/>
          </a:prstGeom>
          <a:noFill/>
          <a:ln w="9525">
            <a:noFill/>
            <a:miter lim="800000"/>
            <a:headEnd/>
            <a:tailEnd/>
          </a:ln>
        </p:spPr>
        <p:txBody>
          <a:bodyPr wrap="square">
            <a:spAutoFit/>
          </a:bodyPr>
          <a:lstStyle/>
          <a:p>
            <a:r>
              <a:rPr lang="ru-RU" sz="4000" b="1" dirty="0">
                <a:solidFill>
                  <a:srgbClr val="C00000"/>
                </a:solidFill>
                <a:latin typeface="Times New Roman" pitchFamily="18" charset="0"/>
                <a:cs typeface="Times New Roman" pitchFamily="18" charset="0"/>
              </a:rPr>
              <a:t>Разность фаз</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123825" y="93663"/>
            <a:ext cx="8893175" cy="6670675"/>
            <a:chOff x="0" y="0"/>
            <a:chExt cx="6400" cy="4480"/>
          </a:xfrm>
          <a:solidFill>
            <a:schemeClr val="accent1">
              <a:lumMod val="20000"/>
              <a:lumOff val="80000"/>
            </a:schemeClr>
          </a:solidFill>
        </p:grpSpPr>
        <p:sp>
          <p:nvSpPr>
            <p:cNvPr id="2078" name="Freeform 4"/>
            <p:cNvSpPr>
              <a:spLocks noChangeAspect="1" noEditPoints="1"/>
            </p:cNvSpPr>
            <p:nvPr/>
          </p:nvSpPr>
          <p:spPr bwMode="auto">
            <a:xfrm>
              <a:off x="0" y="0"/>
              <a:ext cx="6400" cy="4480"/>
            </a:xfrm>
            <a:custGeom>
              <a:avLst/>
              <a:gdLst>
                <a:gd name="T0" fmla="*/ 0 w 6400"/>
                <a:gd name="T1" fmla="*/ 4480 h 4480"/>
                <a:gd name="T2" fmla="*/ 6400 w 6400"/>
                <a:gd name="T3" fmla="*/ 0 h 4480"/>
                <a:gd name="T4" fmla="*/ 6160 w 6400"/>
                <a:gd name="T5" fmla="*/ 4000 h 4480"/>
                <a:gd name="T6" fmla="*/ 6136 w 6400"/>
                <a:gd name="T7" fmla="*/ 4002 h 4480"/>
                <a:gd name="T8" fmla="*/ 6088 w 6400"/>
                <a:gd name="T9" fmla="*/ 4010 h 4480"/>
                <a:gd name="T10" fmla="*/ 6046 w 6400"/>
                <a:gd name="T11" fmla="*/ 4028 h 4480"/>
                <a:gd name="T12" fmla="*/ 6008 w 6400"/>
                <a:gd name="T13" fmla="*/ 4054 h 4480"/>
                <a:gd name="T14" fmla="*/ 5974 w 6400"/>
                <a:gd name="T15" fmla="*/ 4088 h 4480"/>
                <a:gd name="T16" fmla="*/ 5948 w 6400"/>
                <a:gd name="T17" fmla="*/ 4126 h 4480"/>
                <a:gd name="T18" fmla="*/ 5930 w 6400"/>
                <a:gd name="T19" fmla="*/ 4168 h 4480"/>
                <a:gd name="T20" fmla="*/ 5922 w 6400"/>
                <a:gd name="T21" fmla="*/ 4216 h 4480"/>
                <a:gd name="T22" fmla="*/ 5920 w 6400"/>
                <a:gd name="T23" fmla="*/ 4240 h 4480"/>
                <a:gd name="T24" fmla="*/ 5924 w 6400"/>
                <a:gd name="T25" fmla="*/ 4282 h 4480"/>
                <a:gd name="T26" fmla="*/ 5934 w 6400"/>
                <a:gd name="T27" fmla="*/ 4320 h 4480"/>
                <a:gd name="T28" fmla="*/ 466 w 6400"/>
                <a:gd name="T29" fmla="*/ 4320 h 4480"/>
                <a:gd name="T30" fmla="*/ 476 w 6400"/>
                <a:gd name="T31" fmla="*/ 4282 h 4480"/>
                <a:gd name="T32" fmla="*/ 480 w 6400"/>
                <a:gd name="T33" fmla="*/ 4240 h 4480"/>
                <a:gd name="T34" fmla="*/ 478 w 6400"/>
                <a:gd name="T35" fmla="*/ 4216 h 4480"/>
                <a:gd name="T36" fmla="*/ 470 w 6400"/>
                <a:gd name="T37" fmla="*/ 4168 h 4480"/>
                <a:gd name="T38" fmla="*/ 452 w 6400"/>
                <a:gd name="T39" fmla="*/ 4126 h 4480"/>
                <a:gd name="T40" fmla="*/ 426 w 6400"/>
                <a:gd name="T41" fmla="*/ 4088 h 4480"/>
                <a:gd name="T42" fmla="*/ 392 w 6400"/>
                <a:gd name="T43" fmla="*/ 4054 h 4480"/>
                <a:gd name="T44" fmla="*/ 354 w 6400"/>
                <a:gd name="T45" fmla="*/ 4028 h 4480"/>
                <a:gd name="T46" fmla="*/ 312 w 6400"/>
                <a:gd name="T47" fmla="*/ 4010 h 4480"/>
                <a:gd name="T48" fmla="*/ 264 w 6400"/>
                <a:gd name="T49" fmla="*/ 4002 h 4480"/>
                <a:gd name="T50" fmla="*/ 240 w 6400"/>
                <a:gd name="T51" fmla="*/ 4000 h 4480"/>
                <a:gd name="T52" fmla="*/ 198 w 6400"/>
                <a:gd name="T53" fmla="*/ 4004 h 4480"/>
                <a:gd name="T54" fmla="*/ 160 w 6400"/>
                <a:gd name="T55" fmla="*/ 4014 h 4480"/>
                <a:gd name="T56" fmla="*/ 160 w 6400"/>
                <a:gd name="T57" fmla="*/ 466 h 4480"/>
                <a:gd name="T58" fmla="*/ 198 w 6400"/>
                <a:gd name="T59" fmla="*/ 476 h 4480"/>
                <a:gd name="T60" fmla="*/ 240 w 6400"/>
                <a:gd name="T61" fmla="*/ 480 h 4480"/>
                <a:gd name="T62" fmla="*/ 264 w 6400"/>
                <a:gd name="T63" fmla="*/ 478 h 4480"/>
                <a:gd name="T64" fmla="*/ 312 w 6400"/>
                <a:gd name="T65" fmla="*/ 470 h 4480"/>
                <a:gd name="T66" fmla="*/ 354 w 6400"/>
                <a:gd name="T67" fmla="*/ 452 h 4480"/>
                <a:gd name="T68" fmla="*/ 392 w 6400"/>
                <a:gd name="T69" fmla="*/ 426 h 4480"/>
                <a:gd name="T70" fmla="*/ 426 w 6400"/>
                <a:gd name="T71" fmla="*/ 392 h 4480"/>
                <a:gd name="T72" fmla="*/ 452 w 6400"/>
                <a:gd name="T73" fmla="*/ 354 h 4480"/>
                <a:gd name="T74" fmla="*/ 470 w 6400"/>
                <a:gd name="T75" fmla="*/ 312 h 4480"/>
                <a:gd name="T76" fmla="*/ 478 w 6400"/>
                <a:gd name="T77" fmla="*/ 264 h 4480"/>
                <a:gd name="T78" fmla="*/ 480 w 6400"/>
                <a:gd name="T79" fmla="*/ 240 h 4480"/>
                <a:gd name="T80" fmla="*/ 476 w 6400"/>
                <a:gd name="T81" fmla="*/ 198 h 4480"/>
                <a:gd name="T82" fmla="*/ 466 w 6400"/>
                <a:gd name="T83" fmla="*/ 160 h 4480"/>
                <a:gd name="T84" fmla="*/ 5934 w 6400"/>
                <a:gd name="T85" fmla="*/ 160 h 4480"/>
                <a:gd name="T86" fmla="*/ 5924 w 6400"/>
                <a:gd name="T87" fmla="*/ 198 h 4480"/>
                <a:gd name="T88" fmla="*/ 5920 w 6400"/>
                <a:gd name="T89" fmla="*/ 240 h 4480"/>
                <a:gd name="T90" fmla="*/ 5922 w 6400"/>
                <a:gd name="T91" fmla="*/ 264 h 4480"/>
                <a:gd name="T92" fmla="*/ 5930 w 6400"/>
                <a:gd name="T93" fmla="*/ 312 h 4480"/>
                <a:gd name="T94" fmla="*/ 5948 w 6400"/>
                <a:gd name="T95" fmla="*/ 354 h 4480"/>
                <a:gd name="T96" fmla="*/ 5974 w 6400"/>
                <a:gd name="T97" fmla="*/ 392 h 4480"/>
                <a:gd name="T98" fmla="*/ 6008 w 6400"/>
                <a:gd name="T99" fmla="*/ 426 h 4480"/>
                <a:gd name="T100" fmla="*/ 6046 w 6400"/>
                <a:gd name="T101" fmla="*/ 452 h 4480"/>
                <a:gd name="T102" fmla="*/ 6088 w 6400"/>
                <a:gd name="T103" fmla="*/ 470 h 4480"/>
                <a:gd name="T104" fmla="*/ 6136 w 6400"/>
                <a:gd name="T105" fmla="*/ 478 h 4480"/>
                <a:gd name="T106" fmla="*/ 6160 w 6400"/>
                <a:gd name="T107" fmla="*/ 480 h 4480"/>
                <a:gd name="T108" fmla="*/ 6202 w 6400"/>
                <a:gd name="T109" fmla="*/ 476 h 4480"/>
                <a:gd name="T110" fmla="*/ 6240 w 6400"/>
                <a:gd name="T111" fmla="*/ 466 h 4480"/>
                <a:gd name="T112" fmla="*/ 6240 w 6400"/>
                <a:gd name="T113" fmla="*/ 4014 h 4480"/>
                <a:gd name="T114" fmla="*/ 6202 w 6400"/>
                <a:gd name="T115" fmla="*/ 4004 h 4480"/>
                <a:gd name="T116" fmla="*/ 6160 w 6400"/>
                <a:gd name="T117" fmla="*/ 4000 h 44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00"/>
                <a:gd name="T178" fmla="*/ 0 h 4480"/>
                <a:gd name="T179" fmla="*/ 6400 w 6400"/>
                <a:gd name="T180" fmla="*/ 4480 h 44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00" h="4480">
                  <a:moveTo>
                    <a:pt x="0" y="0"/>
                  </a:moveTo>
                  <a:lnTo>
                    <a:pt x="0" y="4480"/>
                  </a:lnTo>
                  <a:lnTo>
                    <a:pt x="6400" y="4480"/>
                  </a:lnTo>
                  <a:lnTo>
                    <a:pt x="6400" y="0"/>
                  </a:lnTo>
                  <a:lnTo>
                    <a:pt x="0" y="0"/>
                  </a:lnTo>
                  <a:close/>
                  <a:moveTo>
                    <a:pt x="6160" y="4000"/>
                  </a:moveTo>
                  <a:lnTo>
                    <a:pt x="6160" y="4000"/>
                  </a:lnTo>
                  <a:lnTo>
                    <a:pt x="6136" y="4002"/>
                  </a:lnTo>
                  <a:lnTo>
                    <a:pt x="6112" y="4004"/>
                  </a:lnTo>
                  <a:lnTo>
                    <a:pt x="6088" y="4010"/>
                  </a:lnTo>
                  <a:lnTo>
                    <a:pt x="6066" y="4018"/>
                  </a:lnTo>
                  <a:lnTo>
                    <a:pt x="6046" y="4028"/>
                  </a:lnTo>
                  <a:lnTo>
                    <a:pt x="6026" y="4040"/>
                  </a:lnTo>
                  <a:lnTo>
                    <a:pt x="6008" y="4054"/>
                  </a:lnTo>
                  <a:lnTo>
                    <a:pt x="5990" y="4070"/>
                  </a:lnTo>
                  <a:lnTo>
                    <a:pt x="5974" y="4088"/>
                  </a:lnTo>
                  <a:lnTo>
                    <a:pt x="5960" y="4106"/>
                  </a:lnTo>
                  <a:lnTo>
                    <a:pt x="5948" y="4126"/>
                  </a:lnTo>
                  <a:lnTo>
                    <a:pt x="5938" y="4146"/>
                  </a:lnTo>
                  <a:lnTo>
                    <a:pt x="5930" y="4168"/>
                  </a:lnTo>
                  <a:lnTo>
                    <a:pt x="5924" y="4192"/>
                  </a:lnTo>
                  <a:lnTo>
                    <a:pt x="5922" y="4216"/>
                  </a:lnTo>
                  <a:lnTo>
                    <a:pt x="5920" y="4240"/>
                  </a:lnTo>
                  <a:lnTo>
                    <a:pt x="5920" y="4260"/>
                  </a:lnTo>
                  <a:lnTo>
                    <a:pt x="5924" y="4282"/>
                  </a:lnTo>
                  <a:lnTo>
                    <a:pt x="5928" y="4300"/>
                  </a:lnTo>
                  <a:lnTo>
                    <a:pt x="5934" y="4320"/>
                  </a:lnTo>
                  <a:lnTo>
                    <a:pt x="466" y="4320"/>
                  </a:lnTo>
                  <a:lnTo>
                    <a:pt x="472" y="4300"/>
                  </a:lnTo>
                  <a:lnTo>
                    <a:pt x="476" y="4282"/>
                  </a:lnTo>
                  <a:lnTo>
                    <a:pt x="480" y="4260"/>
                  </a:lnTo>
                  <a:lnTo>
                    <a:pt x="480" y="4240"/>
                  </a:lnTo>
                  <a:lnTo>
                    <a:pt x="478" y="4216"/>
                  </a:lnTo>
                  <a:lnTo>
                    <a:pt x="476" y="4192"/>
                  </a:lnTo>
                  <a:lnTo>
                    <a:pt x="470" y="4168"/>
                  </a:lnTo>
                  <a:lnTo>
                    <a:pt x="462" y="4146"/>
                  </a:lnTo>
                  <a:lnTo>
                    <a:pt x="452" y="4126"/>
                  </a:lnTo>
                  <a:lnTo>
                    <a:pt x="440" y="4106"/>
                  </a:lnTo>
                  <a:lnTo>
                    <a:pt x="426" y="4088"/>
                  </a:lnTo>
                  <a:lnTo>
                    <a:pt x="410" y="4070"/>
                  </a:lnTo>
                  <a:lnTo>
                    <a:pt x="392" y="4054"/>
                  </a:lnTo>
                  <a:lnTo>
                    <a:pt x="374" y="4040"/>
                  </a:lnTo>
                  <a:lnTo>
                    <a:pt x="354" y="4028"/>
                  </a:lnTo>
                  <a:lnTo>
                    <a:pt x="334" y="4018"/>
                  </a:lnTo>
                  <a:lnTo>
                    <a:pt x="312" y="4010"/>
                  </a:lnTo>
                  <a:lnTo>
                    <a:pt x="288" y="4004"/>
                  </a:lnTo>
                  <a:lnTo>
                    <a:pt x="264" y="4002"/>
                  </a:lnTo>
                  <a:lnTo>
                    <a:pt x="240" y="4000"/>
                  </a:lnTo>
                  <a:lnTo>
                    <a:pt x="220" y="4000"/>
                  </a:lnTo>
                  <a:lnTo>
                    <a:pt x="198" y="4004"/>
                  </a:lnTo>
                  <a:lnTo>
                    <a:pt x="180" y="4008"/>
                  </a:lnTo>
                  <a:lnTo>
                    <a:pt x="160" y="4014"/>
                  </a:lnTo>
                  <a:lnTo>
                    <a:pt x="160" y="466"/>
                  </a:lnTo>
                  <a:lnTo>
                    <a:pt x="180" y="472"/>
                  </a:lnTo>
                  <a:lnTo>
                    <a:pt x="198" y="476"/>
                  </a:lnTo>
                  <a:lnTo>
                    <a:pt x="220" y="480"/>
                  </a:lnTo>
                  <a:lnTo>
                    <a:pt x="240" y="480"/>
                  </a:lnTo>
                  <a:lnTo>
                    <a:pt x="264" y="478"/>
                  </a:lnTo>
                  <a:lnTo>
                    <a:pt x="288" y="476"/>
                  </a:lnTo>
                  <a:lnTo>
                    <a:pt x="312" y="470"/>
                  </a:lnTo>
                  <a:lnTo>
                    <a:pt x="334" y="462"/>
                  </a:lnTo>
                  <a:lnTo>
                    <a:pt x="354" y="452"/>
                  </a:lnTo>
                  <a:lnTo>
                    <a:pt x="374" y="440"/>
                  </a:lnTo>
                  <a:lnTo>
                    <a:pt x="392" y="426"/>
                  </a:lnTo>
                  <a:lnTo>
                    <a:pt x="410" y="410"/>
                  </a:lnTo>
                  <a:lnTo>
                    <a:pt x="426" y="392"/>
                  </a:lnTo>
                  <a:lnTo>
                    <a:pt x="440" y="374"/>
                  </a:lnTo>
                  <a:lnTo>
                    <a:pt x="452" y="354"/>
                  </a:lnTo>
                  <a:lnTo>
                    <a:pt x="462" y="334"/>
                  </a:lnTo>
                  <a:lnTo>
                    <a:pt x="470" y="312"/>
                  </a:lnTo>
                  <a:lnTo>
                    <a:pt x="476" y="288"/>
                  </a:lnTo>
                  <a:lnTo>
                    <a:pt x="478" y="264"/>
                  </a:lnTo>
                  <a:lnTo>
                    <a:pt x="480" y="240"/>
                  </a:lnTo>
                  <a:lnTo>
                    <a:pt x="480" y="220"/>
                  </a:lnTo>
                  <a:lnTo>
                    <a:pt x="476" y="198"/>
                  </a:lnTo>
                  <a:lnTo>
                    <a:pt x="472" y="180"/>
                  </a:lnTo>
                  <a:lnTo>
                    <a:pt x="466" y="160"/>
                  </a:lnTo>
                  <a:lnTo>
                    <a:pt x="5934" y="160"/>
                  </a:lnTo>
                  <a:lnTo>
                    <a:pt x="5928" y="180"/>
                  </a:lnTo>
                  <a:lnTo>
                    <a:pt x="5924" y="198"/>
                  </a:lnTo>
                  <a:lnTo>
                    <a:pt x="5920" y="220"/>
                  </a:lnTo>
                  <a:lnTo>
                    <a:pt x="5920" y="240"/>
                  </a:lnTo>
                  <a:lnTo>
                    <a:pt x="5922" y="264"/>
                  </a:lnTo>
                  <a:lnTo>
                    <a:pt x="5924" y="288"/>
                  </a:lnTo>
                  <a:lnTo>
                    <a:pt x="5930" y="312"/>
                  </a:lnTo>
                  <a:lnTo>
                    <a:pt x="5938" y="334"/>
                  </a:lnTo>
                  <a:lnTo>
                    <a:pt x="5948" y="354"/>
                  </a:lnTo>
                  <a:lnTo>
                    <a:pt x="5960" y="374"/>
                  </a:lnTo>
                  <a:lnTo>
                    <a:pt x="5974" y="392"/>
                  </a:lnTo>
                  <a:lnTo>
                    <a:pt x="5990" y="410"/>
                  </a:lnTo>
                  <a:lnTo>
                    <a:pt x="6008" y="426"/>
                  </a:lnTo>
                  <a:lnTo>
                    <a:pt x="6026" y="440"/>
                  </a:lnTo>
                  <a:lnTo>
                    <a:pt x="6046" y="452"/>
                  </a:lnTo>
                  <a:lnTo>
                    <a:pt x="6066" y="462"/>
                  </a:lnTo>
                  <a:lnTo>
                    <a:pt x="6088" y="470"/>
                  </a:lnTo>
                  <a:lnTo>
                    <a:pt x="6112" y="476"/>
                  </a:lnTo>
                  <a:lnTo>
                    <a:pt x="6136" y="478"/>
                  </a:lnTo>
                  <a:lnTo>
                    <a:pt x="6160" y="480"/>
                  </a:lnTo>
                  <a:lnTo>
                    <a:pt x="6180" y="480"/>
                  </a:lnTo>
                  <a:lnTo>
                    <a:pt x="6202" y="476"/>
                  </a:lnTo>
                  <a:lnTo>
                    <a:pt x="6220" y="472"/>
                  </a:lnTo>
                  <a:lnTo>
                    <a:pt x="6240" y="466"/>
                  </a:lnTo>
                  <a:lnTo>
                    <a:pt x="6240" y="4014"/>
                  </a:lnTo>
                  <a:lnTo>
                    <a:pt x="6220" y="4008"/>
                  </a:lnTo>
                  <a:lnTo>
                    <a:pt x="6202" y="4004"/>
                  </a:lnTo>
                  <a:lnTo>
                    <a:pt x="6180" y="4000"/>
                  </a:lnTo>
                  <a:lnTo>
                    <a:pt x="6160" y="4000"/>
                  </a:lnTo>
                  <a:close/>
                </a:path>
              </a:pathLst>
            </a:custGeom>
            <a:grpFill/>
            <a:ln w="9525">
              <a:noFill/>
              <a:round/>
              <a:headEnd/>
              <a:tailEnd/>
            </a:ln>
          </p:spPr>
          <p:txBody>
            <a:bodyPr/>
            <a:lstStyle/>
            <a:p>
              <a:endParaRPr lang="ru-RU"/>
            </a:p>
          </p:txBody>
        </p:sp>
        <p:sp>
          <p:nvSpPr>
            <p:cNvPr id="2079" name="Freeform 5"/>
            <p:cNvSpPr>
              <a:spLocks noChangeAspect="1" noEditPoints="1"/>
            </p:cNvSpPr>
            <p:nvPr/>
          </p:nvSpPr>
          <p:spPr bwMode="auto">
            <a:xfrm>
              <a:off x="304" y="304"/>
              <a:ext cx="5792" cy="3872"/>
            </a:xfrm>
            <a:custGeom>
              <a:avLst/>
              <a:gdLst>
                <a:gd name="T0" fmla="*/ 308 w 5792"/>
                <a:gd name="T1" fmla="*/ 3850 h 3872"/>
                <a:gd name="T2" fmla="*/ 320 w 5792"/>
                <a:gd name="T3" fmla="*/ 3776 h 3872"/>
                <a:gd name="T4" fmla="*/ 310 w 5792"/>
                <a:gd name="T5" fmla="*/ 3710 h 3872"/>
                <a:gd name="T6" fmla="*/ 268 w 5792"/>
                <a:gd name="T7" fmla="*/ 3634 h 3872"/>
                <a:gd name="T8" fmla="*/ 202 w 5792"/>
                <a:gd name="T9" fmla="*/ 3580 h 3872"/>
                <a:gd name="T10" fmla="*/ 118 w 5792"/>
                <a:gd name="T11" fmla="*/ 3554 h 3872"/>
                <a:gd name="T12" fmla="*/ 58 w 5792"/>
                <a:gd name="T13" fmla="*/ 3556 h 3872"/>
                <a:gd name="T14" fmla="*/ 0 w 5792"/>
                <a:gd name="T15" fmla="*/ 300 h 3872"/>
                <a:gd name="T16" fmla="*/ 58 w 5792"/>
                <a:gd name="T17" fmla="*/ 316 h 3872"/>
                <a:gd name="T18" fmla="*/ 118 w 5792"/>
                <a:gd name="T19" fmla="*/ 318 h 3872"/>
                <a:gd name="T20" fmla="*/ 202 w 5792"/>
                <a:gd name="T21" fmla="*/ 292 h 3872"/>
                <a:gd name="T22" fmla="*/ 268 w 5792"/>
                <a:gd name="T23" fmla="*/ 238 h 3872"/>
                <a:gd name="T24" fmla="*/ 310 w 5792"/>
                <a:gd name="T25" fmla="*/ 162 h 3872"/>
                <a:gd name="T26" fmla="*/ 320 w 5792"/>
                <a:gd name="T27" fmla="*/ 96 h 3872"/>
                <a:gd name="T28" fmla="*/ 308 w 5792"/>
                <a:gd name="T29" fmla="*/ 22 h 3872"/>
                <a:gd name="T30" fmla="*/ 5484 w 5792"/>
                <a:gd name="T31" fmla="*/ 22 h 3872"/>
                <a:gd name="T32" fmla="*/ 5472 w 5792"/>
                <a:gd name="T33" fmla="*/ 96 h 3872"/>
                <a:gd name="T34" fmla="*/ 5482 w 5792"/>
                <a:gd name="T35" fmla="*/ 162 h 3872"/>
                <a:gd name="T36" fmla="*/ 5524 w 5792"/>
                <a:gd name="T37" fmla="*/ 238 h 3872"/>
                <a:gd name="T38" fmla="*/ 5590 w 5792"/>
                <a:gd name="T39" fmla="*/ 292 h 3872"/>
                <a:gd name="T40" fmla="*/ 5674 w 5792"/>
                <a:gd name="T41" fmla="*/ 318 h 3872"/>
                <a:gd name="T42" fmla="*/ 5734 w 5792"/>
                <a:gd name="T43" fmla="*/ 316 h 3872"/>
                <a:gd name="T44" fmla="*/ 5792 w 5792"/>
                <a:gd name="T45" fmla="*/ 3572 h 3872"/>
                <a:gd name="T46" fmla="*/ 5734 w 5792"/>
                <a:gd name="T47" fmla="*/ 3556 h 3872"/>
                <a:gd name="T48" fmla="*/ 5674 w 5792"/>
                <a:gd name="T49" fmla="*/ 3554 h 3872"/>
                <a:gd name="T50" fmla="*/ 5590 w 5792"/>
                <a:gd name="T51" fmla="*/ 3580 h 3872"/>
                <a:gd name="T52" fmla="*/ 5524 w 5792"/>
                <a:gd name="T53" fmla="*/ 3634 h 3872"/>
                <a:gd name="T54" fmla="*/ 5482 w 5792"/>
                <a:gd name="T55" fmla="*/ 3710 h 3872"/>
                <a:gd name="T56" fmla="*/ 5472 w 5792"/>
                <a:gd name="T57" fmla="*/ 3776 h 3872"/>
                <a:gd name="T58" fmla="*/ 5484 w 5792"/>
                <a:gd name="T59" fmla="*/ 3850 h 3872"/>
                <a:gd name="T60" fmla="*/ 5448 w 5792"/>
                <a:gd name="T61" fmla="*/ 3840 h 3872"/>
                <a:gd name="T62" fmla="*/ 5440 w 5792"/>
                <a:gd name="T63" fmla="*/ 3776 h 3872"/>
                <a:gd name="T64" fmla="*/ 5460 w 5792"/>
                <a:gd name="T65" fmla="*/ 3676 h 3872"/>
                <a:gd name="T66" fmla="*/ 5516 w 5792"/>
                <a:gd name="T67" fmla="*/ 3596 h 3872"/>
                <a:gd name="T68" fmla="*/ 5596 w 5792"/>
                <a:gd name="T69" fmla="*/ 3540 h 3872"/>
                <a:gd name="T70" fmla="*/ 5696 w 5792"/>
                <a:gd name="T71" fmla="*/ 3520 h 3872"/>
                <a:gd name="T72" fmla="*/ 5760 w 5792"/>
                <a:gd name="T73" fmla="*/ 344 h 3872"/>
                <a:gd name="T74" fmla="*/ 5696 w 5792"/>
                <a:gd name="T75" fmla="*/ 352 h 3872"/>
                <a:gd name="T76" fmla="*/ 5596 w 5792"/>
                <a:gd name="T77" fmla="*/ 332 h 3872"/>
                <a:gd name="T78" fmla="*/ 5516 w 5792"/>
                <a:gd name="T79" fmla="*/ 276 h 3872"/>
                <a:gd name="T80" fmla="*/ 5460 w 5792"/>
                <a:gd name="T81" fmla="*/ 196 h 3872"/>
                <a:gd name="T82" fmla="*/ 5440 w 5792"/>
                <a:gd name="T83" fmla="*/ 96 h 3872"/>
                <a:gd name="T84" fmla="*/ 344 w 5792"/>
                <a:gd name="T85" fmla="*/ 32 h 3872"/>
                <a:gd name="T86" fmla="*/ 352 w 5792"/>
                <a:gd name="T87" fmla="*/ 96 h 3872"/>
                <a:gd name="T88" fmla="*/ 332 w 5792"/>
                <a:gd name="T89" fmla="*/ 196 h 3872"/>
                <a:gd name="T90" fmla="*/ 276 w 5792"/>
                <a:gd name="T91" fmla="*/ 276 h 3872"/>
                <a:gd name="T92" fmla="*/ 196 w 5792"/>
                <a:gd name="T93" fmla="*/ 332 h 3872"/>
                <a:gd name="T94" fmla="*/ 96 w 5792"/>
                <a:gd name="T95" fmla="*/ 352 h 3872"/>
                <a:gd name="T96" fmla="*/ 32 w 5792"/>
                <a:gd name="T97" fmla="*/ 3528 h 3872"/>
                <a:gd name="T98" fmla="*/ 96 w 5792"/>
                <a:gd name="T99" fmla="*/ 3520 h 3872"/>
                <a:gd name="T100" fmla="*/ 196 w 5792"/>
                <a:gd name="T101" fmla="*/ 3540 h 3872"/>
                <a:gd name="T102" fmla="*/ 276 w 5792"/>
                <a:gd name="T103" fmla="*/ 3596 h 3872"/>
                <a:gd name="T104" fmla="*/ 332 w 5792"/>
                <a:gd name="T105" fmla="*/ 3676 h 3872"/>
                <a:gd name="T106" fmla="*/ 352 w 5792"/>
                <a:gd name="T107" fmla="*/ 3776 h 3872"/>
                <a:gd name="T108" fmla="*/ 344 w 5792"/>
                <a:gd name="T109" fmla="*/ 3840 h 38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92"/>
                <a:gd name="T166" fmla="*/ 0 h 3872"/>
                <a:gd name="T167" fmla="*/ 5792 w 5792"/>
                <a:gd name="T168" fmla="*/ 3872 h 38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92" h="3872">
                  <a:moveTo>
                    <a:pt x="5492" y="3872"/>
                  </a:moveTo>
                  <a:lnTo>
                    <a:pt x="300" y="3872"/>
                  </a:lnTo>
                  <a:lnTo>
                    <a:pt x="308" y="3850"/>
                  </a:lnTo>
                  <a:lnTo>
                    <a:pt x="312" y="3832"/>
                  </a:lnTo>
                  <a:lnTo>
                    <a:pt x="316" y="3814"/>
                  </a:lnTo>
                  <a:lnTo>
                    <a:pt x="320" y="3796"/>
                  </a:lnTo>
                  <a:lnTo>
                    <a:pt x="320" y="3776"/>
                  </a:lnTo>
                  <a:lnTo>
                    <a:pt x="318" y="3754"/>
                  </a:lnTo>
                  <a:lnTo>
                    <a:pt x="316" y="3730"/>
                  </a:lnTo>
                  <a:lnTo>
                    <a:pt x="310" y="3710"/>
                  </a:lnTo>
                  <a:lnTo>
                    <a:pt x="302" y="3688"/>
                  </a:lnTo>
                  <a:lnTo>
                    <a:pt x="292" y="3670"/>
                  </a:lnTo>
                  <a:lnTo>
                    <a:pt x="282" y="3650"/>
                  </a:lnTo>
                  <a:lnTo>
                    <a:pt x="268" y="3634"/>
                  </a:lnTo>
                  <a:lnTo>
                    <a:pt x="254" y="3618"/>
                  </a:lnTo>
                  <a:lnTo>
                    <a:pt x="238" y="3604"/>
                  </a:lnTo>
                  <a:lnTo>
                    <a:pt x="222" y="3590"/>
                  </a:lnTo>
                  <a:lnTo>
                    <a:pt x="202" y="3580"/>
                  </a:lnTo>
                  <a:lnTo>
                    <a:pt x="184" y="3570"/>
                  </a:lnTo>
                  <a:lnTo>
                    <a:pt x="162" y="3562"/>
                  </a:lnTo>
                  <a:lnTo>
                    <a:pt x="142" y="3556"/>
                  </a:lnTo>
                  <a:lnTo>
                    <a:pt x="118" y="3554"/>
                  </a:lnTo>
                  <a:lnTo>
                    <a:pt x="96" y="3552"/>
                  </a:lnTo>
                  <a:lnTo>
                    <a:pt x="76" y="3552"/>
                  </a:lnTo>
                  <a:lnTo>
                    <a:pt x="58" y="3556"/>
                  </a:lnTo>
                  <a:lnTo>
                    <a:pt x="40" y="3560"/>
                  </a:lnTo>
                  <a:lnTo>
                    <a:pt x="22" y="3564"/>
                  </a:lnTo>
                  <a:lnTo>
                    <a:pt x="0" y="3572"/>
                  </a:lnTo>
                  <a:lnTo>
                    <a:pt x="0" y="300"/>
                  </a:lnTo>
                  <a:lnTo>
                    <a:pt x="22" y="308"/>
                  </a:lnTo>
                  <a:lnTo>
                    <a:pt x="40" y="312"/>
                  </a:lnTo>
                  <a:lnTo>
                    <a:pt x="58" y="316"/>
                  </a:lnTo>
                  <a:lnTo>
                    <a:pt x="76" y="320"/>
                  </a:lnTo>
                  <a:lnTo>
                    <a:pt x="96" y="320"/>
                  </a:lnTo>
                  <a:lnTo>
                    <a:pt x="118" y="318"/>
                  </a:lnTo>
                  <a:lnTo>
                    <a:pt x="142" y="316"/>
                  </a:lnTo>
                  <a:lnTo>
                    <a:pt x="162" y="310"/>
                  </a:lnTo>
                  <a:lnTo>
                    <a:pt x="184" y="302"/>
                  </a:lnTo>
                  <a:lnTo>
                    <a:pt x="202" y="292"/>
                  </a:lnTo>
                  <a:lnTo>
                    <a:pt x="222" y="282"/>
                  </a:lnTo>
                  <a:lnTo>
                    <a:pt x="238" y="268"/>
                  </a:lnTo>
                  <a:lnTo>
                    <a:pt x="254" y="254"/>
                  </a:lnTo>
                  <a:lnTo>
                    <a:pt x="268" y="238"/>
                  </a:lnTo>
                  <a:lnTo>
                    <a:pt x="282" y="222"/>
                  </a:lnTo>
                  <a:lnTo>
                    <a:pt x="292" y="202"/>
                  </a:lnTo>
                  <a:lnTo>
                    <a:pt x="302" y="184"/>
                  </a:lnTo>
                  <a:lnTo>
                    <a:pt x="310" y="162"/>
                  </a:lnTo>
                  <a:lnTo>
                    <a:pt x="316" y="142"/>
                  </a:lnTo>
                  <a:lnTo>
                    <a:pt x="318" y="118"/>
                  </a:lnTo>
                  <a:lnTo>
                    <a:pt x="320" y="96"/>
                  </a:lnTo>
                  <a:lnTo>
                    <a:pt x="320" y="76"/>
                  </a:lnTo>
                  <a:lnTo>
                    <a:pt x="316" y="58"/>
                  </a:lnTo>
                  <a:lnTo>
                    <a:pt x="312" y="40"/>
                  </a:lnTo>
                  <a:lnTo>
                    <a:pt x="308" y="22"/>
                  </a:lnTo>
                  <a:lnTo>
                    <a:pt x="300" y="0"/>
                  </a:lnTo>
                  <a:lnTo>
                    <a:pt x="5492" y="0"/>
                  </a:lnTo>
                  <a:lnTo>
                    <a:pt x="5484" y="22"/>
                  </a:lnTo>
                  <a:lnTo>
                    <a:pt x="5480" y="40"/>
                  </a:lnTo>
                  <a:lnTo>
                    <a:pt x="5476" y="58"/>
                  </a:lnTo>
                  <a:lnTo>
                    <a:pt x="5472" y="76"/>
                  </a:lnTo>
                  <a:lnTo>
                    <a:pt x="5472" y="96"/>
                  </a:lnTo>
                  <a:lnTo>
                    <a:pt x="5474" y="118"/>
                  </a:lnTo>
                  <a:lnTo>
                    <a:pt x="5476" y="142"/>
                  </a:lnTo>
                  <a:lnTo>
                    <a:pt x="5482" y="162"/>
                  </a:lnTo>
                  <a:lnTo>
                    <a:pt x="5490" y="184"/>
                  </a:lnTo>
                  <a:lnTo>
                    <a:pt x="5500" y="202"/>
                  </a:lnTo>
                  <a:lnTo>
                    <a:pt x="5510" y="222"/>
                  </a:lnTo>
                  <a:lnTo>
                    <a:pt x="5524" y="238"/>
                  </a:lnTo>
                  <a:lnTo>
                    <a:pt x="5538" y="254"/>
                  </a:lnTo>
                  <a:lnTo>
                    <a:pt x="5554" y="268"/>
                  </a:lnTo>
                  <a:lnTo>
                    <a:pt x="5570" y="282"/>
                  </a:lnTo>
                  <a:lnTo>
                    <a:pt x="5590" y="292"/>
                  </a:lnTo>
                  <a:lnTo>
                    <a:pt x="5608" y="302"/>
                  </a:lnTo>
                  <a:lnTo>
                    <a:pt x="5630" y="310"/>
                  </a:lnTo>
                  <a:lnTo>
                    <a:pt x="5650" y="316"/>
                  </a:lnTo>
                  <a:lnTo>
                    <a:pt x="5674" y="318"/>
                  </a:lnTo>
                  <a:lnTo>
                    <a:pt x="5696" y="320"/>
                  </a:lnTo>
                  <a:lnTo>
                    <a:pt x="5716" y="320"/>
                  </a:lnTo>
                  <a:lnTo>
                    <a:pt x="5734" y="316"/>
                  </a:lnTo>
                  <a:lnTo>
                    <a:pt x="5752" y="312"/>
                  </a:lnTo>
                  <a:lnTo>
                    <a:pt x="5770" y="308"/>
                  </a:lnTo>
                  <a:lnTo>
                    <a:pt x="5792" y="300"/>
                  </a:lnTo>
                  <a:lnTo>
                    <a:pt x="5792" y="3572"/>
                  </a:lnTo>
                  <a:lnTo>
                    <a:pt x="5770" y="3564"/>
                  </a:lnTo>
                  <a:lnTo>
                    <a:pt x="5752" y="3560"/>
                  </a:lnTo>
                  <a:lnTo>
                    <a:pt x="5734" y="3556"/>
                  </a:lnTo>
                  <a:lnTo>
                    <a:pt x="5716" y="3552"/>
                  </a:lnTo>
                  <a:lnTo>
                    <a:pt x="5696" y="3552"/>
                  </a:lnTo>
                  <a:lnTo>
                    <a:pt x="5674" y="3554"/>
                  </a:lnTo>
                  <a:lnTo>
                    <a:pt x="5650" y="3556"/>
                  </a:lnTo>
                  <a:lnTo>
                    <a:pt x="5630" y="3562"/>
                  </a:lnTo>
                  <a:lnTo>
                    <a:pt x="5608" y="3570"/>
                  </a:lnTo>
                  <a:lnTo>
                    <a:pt x="5590" y="3580"/>
                  </a:lnTo>
                  <a:lnTo>
                    <a:pt x="5570" y="3590"/>
                  </a:lnTo>
                  <a:lnTo>
                    <a:pt x="5554" y="3604"/>
                  </a:lnTo>
                  <a:lnTo>
                    <a:pt x="5538" y="3618"/>
                  </a:lnTo>
                  <a:lnTo>
                    <a:pt x="5524" y="3634"/>
                  </a:lnTo>
                  <a:lnTo>
                    <a:pt x="5510" y="3650"/>
                  </a:lnTo>
                  <a:lnTo>
                    <a:pt x="5500" y="3670"/>
                  </a:lnTo>
                  <a:lnTo>
                    <a:pt x="5490" y="3688"/>
                  </a:lnTo>
                  <a:lnTo>
                    <a:pt x="5482" y="3710"/>
                  </a:lnTo>
                  <a:lnTo>
                    <a:pt x="5476" y="3730"/>
                  </a:lnTo>
                  <a:lnTo>
                    <a:pt x="5474" y="3754"/>
                  </a:lnTo>
                  <a:lnTo>
                    <a:pt x="5472" y="3776"/>
                  </a:lnTo>
                  <a:lnTo>
                    <a:pt x="5472" y="3796"/>
                  </a:lnTo>
                  <a:lnTo>
                    <a:pt x="5476" y="3814"/>
                  </a:lnTo>
                  <a:lnTo>
                    <a:pt x="5480" y="3832"/>
                  </a:lnTo>
                  <a:lnTo>
                    <a:pt x="5484" y="3850"/>
                  </a:lnTo>
                  <a:lnTo>
                    <a:pt x="5492" y="3872"/>
                  </a:lnTo>
                  <a:close/>
                  <a:moveTo>
                    <a:pt x="344" y="3840"/>
                  </a:moveTo>
                  <a:lnTo>
                    <a:pt x="5448" y="3840"/>
                  </a:lnTo>
                  <a:lnTo>
                    <a:pt x="5442" y="3808"/>
                  </a:lnTo>
                  <a:lnTo>
                    <a:pt x="5440" y="3776"/>
                  </a:lnTo>
                  <a:lnTo>
                    <a:pt x="5442" y="3750"/>
                  </a:lnTo>
                  <a:lnTo>
                    <a:pt x="5446" y="3724"/>
                  </a:lnTo>
                  <a:lnTo>
                    <a:pt x="5452" y="3700"/>
                  </a:lnTo>
                  <a:lnTo>
                    <a:pt x="5460" y="3676"/>
                  </a:lnTo>
                  <a:lnTo>
                    <a:pt x="5470" y="3654"/>
                  </a:lnTo>
                  <a:lnTo>
                    <a:pt x="5484" y="3632"/>
                  </a:lnTo>
                  <a:lnTo>
                    <a:pt x="5498" y="3614"/>
                  </a:lnTo>
                  <a:lnTo>
                    <a:pt x="5516" y="3596"/>
                  </a:lnTo>
                  <a:lnTo>
                    <a:pt x="5534" y="3578"/>
                  </a:lnTo>
                  <a:lnTo>
                    <a:pt x="5552" y="3564"/>
                  </a:lnTo>
                  <a:lnTo>
                    <a:pt x="5574" y="3550"/>
                  </a:lnTo>
                  <a:lnTo>
                    <a:pt x="5596" y="3540"/>
                  </a:lnTo>
                  <a:lnTo>
                    <a:pt x="5620" y="3532"/>
                  </a:lnTo>
                  <a:lnTo>
                    <a:pt x="5644" y="3526"/>
                  </a:lnTo>
                  <a:lnTo>
                    <a:pt x="5670" y="3522"/>
                  </a:lnTo>
                  <a:lnTo>
                    <a:pt x="5696" y="3520"/>
                  </a:lnTo>
                  <a:lnTo>
                    <a:pt x="5728" y="3522"/>
                  </a:lnTo>
                  <a:lnTo>
                    <a:pt x="5760" y="3528"/>
                  </a:lnTo>
                  <a:lnTo>
                    <a:pt x="5760" y="344"/>
                  </a:lnTo>
                  <a:lnTo>
                    <a:pt x="5728" y="350"/>
                  </a:lnTo>
                  <a:lnTo>
                    <a:pt x="5696" y="352"/>
                  </a:lnTo>
                  <a:lnTo>
                    <a:pt x="5670" y="350"/>
                  </a:lnTo>
                  <a:lnTo>
                    <a:pt x="5644" y="346"/>
                  </a:lnTo>
                  <a:lnTo>
                    <a:pt x="5620" y="340"/>
                  </a:lnTo>
                  <a:lnTo>
                    <a:pt x="5596" y="332"/>
                  </a:lnTo>
                  <a:lnTo>
                    <a:pt x="5574" y="322"/>
                  </a:lnTo>
                  <a:lnTo>
                    <a:pt x="5552" y="308"/>
                  </a:lnTo>
                  <a:lnTo>
                    <a:pt x="5534" y="294"/>
                  </a:lnTo>
                  <a:lnTo>
                    <a:pt x="5516" y="276"/>
                  </a:lnTo>
                  <a:lnTo>
                    <a:pt x="5498" y="258"/>
                  </a:lnTo>
                  <a:lnTo>
                    <a:pt x="5484" y="240"/>
                  </a:lnTo>
                  <a:lnTo>
                    <a:pt x="5470" y="218"/>
                  </a:lnTo>
                  <a:lnTo>
                    <a:pt x="5460" y="196"/>
                  </a:lnTo>
                  <a:lnTo>
                    <a:pt x="5452" y="172"/>
                  </a:lnTo>
                  <a:lnTo>
                    <a:pt x="5446" y="148"/>
                  </a:lnTo>
                  <a:lnTo>
                    <a:pt x="5442" y="122"/>
                  </a:lnTo>
                  <a:lnTo>
                    <a:pt x="5440" y="96"/>
                  </a:lnTo>
                  <a:lnTo>
                    <a:pt x="5442" y="64"/>
                  </a:lnTo>
                  <a:lnTo>
                    <a:pt x="5448" y="32"/>
                  </a:lnTo>
                  <a:lnTo>
                    <a:pt x="344" y="32"/>
                  </a:lnTo>
                  <a:lnTo>
                    <a:pt x="350" y="64"/>
                  </a:lnTo>
                  <a:lnTo>
                    <a:pt x="352" y="96"/>
                  </a:lnTo>
                  <a:lnTo>
                    <a:pt x="350" y="122"/>
                  </a:lnTo>
                  <a:lnTo>
                    <a:pt x="346" y="148"/>
                  </a:lnTo>
                  <a:lnTo>
                    <a:pt x="340" y="172"/>
                  </a:lnTo>
                  <a:lnTo>
                    <a:pt x="332" y="196"/>
                  </a:lnTo>
                  <a:lnTo>
                    <a:pt x="322" y="218"/>
                  </a:lnTo>
                  <a:lnTo>
                    <a:pt x="308" y="240"/>
                  </a:lnTo>
                  <a:lnTo>
                    <a:pt x="294" y="258"/>
                  </a:lnTo>
                  <a:lnTo>
                    <a:pt x="276" y="276"/>
                  </a:lnTo>
                  <a:lnTo>
                    <a:pt x="258" y="294"/>
                  </a:lnTo>
                  <a:lnTo>
                    <a:pt x="240" y="308"/>
                  </a:lnTo>
                  <a:lnTo>
                    <a:pt x="218" y="322"/>
                  </a:lnTo>
                  <a:lnTo>
                    <a:pt x="196" y="332"/>
                  </a:lnTo>
                  <a:lnTo>
                    <a:pt x="172" y="340"/>
                  </a:lnTo>
                  <a:lnTo>
                    <a:pt x="148" y="346"/>
                  </a:lnTo>
                  <a:lnTo>
                    <a:pt x="122" y="350"/>
                  </a:lnTo>
                  <a:lnTo>
                    <a:pt x="96" y="352"/>
                  </a:lnTo>
                  <a:lnTo>
                    <a:pt x="64" y="350"/>
                  </a:lnTo>
                  <a:lnTo>
                    <a:pt x="32" y="344"/>
                  </a:lnTo>
                  <a:lnTo>
                    <a:pt x="32" y="3528"/>
                  </a:lnTo>
                  <a:lnTo>
                    <a:pt x="64" y="3522"/>
                  </a:lnTo>
                  <a:lnTo>
                    <a:pt x="96" y="3520"/>
                  </a:lnTo>
                  <a:lnTo>
                    <a:pt x="122" y="3522"/>
                  </a:lnTo>
                  <a:lnTo>
                    <a:pt x="148" y="3526"/>
                  </a:lnTo>
                  <a:lnTo>
                    <a:pt x="172" y="3532"/>
                  </a:lnTo>
                  <a:lnTo>
                    <a:pt x="196" y="3540"/>
                  </a:lnTo>
                  <a:lnTo>
                    <a:pt x="218" y="3550"/>
                  </a:lnTo>
                  <a:lnTo>
                    <a:pt x="240" y="3564"/>
                  </a:lnTo>
                  <a:lnTo>
                    <a:pt x="258" y="3578"/>
                  </a:lnTo>
                  <a:lnTo>
                    <a:pt x="276" y="3596"/>
                  </a:lnTo>
                  <a:lnTo>
                    <a:pt x="294" y="3614"/>
                  </a:lnTo>
                  <a:lnTo>
                    <a:pt x="308" y="3632"/>
                  </a:lnTo>
                  <a:lnTo>
                    <a:pt x="322" y="3654"/>
                  </a:lnTo>
                  <a:lnTo>
                    <a:pt x="332" y="3676"/>
                  </a:lnTo>
                  <a:lnTo>
                    <a:pt x="340" y="3700"/>
                  </a:lnTo>
                  <a:lnTo>
                    <a:pt x="346" y="3724"/>
                  </a:lnTo>
                  <a:lnTo>
                    <a:pt x="350" y="3750"/>
                  </a:lnTo>
                  <a:lnTo>
                    <a:pt x="352" y="3776"/>
                  </a:lnTo>
                  <a:lnTo>
                    <a:pt x="350" y="3808"/>
                  </a:lnTo>
                  <a:lnTo>
                    <a:pt x="344" y="3840"/>
                  </a:lnTo>
                  <a:close/>
                </a:path>
              </a:pathLst>
            </a:custGeom>
            <a:grpFill/>
            <a:ln w="12700">
              <a:solidFill>
                <a:schemeClr val="bg1"/>
              </a:solidFill>
              <a:round/>
              <a:headEnd/>
              <a:tailEnd/>
            </a:ln>
          </p:spPr>
          <p:txBody>
            <a:bodyPr/>
            <a:lstStyle/>
            <a:p>
              <a:endParaRPr lang="ru-RU"/>
            </a:p>
          </p:txBody>
        </p:sp>
      </p:grpSp>
      <p:sp>
        <p:nvSpPr>
          <p:cNvPr id="205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53" name="Rectangle 9"/>
          <p:cNvSpPr>
            <a:spLocks noChangeArrowheads="1"/>
          </p:cNvSpPr>
          <p:nvPr/>
        </p:nvSpPr>
        <p:spPr bwMode="auto">
          <a:xfrm>
            <a:off x="0" y="93345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5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5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57" name="Rectangle 5"/>
          <p:cNvSpPr>
            <a:spLocks noChangeArrowheads="1"/>
          </p:cNvSpPr>
          <p:nvPr/>
        </p:nvSpPr>
        <p:spPr bwMode="auto">
          <a:xfrm>
            <a:off x="0" y="93345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5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59" name="Rectangle 8"/>
          <p:cNvSpPr>
            <a:spLocks noChangeArrowheads="1"/>
          </p:cNvSpPr>
          <p:nvPr/>
        </p:nvSpPr>
        <p:spPr bwMode="auto">
          <a:xfrm>
            <a:off x="0" y="131445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60"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061" name="Rectangle 11"/>
          <p:cNvSpPr>
            <a:spLocks noChangeArrowheads="1"/>
          </p:cNvSpPr>
          <p:nvPr/>
        </p:nvSpPr>
        <p:spPr bwMode="auto">
          <a:xfrm>
            <a:off x="0" y="1323975"/>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06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6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67"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2" name="TextBox 6"/>
          <p:cNvSpPr txBox="1">
            <a:spLocks noChangeArrowheads="1"/>
          </p:cNvSpPr>
          <p:nvPr/>
        </p:nvSpPr>
        <p:spPr bwMode="auto">
          <a:xfrm>
            <a:off x="2143108" y="2143116"/>
            <a:ext cx="7000892" cy="1138773"/>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ru-RU" sz="3200" dirty="0" smtClean="0">
                <a:solidFill>
                  <a:schemeClr val="tx1"/>
                </a:solidFill>
                <a:latin typeface="Times New Roman" pitchFamily="18" charset="0"/>
                <a:cs typeface="Times New Roman" pitchFamily="18" charset="0"/>
              </a:rPr>
              <a:t>Решение:</a:t>
            </a:r>
          </a:p>
          <a:p>
            <a:r>
              <a:rPr lang="ru-RU" sz="3600" dirty="0" smtClean="0">
                <a:solidFill>
                  <a:schemeClr val="tx1"/>
                </a:solidFill>
                <a:latin typeface="Times New Roman" pitchFamily="18" charset="0"/>
                <a:cs typeface="Times New Roman" pitchFamily="18" charset="0"/>
              </a:rPr>
              <a:t>А</a:t>
            </a:r>
            <a:r>
              <a:rPr lang="en-US" sz="3600"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=0,2 м-</a:t>
            </a:r>
            <a:r>
              <a:rPr lang="en-US" sz="3600" dirty="0" smtClean="0">
                <a:solidFill>
                  <a:schemeClr val="tx1"/>
                </a:solidFill>
                <a:latin typeface="Times New Roman" pitchFamily="18" charset="0"/>
                <a:cs typeface="Times New Roman" pitchFamily="18" charset="0"/>
              </a:rPr>
              <a:t> </a:t>
            </a:r>
            <a:r>
              <a:rPr lang="ru-RU" sz="3600" dirty="0">
                <a:solidFill>
                  <a:schemeClr val="tx1"/>
                </a:solidFill>
                <a:latin typeface="Times New Roman" pitchFamily="18" charset="0"/>
                <a:cs typeface="Times New Roman" pitchFamily="18" charset="0"/>
              </a:rPr>
              <a:t>амплитуда колебания </a:t>
            </a:r>
          </a:p>
        </p:txBody>
      </p:sp>
      <p:sp>
        <p:nvSpPr>
          <p:cNvPr id="33" name="TextBox 7"/>
          <p:cNvSpPr txBox="1">
            <a:spLocks noChangeArrowheads="1"/>
          </p:cNvSpPr>
          <p:nvPr/>
        </p:nvSpPr>
        <p:spPr bwMode="auto">
          <a:xfrm>
            <a:off x="323528" y="332656"/>
            <a:ext cx="8496944"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600" b="1" dirty="0">
                <a:latin typeface="Times New Roman" pitchFamily="18" charset="0"/>
                <a:cs typeface="Times New Roman" pitchFamily="18" charset="0"/>
              </a:rPr>
              <a:t>Какой путь пройдет груз за время одного полного колебания, если </a:t>
            </a:r>
            <a:r>
              <a:rPr lang="ru-RU" sz="3600" b="1" dirty="0" smtClean="0">
                <a:latin typeface="Times New Roman" pitchFamily="18" charset="0"/>
                <a:cs typeface="Times New Roman" pitchFamily="18" charset="0"/>
              </a:rPr>
              <a:t>амплитуда равна 0,2 м</a:t>
            </a:r>
            <a:r>
              <a:rPr lang="ru-RU" sz="3600" dirty="0">
                <a:latin typeface="Times New Roman" pitchFamily="18" charset="0"/>
                <a:cs typeface="Times New Roman" pitchFamily="18" charset="0"/>
              </a:rPr>
              <a:t>?</a:t>
            </a:r>
          </a:p>
        </p:txBody>
      </p:sp>
      <p:sp>
        <p:nvSpPr>
          <p:cNvPr id="35" name="TextBox 34"/>
          <p:cNvSpPr txBox="1"/>
          <p:nvPr/>
        </p:nvSpPr>
        <p:spPr>
          <a:xfrm>
            <a:off x="2195736" y="3429000"/>
            <a:ext cx="6305354" cy="230832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dirty="0" smtClean="0">
                <a:solidFill>
                  <a:schemeClr val="tx1"/>
                </a:solidFill>
                <a:latin typeface="Times New Roman" pitchFamily="18" charset="0"/>
                <a:cs typeface="Times New Roman" pitchFamily="18" charset="0"/>
              </a:rPr>
              <a:t>За период тело проходит путь, равный 4 амплитудам</a:t>
            </a:r>
          </a:p>
          <a:p>
            <a:r>
              <a:rPr lang="en-US" sz="3600" dirty="0" smtClean="0">
                <a:solidFill>
                  <a:schemeClr val="tx1"/>
                </a:solidFill>
                <a:latin typeface="Times New Roman" pitchFamily="18" charset="0"/>
                <a:cs typeface="Times New Roman" pitchFamily="18" charset="0"/>
              </a:rPr>
              <a:t>S</a:t>
            </a:r>
            <a:r>
              <a:rPr lang="ru-RU" sz="3600" dirty="0" smtClean="0">
                <a:solidFill>
                  <a:schemeClr val="tx1"/>
                </a:solidFill>
                <a:latin typeface="Times New Roman" pitchFamily="18" charset="0"/>
                <a:cs typeface="Times New Roman" pitchFamily="18" charset="0"/>
              </a:rPr>
              <a:t> = 4</a:t>
            </a:r>
            <a:r>
              <a:rPr lang="ru-RU" sz="3600" dirty="0" smtClean="0">
                <a:solidFill>
                  <a:schemeClr val="tx1"/>
                </a:solidFill>
                <a:latin typeface="Times New Roman" pitchFamily="18" charset="0"/>
                <a:cs typeface="Times New Roman" pitchFamily="18" charset="0"/>
                <a:sym typeface="Symbol"/>
              </a:rPr>
              <a:t></a:t>
            </a:r>
            <a:r>
              <a:rPr lang="ru-RU" sz="3600" dirty="0" smtClean="0">
                <a:solidFill>
                  <a:schemeClr val="tx1"/>
                </a:solidFill>
                <a:latin typeface="Times New Roman" pitchFamily="18" charset="0"/>
                <a:cs typeface="Times New Roman" pitchFamily="18" charset="0"/>
              </a:rPr>
              <a:t>А = 4</a:t>
            </a:r>
            <a:r>
              <a:rPr lang="ru-RU" sz="3600" dirty="0" smtClean="0">
                <a:solidFill>
                  <a:schemeClr val="tx1"/>
                </a:solidFill>
                <a:latin typeface="Times New Roman" pitchFamily="18" charset="0"/>
                <a:cs typeface="Times New Roman" pitchFamily="18" charset="0"/>
                <a:sym typeface="Symbol"/>
              </a:rPr>
              <a:t> 0,2 м =</a:t>
            </a:r>
            <a:r>
              <a:rPr lang="ru-RU" sz="3600" b="1" dirty="0" smtClean="0">
                <a:solidFill>
                  <a:srgbClr val="006600"/>
                </a:solidFill>
                <a:sym typeface="Symbol"/>
              </a:rPr>
              <a:t> </a:t>
            </a:r>
            <a:r>
              <a:rPr lang="ru-RU" sz="3600" dirty="0" smtClean="0">
                <a:solidFill>
                  <a:schemeClr val="tx1"/>
                </a:solidFill>
                <a:latin typeface="Times New Roman" pitchFamily="18" charset="0"/>
                <a:cs typeface="Times New Roman" pitchFamily="18" charset="0"/>
                <a:sym typeface="Symbol"/>
              </a:rPr>
              <a:t>0,8 м</a:t>
            </a:r>
            <a:r>
              <a:rPr lang="en-US" sz="3600" dirty="0" smtClean="0">
                <a:solidFill>
                  <a:schemeClr val="tx1"/>
                </a:solidFill>
                <a:latin typeface="Times New Roman" pitchFamily="18" charset="0"/>
                <a:cs typeface="Times New Roman" pitchFamily="18" charset="0"/>
                <a:sym typeface="Symbol"/>
              </a:rPr>
              <a:t>-</a:t>
            </a:r>
            <a:r>
              <a:rPr lang="ru-RU" sz="3600" dirty="0" smtClean="0">
                <a:solidFill>
                  <a:schemeClr val="tx1"/>
                </a:solidFill>
                <a:latin typeface="Times New Roman" pitchFamily="18" charset="0"/>
                <a:cs typeface="Times New Roman" pitchFamily="18" charset="0"/>
                <a:sym typeface="Symbol"/>
              </a:rPr>
              <a:t>путь</a:t>
            </a:r>
          </a:p>
          <a:p>
            <a:r>
              <a:rPr lang="ru-RU" sz="3600" dirty="0" smtClean="0">
                <a:solidFill>
                  <a:schemeClr val="tx1"/>
                </a:solidFill>
                <a:latin typeface="Times New Roman" pitchFamily="18" charset="0"/>
                <a:cs typeface="Times New Roman" pitchFamily="18" charset="0"/>
                <a:sym typeface="Symbol"/>
              </a:rPr>
              <a:t>Ответ: </a:t>
            </a:r>
            <a:r>
              <a:rPr lang="en-US" sz="3600" dirty="0" smtClean="0">
                <a:solidFill>
                  <a:schemeClr val="tx1"/>
                </a:solidFill>
                <a:latin typeface="Times New Roman" pitchFamily="18" charset="0"/>
                <a:cs typeface="Times New Roman" pitchFamily="18" charset="0"/>
                <a:sym typeface="Symbol"/>
              </a:rPr>
              <a:t>S =</a:t>
            </a:r>
            <a:r>
              <a:rPr lang="ru-RU" sz="3600" dirty="0" smtClean="0">
                <a:solidFill>
                  <a:schemeClr val="tx1"/>
                </a:solidFill>
                <a:latin typeface="Times New Roman" pitchFamily="18" charset="0"/>
                <a:cs typeface="Times New Roman" pitchFamily="18" charset="0"/>
                <a:sym typeface="Symbol"/>
              </a:rPr>
              <a:t> </a:t>
            </a:r>
            <a:r>
              <a:rPr lang="en-US" sz="3600" dirty="0" smtClean="0">
                <a:solidFill>
                  <a:schemeClr val="tx1"/>
                </a:solidFill>
                <a:latin typeface="Times New Roman" pitchFamily="18" charset="0"/>
                <a:cs typeface="Times New Roman" pitchFamily="18" charset="0"/>
                <a:sym typeface="Symbol"/>
              </a:rPr>
              <a:t>0,8 </a:t>
            </a:r>
            <a:r>
              <a:rPr lang="ru-RU" sz="3600" dirty="0" smtClean="0">
                <a:solidFill>
                  <a:schemeClr val="tx1"/>
                </a:solidFill>
                <a:latin typeface="Times New Roman" pitchFamily="18" charset="0"/>
                <a:cs typeface="Times New Roman" pitchFamily="18" charset="0"/>
                <a:sym typeface="Symbol"/>
              </a:rPr>
              <a:t>м</a:t>
            </a:r>
            <a:endParaRPr lang="ru-RU" sz="3600" dirty="0" smtClean="0">
              <a:solidFill>
                <a:schemeClr val="tx1"/>
              </a:solidFill>
              <a:latin typeface="Times New Roman" pitchFamily="18" charset="0"/>
              <a:cs typeface="Times New Roman" pitchFamily="18" charset="0"/>
            </a:endParaRPr>
          </a:p>
        </p:txBody>
      </p:sp>
      <p:pic>
        <p:nvPicPr>
          <p:cNvPr id="36" name="Рисунок 2" descr="mm.gif"/>
          <p:cNvPicPr>
            <a:picLocks noChangeAspect="1"/>
          </p:cNvPicPr>
          <p:nvPr/>
        </p:nvPicPr>
        <p:blipFill>
          <a:blip r:embed="rId3" cstate="print"/>
          <a:srcRect/>
          <a:stretch>
            <a:fillRect/>
          </a:stretch>
        </p:blipFill>
        <p:spPr bwMode="auto">
          <a:xfrm>
            <a:off x="7500958" y="5572140"/>
            <a:ext cx="1357290" cy="1285860"/>
          </a:xfrm>
          <a:prstGeom prst="rect">
            <a:avLst/>
          </a:prstGeom>
          <a:noFill/>
          <a:ln w="57150">
            <a:solidFill>
              <a:srgbClr val="92D050"/>
            </a:solidFill>
            <a:miter lim="800000"/>
            <a:headEnd/>
            <a:tailEnd/>
          </a:ln>
        </p:spPr>
      </p:pic>
      <p:sp>
        <p:nvSpPr>
          <p:cNvPr id="37" name="TextBox 36"/>
          <p:cNvSpPr txBox="1"/>
          <p:nvPr/>
        </p:nvSpPr>
        <p:spPr>
          <a:xfrm>
            <a:off x="142844" y="2204864"/>
            <a:ext cx="2018692"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dirty="0" smtClean="0">
                <a:solidFill>
                  <a:schemeClr val="tx1"/>
                </a:solidFill>
                <a:latin typeface="Times New Roman" pitchFamily="18" charset="0"/>
                <a:cs typeface="Times New Roman" pitchFamily="18" charset="0"/>
              </a:rPr>
              <a:t>Дано:</a:t>
            </a:r>
          </a:p>
          <a:p>
            <a:r>
              <a:rPr lang="en-US" sz="3600" dirty="0" smtClean="0">
                <a:solidFill>
                  <a:schemeClr val="tx1"/>
                </a:solidFill>
                <a:latin typeface="Times New Roman" pitchFamily="18" charset="0"/>
                <a:cs typeface="Times New Roman" pitchFamily="18" charset="0"/>
              </a:rPr>
              <a:t>t =T</a:t>
            </a:r>
            <a:endParaRPr lang="ru-RU" sz="3600" dirty="0" smtClean="0">
              <a:solidFill>
                <a:schemeClr val="tx1"/>
              </a:solidFill>
              <a:latin typeface="Times New Roman" pitchFamily="18" charset="0"/>
              <a:cs typeface="Times New Roman" pitchFamily="18" charset="0"/>
            </a:endParaRPr>
          </a:p>
          <a:p>
            <a:r>
              <a:rPr lang="ru-RU" sz="3600" dirty="0" smtClean="0">
                <a:solidFill>
                  <a:schemeClr val="tx1"/>
                </a:solidFill>
                <a:latin typeface="Times New Roman" pitchFamily="18" charset="0"/>
                <a:cs typeface="Times New Roman" pitchFamily="18" charset="0"/>
              </a:rPr>
              <a:t> А</a:t>
            </a:r>
            <a:r>
              <a:rPr lang="en-US" sz="3600"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=0,2 м</a:t>
            </a:r>
            <a:r>
              <a:rPr lang="en-US" sz="3600" b="1" dirty="0" smtClean="0">
                <a:solidFill>
                  <a:schemeClr val="tx1"/>
                </a:solidFill>
                <a:latin typeface="Calibri" pitchFamily="34" charset="0"/>
              </a:rPr>
              <a:t> </a:t>
            </a:r>
            <a:endParaRPr lang="ru-RU" sz="3600" b="1" dirty="0">
              <a:solidFill>
                <a:schemeClr val="tx1"/>
              </a:solidFill>
            </a:endParaRPr>
          </a:p>
        </p:txBody>
      </p:sp>
      <p:cxnSp>
        <p:nvCxnSpPr>
          <p:cNvPr id="39" name="Прямая соединительная линия 38"/>
          <p:cNvCxnSpPr>
            <a:stCxn id="36" idx="0"/>
            <a:endCxn id="36" idx="2"/>
          </p:cNvCxnSpPr>
          <p:nvPr/>
        </p:nvCxnSpPr>
        <p:spPr>
          <a:xfrm rot="16200000" flipH="1">
            <a:off x="7536673" y="6215070"/>
            <a:ext cx="1285860" cy="0"/>
          </a:xfrm>
          <a:prstGeom prst="line">
            <a:avLst/>
          </a:prstGeom>
        </p:spPr>
        <p:style>
          <a:lnRef idx="3">
            <a:schemeClr val="accent3"/>
          </a:lnRef>
          <a:fillRef idx="0">
            <a:schemeClr val="accent3"/>
          </a:fillRef>
          <a:effectRef idx="2">
            <a:schemeClr val="accent3"/>
          </a:effectRef>
          <a:fontRef idx="minor">
            <a:schemeClr val="tx1"/>
          </a:fontRef>
        </p:style>
      </p:cxnSp>
      <p:sp>
        <p:nvSpPr>
          <p:cNvPr id="42" name="Прямоугольник 41"/>
          <p:cNvSpPr/>
          <p:nvPr/>
        </p:nvSpPr>
        <p:spPr>
          <a:xfrm>
            <a:off x="357158" y="4214818"/>
            <a:ext cx="1500198" cy="646331"/>
          </a:xfrm>
          <a:prstGeom prst="rect">
            <a:avLst/>
          </a:prstGeom>
          <a:solidFill>
            <a:schemeClr val="bg1"/>
          </a:solidFill>
        </p:spPr>
        <p:txBody>
          <a:bodyPr wrap="square">
            <a:spAutoFit/>
          </a:bodyPr>
          <a:lstStyle/>
          <a:p>
            <a:r>
              <a:rPr lang="en-US" sz="3600" b="1" dirty="0" smtClean="0">
                <a:latin typeface="Times New Roman" pitchFamily="18" charset="0"/>
                <a:cs typeface="Times New Roman" pitchFamily="18" charset="0"/>
              </a:rPr>
              <a:t>S</a:t>
            </a:r>
            <a:r>
              <a:rPr lang="ru-RU" sz="3600" b="1" dirty="0" smtClean="0">
                <a:latin typeface="Times New Roman" pitchFamily="18" charset="0"/>
                <a:cs typeface="Times New Roman" pitchFamily="18" charset="0"/>
              </a:rPr>
              <a:t> -? </a:t>
            </a:r>
            <a:endParaRPr lang="ru-RU" sz="3600" dirty="0">
              <a:latin typeface="Times New Roman" pitchFamily="18" charset="0"/>
              <a:cs typeface="Times New Roman" pitchFamily="18" charset="0"/>
            </a:endParaRPr>
          </a:p>
        </p:txBody>
      </p:sp>
      <p:cxnSp>
        <p:nvCxnSpPr>
          <p:cNvPr id="44" name="Прямая соединительная линия 43"/>
          <p:cNvCxnSpPr/>
          <p:nvPr/>
        </p:nvCxnSpPr>
        <p:spPr>
          <a:xfrm flipH="1">
            <a:off x="2123728" y="2101697"/>
            <a:ext cx="22230" cy="2654606"/>
          </a:xfrm>
          <a:prstGeom prst="line">
            <a:avLst/>
          </a:prstGeom>
        </p:spPr>
        <p:style>
          <a:lnRef idx="3">
            <a:schemeClr val="dk1"/>
          </a:lnRef>
          <a:fillRef idx="0">
            <a:schemeClr val="dk1"/>
          </a:fillRef>
          <a:effectRef idx="2">
            <a:schemeClr val="dk1"/>
          </a:effectRef>
          <a:fontRef idx="minor">
            <a:schemeClr val="tx1"/>
          </a:fontRef>
        </p:style>
      </p:cxnSp>
      <p:cxnSp>
        <p:nvCxnSpPr>
          <p:cNvPr id="45" name="Прямая соединительная линия 44"/>
          <p:cNvCxnSpPr/>
          <p:nvPr/>
        </p:nvCxnSpPr>
        <p:spPr>
          <a:xfrm flipH="1">
            <a:off x="323528" y="4149080"/>
            <a:ext cx="18002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7"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000100" y="1285860"/>
            <a:ext cx="7266558" cy="3293209"/>
          </a:xfrm>
          <a:prstGeom prst="rect">
            <a:avLst/>
          </a:prstGeom>
          <a:noFill/>
          <a:ln w="9525">
            <a:noFill/>
            <a:miter lim="800000"/>
            <a:headEnd/>
            <a:tailEnd/>
          </a:ln>
        </p:spPr>
        <p:txBody>
          <a:bodyPr wrap="square">
            <a:spAutoFit/>
          </a:bodyPr>
          <a:lstStyle/>
          <a:p>
            <a:r>
              <a:rPr lang="ru-RU" sz="3200" b="1" dirty="0" smtClean="0">
                <a:solidFill>
                  <a:srgbClr val="006600"/>
                </a:solidFill>
                <a:latin typeface="Calibri" pitchFamily="34" charset="0"/>
              </a:rPr>
              <a:t> </a:t>
            </a:r>
          </a:p>
          <a:p>
            <a:r>
              <a:rPr lang="ru-RU" sz="4400" dirty="0" smtClean="0">
                <a:latin typeface="Times New Roman" pitchFamily="18" charset="0"/>
                <a:cs typeface="Times New Roman" pitchFamily="18" charset="0"/>
              </a:rPr>
              <a:t>Дано:       Решение:</a:t>
            </a:r>
            <a:endParaRPr lang="ru-RU"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t = </a:t>
            </a:r>
            <a:r>
              <a:rPr lang="en-US" sz="4400" dirty="0" smtClean="0">
                <a:latin typeface="Times New Roman" pitchFamily="18" charset="0"/>
                <a:cs typeface="Times New Roman" pitchFamily="18" charset="0"/>
              </a:rPr>
              <a:t>10c</a:t>
            </a:r>
            <a:r>
              <a:rPr lang="ru-RU" sz="4400" dirty="0" smtClean="0">
                <a:latin typeface="Times New Roman" pitchFamily="18" charset="0"/>
                <a:cs typeface="Times New Roman" pitchFamily="18" charset="0"/>
              </a:rPr>
              <a:t> </a:t>
            </a:r>
          </a:p>
          <a:p>
            <a:r>
              <a:rPr lang="ru-RU"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N = </a:t>
            </a:r>
            <a:r>
              <a:rPr lang="en-US" sz="4400" dirty="0" smtClean="0">
                <a:latin typeface="Times New Roman" pitchFamily="18" charset="0"/>
                <a:cs typeface="Times New Roman" pitchFamily="18" charset="0"/>
              </a:rPr>
              <a:t>5</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T - </a:t>
            </a:r>
            <a:r>
              <a:rPr lang="ru-RU"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ru-RU" sz="4400" dirty="0">
                <a:latin typeface="Times New Roman" pitchFamily="18" charset="0"/>
                <a:cs typeface="Times New Roman" pitchFamily="18" charset="0"/>
              </a:rPr>
              <a:t> </a:t>
            </a:r>
          </a:p>
        </p:txBody>
      </p:sp>
      <p:sp>
        <p:nvSpPr>
          <p:cNvPr id="6" name="TextBox 5"/>
          <p:cNvSpPr txBox="1">
            <a:spLocks noChangeArrowheads="1"/>
          </p:cNvSpPr>
          <p:nvPr/>
        </p:nvSpPr>
        <p:spPr bwMode="auto">
          <a:xfrm>
            <a:off x="3286116" y="4643446"/>
            <a:ext cx="3143272" cy="646331"/>
          </a:xfrm>
          <a:prstGeom prst="rect">
            <a:avLst/>
          </a:prstGeom>
          <a:noFill/>
          <a:ln w="9525">
            <a:noFill/>
            <a:miter lim="800000"/>
            <a:headEnd/>
            <a:tailEnd/>
          </a:ln>
        </p:spPr>
        <p:txBody>
          <a:bodyPr wrap="square">
            <a:spAutoFit/>
          </a:bodyPr>
          <a:lstStyle/>
          <a:p>
            <a:r>
              <a:rPr lang="ru-RU" sz="3600" dirty="0" smtClean="0">
                <a:latin typeface="Calibri" pitchFamily="34" charset="0"/>
              </a:rPr>
              <a:t>Ответ: </a:t>
            </a:r>
            <a:r>
              <a:rPr lang="en-US" sz="3600" dirty="0" smtClean="0">
                <a:latin typeface="Calibri" pitchFamily="34" charset="0"/>
              </a:rPr>
              <a:t>T </a:t>
            </a:r>
            <a:r>
              <a:rPr lang="en-US" sz="3600" dirty="0">
                <a:latin typeface="Calibri" pitchFamily="34" charset="0"/>
              </a:rPr>
              <a:t>= 2c</a:t>
            </a:r>
            <a:endParaRPr lang="ru-RU" sz="3600" dirty="0">
              <a:latin typeface="Calibri" pitchFamily="34" charset="0"/>
            </a:endParaRPr>
          </a:p>
        </p:txBody>
      </p:sp>
      <p:graphicFrame>
        <p:nvGraphicFramePr>
          <p:cNvPr id="7" name="Объект 6"/>
          <p:cNvGraphicFramePr>
            <a:graphicFrameLocks noChangeAspect="1"/>
          </p:cNvGraphicFramePr>
          <p:nvPr/>
        </p:nvGraphicFramePr>
        <p:xfrm>
          <a:off x="2924875" y="2500306"/>
          <a:ext cx="5560508" cy="1936806"/>
        </p:xfrm>
        <a:graphic>
          <a:graphicData uri="http://schemas.openxmlformats.org/presentationml/2006/ole">
            <p:oleObj spid="_x0000_s74754" name="Формула" r:id="rId4" imgW="1129810" imgH="393529" progId="Equation.3">
              <p:embed/>
            </p:oleObj>
          </a:graphicData>
        </a:graphic>
      </p:graphicFrame>
      <p:cxnSp>
        <p:nvCxnSpPr>
          <p:cNvPr id="9" name="Прямая соединительная линия 8"/>
          <p:cNvCxnSpPr/>
          <p:nvPr/>
        </p:nvCxnSpPr>
        <p:spPr>
          <a:xfrm rot="5400000" flipH="1" flipV="1">
            <a:off x="928662" y="3786190"/>
            <a:ext cx="35719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Прямая соединительная линия 9"/>
          <p:cNvCxnSpPr/>
          <p:nvPr/>
        </p:nvCxnSpPr>
        <p:spPr>
          <a:xfrm>
            <a:off x="928662" y="3857628"/>
            <a:ext cx="1785950" cy="0"/>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714348" y="214290"/>
            <a:ext cx="82141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3600" b="1" dirty="0" smtClean="0">
                <a:solidFill>
                  <a:srgbClr val="006600"/>
                </a:solidFill>
                <a:latin typeface="Calibri" pitchFamily="34" charset="0"/>
              </a:rPr>
              <a:t> </a:t>
            </a:r>
            <a:r>
              <a:rPr lang="ru-RU" sz="3600" dirty="0" smtClean="0">
                <a:solidFill>
                  <a:schemeClr val="tx1"/>
                </a:solidFill>
                <a:latin typeface="Times New Roman" pitchFamily="18" charset="0"/>
                <a:cs typeface="Times New Roman" pitchFamily="18" charset="0"/>
              </a:rPr>
              <a:t>Маятник за 10 с совершил 5 колебаний. Найти период его колебаний.</a:t>
            </a:r>
            <a:endParaRPr lang="ru-RU"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a:spLocks noChangeArrowheads="1"/>
          </p:cNvSpPr>
          <p:nvPr/>
        </p:nvSpPr>
        <p:spPr bwMode="auto">
          <a:xfrm>
            <a:off x="642910" y="2000240"/>
            <a:ext cx="7500938" cy="2800767"/>
          </a:xfrm>
          <a:prstGeom prst="rect">
            <a:avLst/>
          </a:prstGeom>
          <a:noFill/>
          <a:ln w="9525">
            <a:noFill/>
            <a:miter lim="800000"/>
            <a:headEnd/>
            <a:tailEnd/>
          </a:ln>
        </p:spPr>
        <p:txBody>
          <a:bodyPr>
            <a:spAutoFit/>
          </a:bodyPr>
          <a:lstStyle/>
          <a:p>
            <a:r>
              <a:rPr lang="ru-RU" sz="3200" b="1" dirty="0" smtClean="0">
                <a:solidFill>
                  <a:srgbClr val="006600"/>
                </a:solidFill>
                <a:latin typeface="Calibri" pitchFamily="34" charset="0"/>
              </a:rPr>
              <a:t> </a:t>
            </a:r>
            <a:r>
              <a:rPr lang="ru-RU" sz="4400" dirty="0" smtClean="0">
                <a:latin typeface="Times New Roman" pitchFamily="18" charset="0"/>
                <a:cs typeface="Times New Roman" pitchFamily="18" charset="0"/>
              </a:rPr>
              <a:t>Дано:         Решение:</a:t>
            </a:r>
            <a:endParaRPr lang="ru-RU"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t = </a:t>
            </a:r>
            <a:r>
              <a:rPr lang="en-US" sz="4400" dirty="0" smtClean="0">
                <a:latin typeface="Times New Roman" pitchFamily="18" charset="0"/>
                <a:cs typeface="Times New Roman" pitchFamily="18" charset="0"/>
              </a:rPr>
              <a:t>20c</a:t>
            </a:r>
            <a:endParaRPr lang="ru-RU"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N </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60</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  </a:t>
            </a:r>
            <a:r>
              <a:rPr lang="en-US" sz="4400" i="1" dirty="0">
                <a:latin typeface="Times New Roman" pitchFamily="18" charset="0"/>
                <a:cs typeface="Times New Roman" pitchFamily="18" charset="0"/>
              </a:rPr>
              <a:t>v</a:t>
            </a:r>
            <a:r>
              <a:rPr lang="en-US" sz="4400" dirty="0">
                <a:latin typeface="Times New Roman" pitchFamily="18" charset="0"/>
                <a:cs typeface="Times New Roman" pitchFamily="18" charset="0"/>
              </a:rPr>
              <a:t> - </a:t>
            </a:r>
            <a:r>
              <a:rPr lang="ru-RU"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ru-RU" sz="4400" dirty="0">
                <a:latin typeface="Times New Roman" pitchFamily="18" charset="0"/>
                <a:cs typeface="Times New Roman" pitchFamily="18" charset="0"/>
              </a:rPr>
              <a:t> </a:t>
            </a:r>
          </a:p>
        </p:txBody>
      </p:sp>
      <p:sp>
        <p:nvSpPr>
          <p:cNvPr id="6" name="TextBox 5"/>
          <p:cNvSpPr txBox="1">
            <a:spLocks noChangeArrowheads="1"/>
          </p:cNvSpPr>
          <p:nvPr/>
        </p:nvSpPr>
        <p:spPr bwMode="auto">
          <a:xfrm>
            <a:off x="2928926" y="4429132"/>
            <a:ext cx="3714776" cy="707886"/>
          </a:xfrm>
          <a:prstGeom prst="rect">
            <a:avLst/>
          </a:prstGeom>
          <a:noFill/>
          <a:ln w="9525">
            <a:noFill/>
            <a:miter lim="800000"/>
            <a:headEnd/>
            <a:tailEnd/>
          </a:ln>
        </p:spPr>
        <p:txBody>
          <a:bodyPr wrap="square">
            <a:spAutoFit/>
          </a:bodyPr>
          <a:lstStyle/>
          <a:p>
            <a:r>
              <a:rPr lang="ru-RU" sz="4000" b="1" i="1" dirty="0" smtClean="0">
                <a:latin typeface="Times New Roman" pitchFamily="18" charset="0"/>
                <a:cs typeface="Times New Roman" pitchFamily="18" charset="0"/>
              </a:rPr>
              <a:t>Ответ: </a:t>
            </a:r>
            <a:r>
              <a:rPr lang="en-US" sz="4000" b="1" i="1" dirty="0" smtClean="0">
                <a:latin typeface="Times New Roman" pitchFamily="18" charset="0"/>
                <a:cs typeface="Times New Roman" pitchFamily="18" charset="0"/>
              </a:rPr>
              <a:t>v</a:t>
            </a:r>
            <a:r>
              <a:rPr lang="en-US" sz="4000" b="1" dirty="0" smtClean="0">
                <a:latin typeface="Calibri" pitchFamily="34" charset="0"/>
              </a:rPr>
              <a:t> </a:t>
            </a:r>
            <a:r>
              <a:rPr lang="en-US" sz="4000" b="1" dirty="0">
                <a:latin typeface="Calibri" pitchFamily="34" charset="0"/>
              </a:rPr>
              <a:t>= 3</a:t>
            </a:r>
            <a:r>
              <a:rPr lang="ru-RU" sz="4000" b="1" dirty="0">
                <a:latin typeface="Calibri" pitchFamily="34" charset="0"/>
              </a:rPr>
              <a:t>Гц</a:t>
            </a:r>
          </a:p>
        </p:txBody>
      </p:sp>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64" y="2714620"/>
            <a:ext cx="4143375" cy="1114425"/>
          </a:xfrm>
          <a:prstGeom prst="rect">
            <a:avLst/>
          </a:prstGeom>
          <a:noFill/>
        </p:spPr>
      </p:pic>
      <p:sp>
        <p:nvSpPr>
          <p:cNvPr id="8" name="Прямоугольник 7"/>
          <p:cNvSpPr/>
          <p:nvPr/>
        </p:nvSpPr>
        <p:spPr>
          <a:xfrm>
            <a:off x="642910" y="188640"/>
            <a:ext cx="814155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4000" b="1" dirty="0" smtClean="0">
                <a:solidFill>
                  <a:srgbClr val="006600"/>
                </a:solidFill>
                <a:latin typeface="Calibri" pitchFamily="34" charset="0"/>
              </a:rPr>
              <a:t> </a:t>
            </a:r>
            <a:r>
              <a:rPr lang="ru-RU" sz="4000" dirty="0" smtClean="0">
                <a:solidFill>
                  <a:schemeClr val="tx1"/>
                </a:solidFill>
                <a:latin typeface="Times New Roman" pitchFamily="18" charset="0"/>
                <a:cs typeface="Times New Roman" pitchFamily="18" charset="0"/>
              </a:rPr>
              <a:t>Маятник за 20 с совершил 60 колебаний. Найти частоту  его колебаний.</a:t>
            </a:r>
            <a:endParaRPr lang="ru-RU" sz="4000" dirty="0">
              <a:solidFill>
                <a:schemeClr val="tx1"/>
              </a:solidFill>
              <a:latin typeface="Times New Roman" pitchFamily="18" charset="0"/>
              <a:cs typeface="Times New Roman" pitchFamily="18" charset="0"/>
            </a:endParaRPr>
          </a:p>
        </p:txBody>
      </p:sp>
      <p:cxnSp>
        <p:nvCxnSpPr>
          <p:cNvPr id="9" name="Прямая соединительная линия 8"/>
          <p:cNvCxnSpPr/>
          <p:nvPr/>
        </p:nvCxnSpPr>
        <p:spPr>
          <a:xfrm rot="5400000" flipH="1" flipV="1">
            <a:off x="642910" y="4071942"/>
            <a:ext cx="35719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Прямая соединительная линия 9"/>
          <p:cNvCxnSpPr/>
          <p:nvPr/>
        </p:nvCxnSpPr>
        <p:spPr>
          <a:xfrm>
            <a:off x="642910" y="4143380"/>
            <a:ext cx="1785950"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9"/>
          <p:cNvSpPr txBox="1">
            <a:spLocks noChangeArrowheads="1"/>
          </p:cNvSpPr>
          <p:nvPr/>
        </p:nvSpPr>
        <p:spPr bwMode="auto">
          <a:xfrm>
            <a:off x="571472" y="2214554"/>
            <a:ext cx="7500938" cy="3477875"/>
          </a:xfrm>
          <a:prstGeom prst="rect">
            <a:avLst/>
          </a:prstGeom>
          <a:noFill/>
          <a:ln w="9525">
            <a:noFill/>
            <a:miter lim="800000"/>
            <a:headEnd/>
            <a:tailEnd/>
          </a:ln>
        </p:spPr>
        <p:txBody>
          <a:bodyPr>
            <a:spAutoFit/>
          </a:bodyPr>
          <a:lstStyle/>
          <a:p>
            <a:r>
              <a:rPr lang="ru-RU" sz="4400" dirty="0" smtClean="0">
                <a:latin typeface="Times New Roman" pitchFamily="18" charset="0"/>
                <a:cs typeface="Times New Roman" pitchFamily="18" charset="0"/>
              </a:rPr>
              <a:t>Дано:      Решение:</a:t>
            </a:r>
            <a:endParaRPr lang="ru-RU"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t = </a:t>
            </a:r>
            <a:r>
              <a:rPr lang="en-US" sz="4400" dirty="0" smtClean="0">
                <a:latin typeface="Times New Roman" pitchFamily="18" charset="0"/>
                <a:cs typeface="Times New Roman" pitchFamily="18" charset="0"/>
              </a:rPr>
              <a:t>5c</a:t>
            </a:r>
            <a:endParaRPr lang="ru-RU"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N </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20</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T - </a:t>
            </a:r>
            <a:r>
              <a:rPr lang="ru-RU"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a:p>
            <a:r>
              <a:rPr lang="en-US" sz="4400" dirty="0" smtClean="0">
                <a:latin typeface="Times New Roman" pitchFamily="18" charset="0"/>
                <a:cs typeface="Times New Roman" pitchFamily="18" charset="0"/>
              </a:rPr>
              <a:t> </a:t>
            </a:r>
            <a:r>
              <a:rPr lang="en-US" sz="4400" i="1" dirty="0">
                <a:latin typeface="Times New Roman" pitchFamily="18" charset="0"/>
                <a:cs typeface="Times New Roman" pitchFamily="18" charset="0"/>
              </a:rPr>
              <a:t>v</a:t>
            </a:r>
            <a:r>
              <a:rPr lang="en-US" sz="4400" dirty="0">
                <a:latin typeface="Times New Roman" pitchFamily="18" charset="0"/>
                <a:cs typeface="Times New Roman" pitchFamily="18" charset="0"/>
              </a:rPr>
              <a:t> - ?</a:t>
            </a:r>
            <a:r>
              <a:rPr lang="ru-RU"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ru-RU" sz="4400" dirty="0">
                <a:latin typeface="Times New Roman" pitchFamily="18" charset="0"/>
                <a:cs typeface="Times New Roman" pitchFamily="18" charset="0"/>
              </a:rPr>
              <a:t> </a:t>
            </a:r>
          </a:p>
        </p:txBody>
      </p:sp>
      <p:sp>
        <p:nvSpPr>
          <p:cNvPr id="6" name="TextBox 5"/>
          <p:cNvSpPr txBox="1">
            <a:spLocks noChangeArrowheads="1"/>
          </p:cNvSpPr>
          <p:nvPr/>
        </p:nvSpPr>
        <p:spPr bwMode="auto">
          <a:xfrm>
            <a:off x="3131840" y="5877272"/>
            <a:ext cx="5583564"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ru-RU" sz="3600" b="1" dirty="0" smtClean="0">
                <a:solidFill>
                  <a:schemeClr val="tx1"/>
                </a:solidFill>
                <a:latin typeface="Times New Roman" pitchFamily="18" charset="0"/>
                <a:cs typeface="Times New Roman" pitchFamily="18" charset="0"/>
              </a:rPr>
              <a:t>Ответ: </a:t>
            </a:r>
            <a:r>
              <a:rPr lang="en-US" sz="3600" b="1" dirty="0" smtClean="0">
                <a:solidFill>
                  <a:schemeClr val="tx1"/>
                </a:solidFill>
                <a:latin typeface="Times New Roman" pitchFamily="18" charset="0"/>
                <a:cs typeface="Times New Roman" pitchFamily="18" charset="0"/>
              </a:rPr>
              <a:t>T </a:t>
            </a:r>
            <a:r>
              <a:rPr lang="en-US" sz="3600" b="1" dirty="0">
                <a:solidFill>
                  <a:schemeClr val="tx1"/>
                </a:solidFill>
                <a:latin typeface="Times New Roman" pitchFamily="18" charset="0"/>
                <a:cs typeface="Times New Roman" pitchFamily="18" charset="0"/>
              </a:rPr>
              <a:t>= </a:t>
            </a:r>
            <a:r>
              <a:rPr lang="ru-RU" sz="3600" b="1" dirty="0">
                <a:solidFill>
                  <a:schemeClr val="tx1"/>
                </a:solidFill>
                <a:latin typeface="Times New Roman" pitchFamily="18" charset="0"/>
                <a:cs typeface="Times New Roman" pitchFamily="18" charset="0"/>
              </a:rPr>
              <a:t>0,25</a:t>
            </a:r>
            <a:r>
              <a:rPr lang="en-US" sz="3600" b="1" dirty="0">
                <a:solidFill>
                  <a:schemeClr val="tx1"/>
                </a:solidFill>
                <a:latin typeface="Times New Roman" pitchFamily="18" charset="0"/>
                <a:cs typeface="Times New Roman" pitchFamily="18" charset="0"/>
              </a:rPr>
              <a:t>c</a:t>
            </a:r>
            <a:r>
              <a:rPr lang="ru-RU" sz="3600" b="1" dirty="0">
                <a:solidFill>
                  <a:schemeClr val="tx1"/>
                </a:solidFill>
                <a:latin typeface="Times New Roman" pitchFamily="18" charset="0"/>
                <a:cs typeface="Times New Roman" pitchFamily="18" charset="0"/>
              </a:rPr>
              <a:t>; </a:t>
            </a:r>
            <a:r>
              <a:rPr lang="en-US" sz="3600" b="1" i="1" dirty="0">
                <a:solidFill>
                  <a:schemeClr val="tx1"/>
                </a:solidFill>
                <a:latin typeface="Times New Roman" pitchFamily="18" charset="0"/>
                <a:cs typeface="Times New Roman" pitchFamily="18" charset="0"/>
              </a:rPr>
              <a:t>v</a:t>
            </a:r>
            <a:r>
              <a:rPr lang="en-US" sz="3600" b="1" dirty="0">
                <a:solidFill>
                  <a:schemeClr val="tx1"/>
                </a:solidFill>
                <a:latin typeface="Times New Roman" pitchFamily="18" charset="0"/>
                <a:cs typeface="Times New Roman" pitchFamily="18" charset="0"/>
              </a:rPr>
              <a:t> = 4</a:t>
            </a:r>
            <a:r>
              <a:rPr lang="ru-RU" sz="3600" b="1" dirty="0" smtClean="0">
                <a:solidFill>
                  <a:schemeClr val="tx1"/>
                </a:solidFill>
                <a:latin typeface="Times New Roman" pitchFamily="18" charset="0"/>
                <a:cs typeface="Times New Roman" pitchFamily="18" charset="0"/>
              </a:rPr>
              <a:t>Гц</a:t>
            </a:r>
            <a:endParaRPr lang="ru-RU" sz="3600" b="1" dirty="0">
              <a:solidFill>
                <a:schemeClr val="tx1"/>
              </a:solidFill>
              <a:latin typeface="Times New Roman" pitchFamily="18" charset="0"/>
              <a:cs typeface="Times New Roman" pitchFamily="18" charset="0"/>
            </a:endParaRPr>
          </a:p>
        </p:txBody>
      </p:sp>
      <p:graphicFrame>
        <p:nvGraphicFramePr>
          <p:cNvPr id="7" name="Object 7"/>
          <p:cNvGraphicFramePr>
            <a:graphicFrameLocks noChangeAspect="1"/>
          </p:cNvGraphicFramePr>
          <p:nvPr/>
        </p:nvGraphicFramePr>
        <p:xfrm>
          <a:off x="2987824" y="2924944"/>
          <a:ext cx="4586236" cy="1436170"/>
        </p:xfrm>
        <a:graphic>
          <a:graphicData uri="http://schemas.openxmlformats.org/presentationml/2006/ole">
            <p:oleObj spid="_x0000_s76802" name="Формула" r:id="rId4" imgW="1256755" imgH="393529" progId="Equation.3">
              <p:embed/>
            </p:oleObj>
          </a:graphicData>
        </a:graphic>
      </p:graphicFrame>
      <p:pic>
        <p:nvPicPr>
          <p:cNvPr id="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4365104"/>
            <a:ext cx="4943111" cy="1445860"/>
          </a:xfrm>
          <a:prstGeom prst="rect">
            <a:avLst/>
          </a:prstGeom>
          <a:solidFill>
            <a:srgbClr val="FF9FFF"/>
          </a:solidFill>
        </p:spPr>
      </p:pic>
      <p:sp>
        <p:nvSpPr>
          <p:cNvPr id="9" name="Прямоугольник 8"/>
          <p:cNvSpPr/>
          <p:nvPr/>
        </p:nvSpPr>
        <p:spPr>
          <a:xfrm>
            <a:off x="323528" y="260648"/>
            <a:ext cx="849694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4000" dirty="0" smtClean="0">
                <a:solidFill>
                  <a:schemeClr val="tx1"/>
                </a:solidFill>
                <a:latin typeface="Times New Roman" pitchFamily="18" charset="0"/>
                <a:cs typeface="Times New Roman" pitchFamily="18" charset="0"/>
              </a:rPr>
              <a:t>Маятник </a:t>
            </a:r>
            <a:r>
              <a:rPr lang="ru-RU" sz="4000" dirty="0" smtClean="0">
                <a:solidFill>
                  <a:schemeClr val="tx1"/>
                </a:solidFill>
                <a:latin typeface="Times New Roman" pitchFamily="18" charset="0"/>
                <a:cs typeface="Times New Roman" pitchFamily="18" charset="0"/>
              </a:rPr>
              <a:t>за 5 с совершил 20 колебаний. Найти период и частоту  его колебаний.</a:t>
            </a:r>
            <a:endParaRPr lang="ru-RU" sz="4000" dirty="0">
              <a:solidFill>
                <a:schemeClr val="tx1"/>
              </a:solidFill>
              <a:latin typeface="Times New Roman" pitchFamily="18" charset="0"/>
              <a:cs typeface="Times New Roman" pitchFamily="18" charset="0"/>
            </a:endParaRPr>
          </a:p>
        </p:txBody>
      </p:sp>
      <p:cxnSp>
        <p:nvCxnSpPr>
          <p:cNvPr id="10" name="Прямая соединительная линия 9"/>
          <p:cNvCxnSpPr/>
          <p:nvPr/>
        </p:nvCxnSpPr>
        <p:spPr>
          <a:xfrm rot="5400000" flipH="1" flipV="1">
            <a:off x="642910" y="4071942"/>
            <a:ext cx="35719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Прямая соединительная линия 10"/>
          <p:cNvCxnSpPr/>
          <p:nvPr/>
        </p:nvCxnSpPr>
        <p:spPr>
          <a:xfrm>
            <a:off x="642910" y="4143380"/>
            <a:ext cx="1785950"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928802"/>
            <a:ext cx="8572560"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Колебательные движения широко распространены в окружающей нас жизни.</a:t>
            </a:r>
          </a:p>
          <a:p>
            <a:pPr algn="ctr"/>
            <a:r>
              <a:rPr lang="ru-RU" sz="2400" dirty="0" smtClean="0">
                <a:latin typeface="Times New Roman" pitchFamily="18" charset="0"/>
                <a:cs typeface="Times New Roman" pitchFamily="18" charset="0"/>
              </a:rPr>
              <a:t>Примерами колебаний могут служить:</a:t>
            </a:r>
            <a:endParaRPr lang="ru-RU" sz="24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5787" y="4502560"/>
            <a:ext cx="1785950" cy="2355439"/>
          </a:xfrm>
          <a:prstGeom prst="rect">
            <a:avLst/>
          </a:prstGeom>
          <a:ln>
            <a:noFill/>
          </a:ln>
          <a:effectLst>
            <a:softEdge rad="112500"/>
          </a:effectLst>
        </p:spPr>
      </p:pic>
      <p:sp>
        <p:nvSpPr>
          <p:cNvPr id="7" name="TextBox 6"/>
          <p:cNvSpPr txBox="1"/>
          <p:nvPr/>
        </p:nvSpPr>
        <p:spPr>
          <a:xfrm>
            <a:off x="428596" y="3214686"/>
            <a:ext cx="2557110" cy="830997"/>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Движение иглы</a:t>
            </a:r>
          </a:p>
          <a:p>
            <a:pPr algn="ctr"/>
            <a:r>
              <a:rPr lang="ru-RU" sz="2400" dirty="0">
                <a:latin typeface="Times New Roman" pitchFamily="18" charset="0"/>
                <a:cs typeface="Times New Roman" pitchFamily="18" charset="0"/>
              </a:rPr>
              <a:t>ш</a:t>
            </a:r>
            <a:r>
              <a:rPr lang="ru-RU" sz="2400" dirty="0" smtClean="0">
                <a:latin typeface="Times New Roman" pitchFamily="18" charset="0"/>
                <a:cs typeface="Times New Roman" pitchFamily="18" charset="0"/>
              </a:rPr>
              <a:t>вейной машины</a:t>
            </a:r>
            <a:endParaRPr lang="ru-RU" sz="2400" dirty="0">
              <a:latin typeface="Times New Roman" pitchFamily="18" charset="0"/>
              <a:cs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57620" y="4429132"/>
            <a:ext cx="1718429" cy="2190396"/>
          </a:xfrm>
          <a:prstGeom prst="rect">
            <a:avLst/>
          </a:prstGeom>
          <a:ln>
            <a:noFill/>
          </a:ln>
          <a:effectLst>
            <a:softEdge rad="112500"/>
          </a:effectLst>
        </p:spPr>
      </p:pic>
      <p:sp>
        <p:nvSpPr>
          <p:cNvPr id="9" name="TextBox 8"/>
          <p:cNvSpPr txBox="1"/>
          <p:nvPr/>
        </p:nvSpPr>
        <p:spPr>
          <a:xfrm>
            <a:off x="4143372" y="3500438"/>
            <a:ext cx="1114472"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Качели</a:t>
            </a:r>
            <a:endParaRPr lang="ru-RU" sz="2400"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42260" y="4503889"/>
            <a:ext cx="1773078" cy="2185472"/>
          </a:xfrm>
          <a:prstGeom prst="rect">
            <a:avLst/>
          </a:prstGeom>
          <a:ln>
            <a:noFill/>
          </a:ln>
          <a:effectLst>
            <a:softEdge rad="112500"/>
          </a:effectLst>
        </p:spPr>
      </p:pic>
      <p:sp>
        <p:nvSpPr>
          <p:cNvPr id="11" name="TextBox 10"/>
          <p:cNvSpPr txBox="1"/>
          <p:nvPr/>
        </p:nvSpPr>
        <p:spPr>
          <a:xfrm>
            <a:off x="6572264" y="3429000"/>
            <a:ext cx="2133918"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Маятник часов</a:t>
            </a:r>
            <a:endParaRPr lang="ru-RU" sz="2400" dirty="0">
              <a:latin typeface="Times New Roman" pitchFamily="18" charset="0"/>
              <a:cs typeface="Times New Roman" pitchFamily="18" charset="0"/>
            </a:endParaRPr>
          </a:p>
        </p:txBody>
      </p:sp>
      <p:cxnSp>
        <p:nvCxnSpPr>
          <p:cNvPr id="14" name="Прямая со стрелкой 13"/>
          <p:cNvCxnSpPr/>
          <p:nvPr/>
        </p:nvCxnSpPr>
        <p:spPr>
          <a:xfrm rot="10800000" flipV="1">
            <a:off x="1285852" y="3071809"/>
            <a:ext cx="1285884" cy="28575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214414" y="4071942"/>
            <a:ext cx="742013" cy="5218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4332896" y="3382352"/>
            <a:ext cx="549648" cy="71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4414348" y="4229594"/>
            <a:ext cx="602643" cy="158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7500958" y="3214686"/>
            <a:ext cx="709769" cy="35719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7143768" y="3857628"/>
            <a:ext cx="784112" cy="6857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596" y="214290"/>
            <a:ext cx="8180365" cy="1938992"/>
          </a:xfrm>
          <a:prstGeom prst="rect">
            <a:avLst/>
          </a:prstGeom>
          <a:noFill/>
        </p:spPr>
        <p:txBody>
          <a:bodyPr wrap="square" rtlCol="0">
            <a:spAutoFit/>
          </a:bodyPr>
          <a:lstStyle/>
          <a:p>
            <a:pPr algn="ctr"/>
            <a:r>
              <a:rPr lang="ru-RU" sz="2400" b="1" dirty="0" smtClean="0">
                <a:solidFill>
                  <a:srgbClr val="002060"/>
                </a:solidFill>
                <a:latin typeface="Times New Roman" pitchFamily="18" charset="0"/>
                <a:cs typeface="Times New Roman" pitchFamily="18" charset="0"/>
              </a:rPr>
              <a:t>Вы уже знакомы с одним из видов неравномерного движения </a:t>
            </a:r>
            <a:endParaRPr lang="ru-RU" sz="2400" b="1" dirty="0" smtClean="0">
              <a:solidFill>
                <a:srgbClr val="002060"/>
              </a:solidFill>
              <a:latin typeface="Times New Roman" pitchFamily="18" charset="0"/>
              <a:cs typeface="Times New Roman" pitchFamily="18" charset="0"/>
            </a:endParaRPr>
          </a:p>
          <a:p>
            <a:pPr algn="ctr"/>
            <a:r>
              <a:rPr lang="ru-RU" sz="2400" b="1" dirty="0" smtClean="0">
                <a:solidFill>
                  <a:srgbClr val="002060"/>
                </a:solidFill>
                <a:latin typeface="Times New Roman" pitchFamily="18" charset="0"/>
                <a:cs typeface="Times New Roman" pitchFamily="18" charset="0"/>
              </a:rPr>
              <a:t>-</a:t>
            </a:r>
            <a:r>
              <a:rPr lang="ru-RU" sz="2400" b="1" i="1" dirty="0" smtClean="0">
                <a:solidFill>
                  <a:srgbClr val="002060"/>
                </a:solidFill>
                <a:latin typeface="Times New Roman" pitchFamily="18" charset="0"/>
                <a:cs typeface="Times New Roman" pitchFamily="18" charset="0"/>
              </a:rPr>
              <a:t>равноускоренное.</a:t>
            </a:r>
            <a:br>
              <a:rPr lang="ru-RU" sz="2400" b="1" i="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Рассмотрим еще один вид неравномерного движения </a:t>
            </a:r>
            <a:endParaRPr lang="ru-RU" sz="2400" b="1" dirty="0" smtClean="0">
              <a:solidFill>
                <a:srgbClr val="002060"/>
              </a:solidFill>
              <a:latin typeface="Times New Roman" pitchFamily="18" charset="0"/>
              <a:cs typeface="Times New Roman" pitchFamily="18" charset="0"/>
            </a:endParaRPr>
          </a:p>
          <a:p>
            <a:pPr algn="ctr"/>
            <a:r>
              <a:rPr lang="ru-RU" sz="2400" b="1" dirty="0" smtClean="0">
                <a:solidFill>
                  <a:srgbClr val="002060"/>
                </a:solidFill>
                <a:latin typeface="Times New Roman" pitchFamily="18" charset="0"/>
                <a:cs typeface="Times New Roman" pitchFamily="18" charset="0"/>
              </a:rPr>
              <a:t>– </a:t>
            </a:r>
            <a:r>
              <a:rPr lang="ru-RU"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колебательное.</a:t>
            </a:r>
            <a:endParaRPr lang="ru-RU" sz="2400" b="1" dirty="0"/>
          </a:p>
        </p:txBody>
      </p:sp>
    </p:spTree>
    <p:extLst>
      <p:ext uri="{BB962C8B-B14F-4D97-AF65-F5344CB8AC3E}">
        <p14:creationId xmlns="" xmlns:p14="http://schemas.microsoft.com/office/powerpoint/2010/main" val="177825858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000"/>
                                        <p:tgtEl>
                                          <p:spTgt spid="19"/>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1000"/>
                                        <p:tgtEl>
                                          <p:spTgt spid="22"/>
                                        </p:tgtEl>
                                      </p:cBhvr>
                                    </p:animEffect>
                                  </p:childTnLst>
                                </p:cTn>
                              </p:par>
                            </p:childTnLst>
                          </p:cTn>
                        </p:par>
                        <p:par>
                          <p:cTn id="41" fill="hold">
                            <p:stCondLst>
                              <p:cond delay="2500"/>
                            </p:stCondLst>
                            <p:childTnLst>
                              <p:par>
                                <p:cTn id="42" presetID="16" presetClass="entr" presetSubtype="2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000"/>
                                        <p:tgtEl>
                                          <p:spTgt spid="24"/>
                                        </p:tgtEl>
                                      </p:cBhvr>
                                    </p:animEffect>
                                  </p:childTnLst>
                                </p:cTn>
                              </p:par>
                            </p:childTnLst>
                          </p:cTn>
                        </p:par>
                        <p:par>
                          <p:cTn id="50" fill="hold">
                            <p:stCondLst>
                              <p:cond delay="1000"/>
                            </p:stCondLst>
                            <p:childTnLst>
                              <p:par>
                                <p:cTn id="51" presetID="16" presetClass="entr" presetSubtype="2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1000"/>
                                        <p:tgtEl>
                                          <p:spTgt spid="26"/>
                                        </p:tgtEl>
                                      </p:cBhvr>
                                    </p:animEffect>
                                  </p:childTnLst>
                                </p:cTn>
                              </p:par>
                            </p:childTnLst>
                          </p:cTn>
                        </p:par>
                        <p:par>
                          <p:cTn id="58" fill="hold">
                            <p:stCondLst>
                              <p:cond delay="2500"/>
                            </p:stCondLst>
                            <p:childTnLst>
                              <p:par>
                                <p:cTn id="59" presetID="16" presetClass="entr" presetSubtype="2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071546"/>
            <a:ext cx="8715436" cy="5500726"/>
          </a:xfrm>
        </p:spPr>
        <p:txBody>
          <a:bodyPr/>
          <a:lstStyle/>
          <a:p>
            <a:pPr>
              <a:buNone/>
            </a:pPr>
            <a:r>
              <a:rPr lang="ru-RU" b="1"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Какова длина математического маятника, совершающего гармонические колебания с частотой 0,5 Гц на поверхности Луны? Ускорение свободного падения на поверхности Луны 1,6 м/с</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a:t>
            </a:r>
          </a:p>
          <a:p>
            <a:pPr>
              <a:buNone/>
            </a:pPr>
            <a:r>
              <a:rPr lang="ru-RU" b="1" dirty="0" smtClean="0">
                <a:latin typeface="Times New Roman" pitchFamily="18" charset="0"/>
                <a:cs typeface="Times New Roman" pitchFamily="18" charset="0"/>
              </a:rPr>
              <a:t>№2</a:t>
            </a:r>
            <a:r>
              <a:rPr lang="ru-RU" b="1" dirty="0" smtClean="0"/>
              <a:t> </a:t>
            </a:r>
            <a:r>
              <a:rPr lang="ru-RU" dirty="0" smtClean="0">
                <a:latin typeface="Times New Roman" pitchFamily="18" charset="0"/>
                <a:cs typeface="Times New Roman" pitchFamily="18" charset="0"/>
              </a:rPr>
              <a:t>Математический маятник длиной 0,99 м совершает 50 полных колебаний за 1 мин 40 с. Чему равно ускорение свободного падения в данном месте на поверхности Земли? (Можно принять π</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 9,87.)</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57884" y="2143116"/>
            <a:ext cx="2963257" cy="3984173"/>
          </a:xfrm>
        </p:spPr>
        <p:txBody>
          <a:bodyPr>
            <a:normAutofit/>
          </a:bodyPr>
          <a:lstStyle/>
          <a:p>
            <a:r>
              <a:rPr lang="ru-RU" sz="2800" u="sng" dirty="0" smtClean="0">
                <a:effectLst>
                  <a:outerShdw blurRad="38100" dist="38100" dir="2700000" algn="tl">
                    <a:srgbClr val="000000">
                      <a:alpha val="43137"/>
                    </a:srgbClr>
                  </a:outerShdw>
                </a:effectLst>
              </a:rPr>
              <a:t>Общая черта: </a:t>
            </a:r>
            <a:r>
              <a:rPr lang="ru-RU" sz="2800" dirty="0" smtClean="0">
                <a:effectLst>
                  <a:outerShdw blurRad="38100" dist="38100" dir="2700000" algn="tl">
                    <a:srgbClr val="000000">
                      <a:alpha val="43137"/>
                    </a:srgbClr>
                  </a:outerShdw>
                </a:effectLst>
              </a:rPr>
              <a:t>Через определённый промежуток времени движение любого тела повторяется.</a:t>
            </a:r>
            <a:endParaRPr lang="ru-RU" sz="28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rotWithShape="1">
          <a:blip r:embed="rId2" cstate="print"/>
          <a:srcRect b="3172"/>
          <a:stretch/>
        </p:blipFill>
        <p:spPr>
          <a:xfrm>
            <a:off x="274321" y="2211027"/>
            <a:ext cx="5483213" cy="4075610"/>
          </a:xfrm>
          <a:prstGeom prst="rect">
            <a:avLst/>
          </a:prstGeom>
        </p:spPr>
      </p:pic>
      <p:sp>
        <p:nvSpPr>
          <p:cNvPr id="5" name="TextBox 4"/>
          <p:cNvSpPr txBox="1"/>
          <p:nvPr/>
        </p:nvSpPr>
        <p:spPr>
          <a:xfrm>
            <a:off x="1357290" y="285728"/>
            <a:ext cx="7500990" cy="1384995"/>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Тела, которые могут совершать колебательные движения, если их вывести из положения равновесия.</a:t>
            </a:r>
            <a:endParaRPr lang="ru-RU"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73146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348" y="428604"/>
            <a:ext cx="8429652" cy="6429396"/>
          </a:xfrm>
        </p:spPr>
        <p:txBody>
          <a:bodyPr>
            <a:normAutofit/>
          </a:bodyPr>
          <a:lstStyle/>
          <a:p>
            <a:r>
              <a:rPr lang="ru-RU" sz="3200" dirty="0">
                <a:latin typeface="Times New Roman" pitchFamily="18" charset="0"/>
                <a:cs typeface="Times New Roman" pitchFamily="18" charset="0"/>
              </a:rPr>
              <a:t>Колебательное движение</a:t>
            </a:r>
            <a:r>
              <a:rPr lang="ru-RU" sz="3200" b="1" dirty="0">
                <a:solidFill>
                  <a:srgbClr val="C00000"/>
                </a:solidFill>
                <a:latin typeface="Times New Roman" pitchFamily="18" charset="0"/>
                <a:cs typeface="Times New Roman" pitchFamily="18" charset="0"/>
              </a:rPr>
              <a:t> периодично.</a:t>
            </a:r>
          </a:p>
          <a:p>
            <a:r>
              <a:rPr lang="ru-RU" sz="3200" dirty="0" smtClean="0">
                <a:latin typeface="Times New Roman" pitchFamily="18" charset="0"/>
                <a:cs typeface="Times New Roman" pitchFamily="18" charset="0"/>
              </a:rPr>
              <a:t>Промежуток времени, через который движение повторяется – </a:t>
            </a:r>
            <a:r>
              <a:rPr lang="ru-RU" sz="3200" b="1" dirty="0" smtClean="0">
                <a:solidFill>
                  <a:srgbClr val="C00000"/>
                </a:solidFill>
                <a:latin typeface="Times New Roman" pitchFamily="18" charset="0"/>
                <a:cs typeface="Times New Roman" pitchFamily="18" charset="0"/>
              </a:rPr>
              <a:t>период колебаний.</a:t>
            </a:r>
          </a:p>
          <a:p>
            <a:r>
              <a:rPr lang="ru-RU" sz="3200" dirty="0" smtClean="0">
                <a:latin typeface="Times New Roman" pitchFamily="18" charset="0"/>
                <a:cs typeface="Times New Roman" pitchFamily="18" charset="0"/>
              </a:rPr>
              <a:t>Основной признак, по которому можно отличить колебательное движение от других видов движения – </a:t>
            </a:r>
            <a:r>
              <a:rPr lang="ru-RU" sz="3200" b="1" dirty="0" smtClean="0">
                <a:solidFill>
                  <a:srgbClr val="C00000"/>
                </a:solidFill>
                <a:latin typeface="Times New Roman" pitchFamily="18" charset="0"/>
                <a:cs typeface="Times New Roman" pitchFamily="18" charset="0"/>
              </a:rPr>
              <a:t>периодичность</a:t>
            </a:r>
            <a:r>
              <a:rPr lang="ru-RU" sz="3200" b="1" dirty="0" smtClean="0">
                <a:solidFill>
                  <a:srgbClr val="C00000"/>
                </a:solidFill>
              </a:rPr>
              <a:t>.</a:t>
            </a:r>
          </a:p>
          <a:p>
            <a:r>
              <a:rPr lang="ru-RU" dirty="0" smtClean="0">
                <a:latin typeface="Times New Roman" pitchFamily="18" charset="0"/>
                <a:cs typeface="Times New Roman" pitchFamily="18" charset="0"/>
              </a:rPr>
              <a:t>Повторяющиеся через равные промежутки времени движения, при которых тело многократно и в разных направлениях проходит положение равновесия, называются </a:t>
            </a:r>
            <a:r>
              <a:rPr lang="ru-RU" b="1" dirty="0" smtClean="0">
                <a:solidFill>
                  <a:srgbClr val="C00000"/>
                </a:solidFill>
                <a:latin typeface="Times New Roman" pitchFamily="18" charset="0"/>
                <a:cs typeface="Times New Roman" pitchFamily="18" charset="0"/>
              </a:rPr>
              <a:t>механическими</a:t>
            </a:r>
            <a:r>
              <a:rPr lang="ru-RU" dirty="0" smtClean="0">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колебаниями.</a:t>
            </a: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6572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274638"/>
            <a:ext cx="7258050" cy="22256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i="1" spc="50" dirty="0">
                <a:ln w="11430"/>
                <a:gradFill>
                  <a:gsLst>
                    <a:gs pos="25000">
                      <a:schemeClr val="accent2">
                        <a:satMod val="155000"/>
                      </a:schemeClr>
                    </a:gs>
                    <a:gs pos="100000">
                      <a:schemeClr val="accent2">
                        <a:shade val="45000"/>
                        <a:satMod val="165000"/>
                      </a:schemeClr>
                    </a:gs>
                  </a:gsLst>
                  <a:lin ang="5400000"/>
                </a:gradFill>
                <a:effectLst/>
              </a:rPr>
              <a:t>За промежуток времени, равный периоду колебаний, любое тело дважды проходит через положение равновесия</a:t>
            </a:r>
            <a:r>
              <a:rPr lang="ru-RU" sz="32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p:cNvPicPr>
            <a:picLocks noChangeAspect="1"/>
          </p:cNvPicPr>
          <p:nvPr/>
        </p:nvPicPr>
        <p:blipFill>
          <a:blip r:embed="rId2" cstate="print"/>
          <a:stretch>
            <a:fillRect/>
          </a:stretch>
        </p:blipFill>
        <p:spPr>
          <a:xfrm>
            <a:off x="928662" y="2428868"/>
            <a:ext cx="7358114" cy="4086049"/>
          </a:xfrm>
          <a:prstGeom prst="rect">
            <a:avLst/>
          </a:prstGeom>
        </p:spPr>
      </p:pic>
    </p:spTree>
    <p:extLst>
      <p:ext uri="{BB962C8B-B14F-4D97-AF65-F5344CB8AC3E}">
        <p14:creationId xmlns="" xmlns:p14="http://schemas.microsoft.com/office/powerpoint/2010/main" val="121504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142852"/>
            <a:ext cx="4357686" cy="6429420"/>
          </a:xfrm>
        </p:spPr>
        <p:txBody>
          <a:bodyPr/>
          <a:lstStyle/>
          <a:p>
            <a:pPr>
              <a:buNone/>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smtClean="0">
                <a:latin typeface="Times New Roman" pitchFamily="18" charset="0"/>
                <a:cs typeface="Times New Roman" pitchFamily="18" charset="0"/>
              </a:rPr>
              <a:t>рисунке изображен шарик с отверстием, надетый на гладкую стальную струну и прикрепленный к пружине. </a:t>
            </a:r>
            <a:endParaRPr lang="ru-RU" sz="2000" dirty="0" smtClean="0">
              <a:latin typeface="Times New Roman" pitchFamily="18" charset="0"/>
              <a:cs typeface="Times New Roman" pitchFamily="18" charset="0"/>
            </a:endParaRPr>
          </a:p>
          <a:p>
            <a:pPr>
              <a:buNone/>
            </a:pPr>
            <a:r>
              <a:rPr lang="ru-RU" sz="2000" dirty="0" smtClean="0">
                <a:solidFill>
                  <a:srgbClr val="002060"/>
                </a:solidFill>
              </a:rPr>
              <a:t> </a:t>
            </a:r>
            <a:r>
              <a:rPr lang="ru-RU" sz="2000" dirty="0" smtClean="0"/>
              <a:t> </a:t>
            </a:r>
            <a:r>
              <a:rPr lang="ru-RU" sz="2000" dirty="0" smtClean="0">
                <a:latin typeface="Times New Roman" pitchFamily="18" charset="0"/>
                <a:cs typeface="Times New Roman" pitchFamily="18" charset="0"/>
              </a:rPr>
              <a:t>Точка </a:t>
            </a:r>
            <a:r>
              <a:rPr lang="ru-RU" sz="2000" i="1" dirty="0" smtClean="0">
                <a:solidFill>
                  <a:srgbClr val="FF0000"/>
                </a:solidFill>
                <a:latin typeface="Times New Roman" pitchFamily="18" charset="0"/>
                <a:cs typeface="Times New Roman" pitchFamily="18" charset="0"/>
              </a:rPr>
              <a:t>О – положение равновесия </a:t>
            </a:r>
            <a:r>
              <a:rPr lang="ru-RU" sz="2000" i="1" dirty="0" smtClean="0">
                <a:solidFill>
                  <a:srgbClr val="FF0000"/>
                </a:solidFill>
                <a:latin typeface="Times New Roman" pitchFamily="18" charset="0"/>
                <a:cs typeface="Times New Roman" pitchFamily="18" charset="0"/>
              </a:rPr>
              <a:t>шарика.</a:t>
            </a:r>
          </a:p>
          <a:p>
            <a:pPr>
              <a:buNone/>
            </a:pPr>
            <a:r>
              <a:rPr lang="ru-RU" sz="2000" dirty="0" smtClean="0">
                <a:latin typeface="Times New Roman" pitchFamily="18" charset="0"/>
                <a:cs typeface="Times New Roman" pitchFamily="18" charset="0"/>
              </a:rPr>
              <a:t>Если отпустить шарик, то под действием силы упругости он начнет ускоренно перемещаться влево, к точке О. </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Любое тело обладает свойством сохранять свою скорость, если на него не действуют силы или если равнодействующая сил, равна нулю. Дойдя до положения равновесия, где сила упругости станет равна нулю, шарик не остановится, а будет продолжать двигаться влево</a:t>
            </a:r>
            <a:endParaRPr lang="ru-RU" sz="2000" i="1" dirty="0" smtClean="0">
              <a:solidFill>
                <a:srgbClr val="FF0000"/>
              </a:solidFill>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pic>
        <p:nvPicPr>
          <p:cNvPr id="1026" name="Picture 2" descr="C:\Users\777\Desktop\unnamed.jpg"/>
          <p:cNvPicPr>
            <a:picLocks noChangeAspect="1" noChangeArrowheads="1"/>
          </p:cNvPicPr>
          <p:nvPr/>
        </p:nvPicPr>
        <p:blipFill>
          <a:blip r:embed="rId2" cstate="print"/>
          <a:srcRect/>
          <a:stretch>
            <a:fillRect/>
          </a:stretch>
        </p:blipFill>
        <p:spPr bwMode="auto">
          <a:xfrm>
            <a:off x="0" y="-22286"/>
            <a:ext cx="4786314" cy="6880286"/>
          </a:xfrm>
          <a:prstGeom prst="rect">
            <a:avLst/>
          </a:prstGeom>
          <a:noFill/>
        </p:spPr>
      </p:pic>
      <p:sp>
        <p:nvSpPr>
          <p:cNvPr id="8" name="TextBox 7"/>
          <p:cNvSpPr txBox="1"/>
          <p:nvPr/>
        </p:nvSpPr>
        <p:spPr>
          <a:xfrm>
            <a:off x="4857752" y="0"/>
            <a:ext cx="4286248" cy="7478970"/>
          </a:xfrm>
          <a:prstGeom prst="rect">
            <a:avLst/>
          </a:prstGeom>
          <a:noFill/>
        </p:spPr>
        <p:txBody>
          <a:bodyPr wrap="square" rtlCol="0">
            <a:spAutoFit/>
          </a:bodyPr>
          <a:lstStyle/>
          <a:p>
            <a:r>
              <a:rPr lang="ru-RU" sz="2000" dirty="0" smtClean="0">
                <a:latin typeface="Times New Roman" pitchFamily="18" charset="0"/>
                <a:cs typeface="Times New Roman" pitchFamily="18" charset="0"/>
              </a:rPr>
              <a:t>При его движении от точки О к точке А пружина будет сжиматься. В ней снова возникает сила упругости, которая </a:t>
            </a:r>
            <a:r>
              <a:rPr lang="ru-RU" sz="2000" i="1" dirty="0" smtClean="0">
                <a:latin typeface="Times New Roman" pitchFamily="18" charset="0"/>
                <a:cs typeface="Times New Roman" pitchFamily="18" charset="0"/>
              </a:rPr>
              <a:t>в этом случае будет направлена к положению равновесия</a:t>
            </a:r>
            <a:r>
              <a:rPr lang="ru-RU" sz="2000" i="1"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Поскольку сила упругости направлена против скорости движения шарика, то она тормозит его движение. В результате в точке </a:t>
            </a:r>
            <a:r>
              <a:rPr lang="ru-RU" sz="2000" b="1" dirty="0" smtClean="0">
                <a:latin typeface="Times New Roman" pitchFamily="18" charset="0"/>
                <a:cs typeface="Times New Roman" pitchFamily="18" charset="0"/>
              </a:rPr>
              <a:t>А</a:t>
            </a:r>
            <a:r>
              <a:rPr lang="ru-RU" sz="2000" dirty="0" smtClean="0">
                <a:latin typeface="Times New Roman" pitchFamily="18" charset="0"/>
                <a:cs typeface="Times New Roman" pitchFamily="18" charset="0"/>
              </a:rPr>
              <a:t> шарик остановится. Сила упругости, направленная к точке </a:t>
            </a:r>
            <a:r>
              <a:rPr lang="ru-RU" sz="2000" b="1" dirty="0" smtClean="0">
                <a:latin typeface="Times New Roman" pitchFamily="18" charset="0"/>
                <a:cs typeface="Times New Roman" pitchFamily="18" charset="0"/>
              </a:rPr>
              <a:t>О</a:t>
            </a:r>
            <a:r>
              <a:rPr lang="ru-RU" sz="2000" dirty="0" smtClean="0">
                <a:latin typeface="Times New Roman" pitchFamily="18" charset="0"/>
                <a:cs typeface="Times New Roman" pitchFamily="18" charset="0"/>
              </a:rPr>
              <a:t> будет продолжать действовать, поэтому шарик вновь придет в движение и на участке </a:t>
            </a:r>
            <a:r>
              <a:rPr lang="ru-RU" sz="2000" b="1" dirty="0" smtClean="0">
                <a:latin typeface="Times New Roman" pitchFamily="18" charset="0"/>
                <a:cs typeface="Times New Roman" pitchFamily="18" charset="0"/>
              </a:rPr>
              <a:t>АО</a:t>
            </a:r>
            <a:r>
              <a:rPr lang="ru-RU" sz="2000" dirty="0" smtClean="0">
                <a:latin typeface="Times New Roman" pitchFamily="18" charset="0"/>
                <a:cs typeface="Times New Roman" pitchFamily="18" charset="0"/>
              </a:rPr>
              <a:t> его скорость будет возрастать</a:t>
            </a:r>
            <a:r>
              <a:rPr lang="ru-RU" sz="2000" dirty="0" smtClean="0">
                <a:latin typeface="Times New Roman" pitchFamily="18" charset="0"/>
                <a:cs typeface="Times New Roman" pitchFamily="18" charset="0"/>
              </a:rPr>
              <a:t>.</a:t>
            </a:r>
            <a:r>
              <a:rPr lang="ru-RU" sz="2000" dirty="0" smtClean="0">
                <a:solidFill>
                  <a:srgbClr val="002060"/>
                </a:solidFill>
              </a:rPr>
              <a:t> </a:t>
            </a:r>
            <a:endParaRPr lang="ru-RU" sz="2000" dirty="0" smtClean="0">
              <a:solidFill>
                <a:srgbClr val="002060"/>
              </a:solidFill>
            </a:endParaRPr>
          </a:p>
          <a:p>
            <a:r>
              <a:rPr lang="ru-RU" sz="2000" dirty="0" smtClean="0">
                <a:latin typeface="Times New Roman" pitchFamily="18" charset="0"/>
                <a:cs typeface="Times New Roman" pitchFamily="18" charset="0"/>
              </a:rPr>
              <a:t>Движение </a:t>
            </a:r>
            <a:r>
              <a:rPr lang="ru-RU" sz="2000" dirty="0" smtClean="0">
                <a:latin typeface="Times New Roman" pitchFamily="18" charset="0"/>
                <a:cs typeface="Times New Roman" pitchFamily="18" charset="0"/>
              </a:rPr>
              <a:t>шарика от точки </a:t>
            </a:r>
            <a:r>
              <a:rPr lang="ru-RU" sz="2000" b="1" dirty="0" smtClean="0">
                <a:latin typeface="Times New Roman" pitchFamily="18" charset="0"/>
                <a:cs typeface="Times New Roman" pitchFamily="18" charset="0"/>
              </a:rPr>
              <a:t>О</a:t>
            </a:r>
            <a:r>
              <a:rPr lang="ru-RU" sz="2000" dirty="0" smtClean="0">
                <a:latin typeface="Times New Roman" pitchFamily="18" charset="0"/>
                <a:cs typeface="Times New Roman" pitchFamily="18" charset="0"/>
              </a:rPr>
              <a:t> к точке </a:t>
            </a:r>
            <a:r>
              <a:rPr lang="ru-RU" sz="2000" b="1" dirty="0" smtClean="0">
                <a:latin typeface="Times New Roman" pitchFamily="18" charset="0"/>
                <a:cs typeface="Times New Roman" pitchFamily="18" charset="0"/>
              </a:rPr>
              <a:t>В</a:t>
            </a:r>
            <a:r>
              <a:rPr lang="ru-RU" sz="2000" dirty="0" smtClean="0">
                <a:latin typeface="Times New Roman" pitchFamily="18" charset="0"/>
                <a:cs typeface="Times New Roman" pitchFamily="18" charset="0"/>
              </a:rPr>
              <a:t> снова приведет к растяжению пружины, вследствие чего опять возникнет сила упругости, </a:t>
            </a:r>
            <a:r>
              <a:rPr lang="ru-RU" sz="2000" i="1" dirty="0" smtClean="0">
                <a:latin typeface="Times New Roman" pitchFamily="18" charset="0"/>
                <a:cs typeface="Times New Roman" pitchFamily="18" charset="0"/>
              </a:rPr>
              <a:t>направленная к положению равновесия </a:t>
            </a:r>
            <a:r>
              <a:rPr lang="ru-RU" sz="2000" dirty="0" smtClean="0">
                <a:latin typeface="Times New Roman" pitchFamily="18" charset="0"/>
                <a:cs typeface="Times New Roman" pitchFamily="18" charset="0"/>
              </a:rPr>
              <a:t>и замедляющая движение шарика до полной его остановки.</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9" name="TextBox 8"/>
          <p:cNvSpPr txBox="1"/>
          <p:nvPr/>
        </p:nvSpPr>
        <p:spPr>
          <a:xfrm>
            <a:off x="4786282" y="285728"/>
            <a:ext cx="4357718" cy="4401205"/>
          </a:xfrm>
          <a:prstGeom prst="rect">
            <a:avLst/>
          </a:prstGeom>
          <a:noFill/>
        </p:spPr>
        <p:txBody>
          <a:bodyPr wrap="square" rtlCol="0">
            <a:spAutoFit/>
          </a:bodyPr>
          <a:lstStyle/>
          <a:p>
            <a:r>
              <a:rPr lang="ru-RU" sz="2800" dirty="0" smtClean="0">
                <a:latin typeface="Times New Roman" pitchFamily="18" charset="0"/>
                <a:cs typeface="Times New Roman" pitchFamily="18" charset="0"/>
              </a:rPr>
              <a:t>Таким образом, шарик совершит </a:t>
            </a:r>
            <a:r>
              <a:rPr lang="ru-RU" sz="2800" b="1" dirty="0" smtClean="0">
                <a:solidFill>
                  <a:srgbClr val="C00000"/>
                </a:solidFill>
                <a:latin typeface="Times New Roman" pitchFamily="18" charset="0"/>
                <a:cs typeface="Times New Roman" pitchFamily="18" charset="0"/>
              </a:rPr>
              <a:t>одно полное колебание.</a:t>
            </a:r>
            <a:r>
              <a:rPr lang="ru-RU" sz="2800" dirty="0" smtClean="0">
                <a:latin typeface="Times New Roman" pitchFamily="18" charset="0"/>
                <a:cs typeface="Times New Roman" pitchFamily="18" charset="0"/>
              </a:rPr>
              <a:t> При этом </a:t>
            </a:r>
            <a:r>
              <a:rPr lang="ru-RU" sz="2800" i="1" dirty="0" smtClean="0">
                <a:latin typeface="Times New Roman" pitchFamily="18" charset="0"/>
                <a:cs typeface="Times New Roman" pitchFamily="18" charset="0"/>
              </a:rPr>
              <a:t>в каждой точке его траектории (кроме точки О) на него будут действовать сила упругости пружины, направленная к положению равновесия</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858180" cy="1780956"/>
          </a:xfrm>
        </p:spPr>
        <p:txBody>
          <a:bodyPr>
            <a:normAutofit fontScale="90000"/>
          </a:bodyPr>
          <a:lstStyle/>
          <a:p>
            <a:r>
              <a:rPr lang="ru-RU" sz="3600" b="0" dirty="0">
                <a:ln>
                  <a:noFill/>
                </a:ln>
                <a:solidFill>
                  <a:schemeClr val="tx1"/>
                </a:solidFill>
                <a:effectLst/>
                <a:latin typeface="Times New Roman" pitchFamily="18" charset="0"/>
                <a:cs typeface="Times New Roman" pitchFamily="18" charset="0"/>
              </a:rPr>
              <a:t>Колебания, происходящие только благодаря начальному </a:t>
            </a:r>
            <a:r>
              <a:rPr lang="ru-RU" sz="3600" b="0" dirty="0" smtClean="0">
                <a:ln>
                  <a:noFill/>
                </a:ln>
                <a:solidFill>
                  <a:schemeClr val="tx1"/>
                </a:solidFill>
                <a:effectLst/>
                <a:latin typeface="Times New Roman" pitchFamily="18" charset="0"/>
                <a:cs typeface="Times New Roman" pitchFamily="18" charset="0"/>
              </a:rPr>
              <a:t>запасу энергии</a:t>
            </a:r>
            <a:r>
              <a:rPr lang="ru-RU" sz="3600" b="0" dirty="0">
                <a:ln>
                  <a:noFill/>
                </a:ln>
                <a:solidFill>
                  <a:schemeClr val="tx1"/>
                </a:solidFill>
                <a:effectLst/>
                <a:latin typeface="Times New Roman" pitchFamily="18" charset="0"/>
                <a:cs typeface="Times New Roman" pitchFamily="18" charset="0"/>
              </a:rPr>
              <a:t>, </a:t>
            </a:r>
            <a:r>
              <a:rPr lang="ru-RU" sz="3600" b="0" dirty="0" smtClean="0">
                <a:ln>
                  <a:noFill/>
                </a:ln>
                <a:solidFill>
                  <a:schemeClr val="tx1"/>
                </a:solidFill>
                <a:effectLst/>
                <a:latin typeface="Times New Roman" pitchFamily="18" charset="0"/>
                <a:cs typeface="Times New Roman" pitchFamily="18" charset="0"/>
              </a:rPr>
              <a:t> называются </a:t>
            </a:r>
            <a:r>
              <a:rPr lang="ru-RU" sz="3600" i="1" u="sng" dirty="0">
                <a:solidFill>
                  <a:srgbClr val="C00000"/>
                </a:solidFill>
                <a:effectLst>
                  <a:outerShdw blurRad="38100" dist="38100" dir="2700000" algn="tl">
                    <a:srgbClr val="000000">
                      <a:alpha val="43137"/>
                    </a:srgbClr>
                  </a:outerShdw>
                </a:effectLst>
              </a:rPr>
              <a:t>свободными колебаниями.</a:t>
            </a:r>
            <a:r>
              <a:rPr lang="ru-RU" u="sng" dirty="0">
                <a:effectLst>
                  <a:outerShdw blurRad="38100" dist="38100" dir="2700000" algn="tl">
                    <a:srgbClr val="000000">
                      <a:alpha val="43137"/>
                    </a:srgbClr>
                  </a:outerShdw>
                </a:effectLst>
              </a:rPr>
              <a:t/>
            </a:r>
            <a:br>
              <a:rPr lang="ru-RU" u="sng" dirty="0">
                <a:effectLst>
                  <a:outerShdw blurRad="38100" dist="38100" dir="2700000" algn="tl">
                    <a:srgbClr val="000000">
                      <a:alpha val="43137"/>
                    </a:srgbClr>
                  </a:outerShdw>
                </a:effectLst>
              </a:rPr>
            </a:br>
            <a:endParaRPr lang="ru-RU" u="sng"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14282" y="3643314"/>
            <a:ext cx="5500726" cy="1579384"/>
          </a:xfrm>
        </p:spPr>
        <p:txBody>
          <a:bodyPr/>
          <a:lstStyle/>
          <a:p>
            <a:pPr>
              <a:buNone/>
            </a:pPr>
            <a:r>
              <a:rPr lang="ru-RU" sz="2800" dirty="0" smtClean="0"/>
              <a:t> </a:t>
            </a:r>
            <a:r>
              <a:rPr lang="ru-RU" sz="2800" dirty="0" smtClean="0"/>
              <a:t>   </a:t>
            </a:r>
            <a:r>
              <a:rPr lang="ru-RU" sz="2800" dirty="0" smtClean="0">
                <a:latin typeface="Times New Roman" pitchFamily="18" charset="0"/>
                <a:cs typeface="Times New Roman" pitchFamily="18" charset="0"/>
              </a:rPr>
              <a:t>Свободно </a:t>
            </a:r>
            <a:r>
              <a:rPr lang="ru-RU" sz="2800" dirty="0">
                <a:latin typeface="Times New Roman" pitchFamily="18" charset="0"/>
                <a:cs typeface="Times New Roman" pitchFamily="18" charset="0"/>
              </a:rPr>
              <a:t>колеблющиеся тела всегда взаимодействуют с другими телами и вместе с ними </a:t>
            </a:r>
            <a:r>
              <a:rPr lang="ru-RU" sz="2800" dirty="0" smtClean="0">
                <a:latin typeface="Times New Roman" pitchFamily="18" charset="0"/>
                <a:cs typeface="Times New Roman" pitchFamily="18" charset="0"/>
              </a:rPr>
              <a:t>образуют </a:t>
            </a:r>
            <a:r>
              <a:rPr lang="ru-RU" sz="2800" dirty="0">
                <a:latin typeface="Times New Roman" pitchFamily="18" charset="0"/>
                <a:cs typeface="Times New Roman" pitchFamily="18" charset="0"/>
              </a:rPr>
              <a:t>систему тел, которая получила название </a:t>
            </a:r>
            <a:r>
              <a:rPr lang="ru-RU" sz="2800" b="1" i="1" u="sng" dirty="0">
                <a:solidFill>
                  <a:srgbClr val="C00000"/>
                </a:solidFill>
                <a:latin typeface="Times New Roman" pitchFamily="18" charset="0"/>
                <a:cs typeface="Times New Roman" pitchFamily="18" charset="0"/>
              </a:rPr>
              <a:t>колебательной системы.</a:t>
            </a:r>
          </a:p>
          <a:p>
            <a:endParaRPr lang="ru-RU" dirty="0"/>
          </a:p>
        </p:txBody>
      </p:sp>
      <p:pic>
        <p:nvPicPr>
          <p:cNvPr id="4" name="Рисунок 3"/>
          <p:cNvPicPr>
            <a:picLocks noChangeAspect="1"/>
          </p:cNvPicPr>
          <p:nvPr/>
        </p:nvPicPr>
        <p:blipFill>
          <a:blip r:embed="rId2" cstate="print"/>
          <a:stretch>
            <a:fillRect/>
          </a:stretch>
        </p:blipFill>
        <p:spPr>
          <a:xfrm>
            <a:off x="6215074" y="3643314"/>
            <a:ext cx="2162675" cy="2214578"/>
          </a:xfrm>
          <a:prstGeom prst="rect">
            <a:avLst/>
          </a:prstGeom>
        </p:spPr>
      </p:pic>
      <p:sp>
        <p:nvSpPr>
          <p:cNvPr id="6" name="Прямоугольник 5"/>
          <p:cNvSpPr/>
          <p:nvPr/>
        </p:nvSpPr>
        <p:spPr>
          <a:xfrm>
            <a:off x="428596" y="1928802"/>
            <a:ext cx="850112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3200" b="1" dirty="0" smtClean="0">
                <a:solidFill>
                  <a:srgbClr val="C00000"/>
                </a:solidFill>
                <a:latin typeface="Times New Roman" pitchFamily="18" charset="0"/>
                <a:cs typeface="Times New Roman" pitchFamily="18" charset="0"/>
              </a:rPr>
              <a:t>Вынужденные колебания</a:t>
            </a:r>
            <a:r>
              <a:rPr lang="ru-RU" sz="3200" dirty="0" smtClean="0">
                <a:solidFill>
                  <a:schemeClr val="tx1"/>
                </a:solidFill>
                <a:latin typeface="Times New Roman" pitchFamily="18" charset="0"/>
                <a:cs typeface="Times New Roman" pitchFamily="18" charset="0"/>
              </a:rPr>
              <a:t>-колебания, которые происходят под  действием внешней периодической вынуждающей  силы</a:t>
            </a:r>
            <a:r>
              <a:rPr lang="ru-RU" sz="3200" dirty="0" smtClean="0">
                <a:solidFill>
                  <a:srgbClr val="006600"/>
                </a:solidFill>
              </a:rPr>
              <a:t>.</a:t>
            </a:r>
          </a:p>
        </p:txBody>
      </p:sp>
    </p:spTree>
    <p:extLst>
      <p:ext uri="{BB962C8B-B14F-4D97-AF65-F5344CB8AC3E}">
        <p14:creationId xmlns="" xmlns:p14="http://schemas.microsoft.com/office/powerpoint/2010/main" val="20762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0369" y="0"/>
            <a:ext cx="4690325" cy="3644721"/>
          </a:xfrm>
        </p:spPr>
        <p:txBody>
          <a:bodyPr>
            <a:normAutofit/>
          </a:bodyPr>
          <a:lstStyle/>
          <a:p>
            <a:pPr algn="l"/>
            <a:r>
              <a:rPr lang="ru-RU" sz="2400" b="0" dirty="0">
                <a:ln>
                  <a:noFill/>
                </a:ln>
                <a:solidFill>
                  <a:schemeClr val="tx1"/>
                </a:solidFill>
                <a:effectLst/>
                <a:latin typeface="Times New Roman" pitchFamily="18" charset="0"/>
                <a:cs typeface="Times New Roman" pitchFamily="18" charset="0"/>
              </a:rPr>
              <a:t>К</a:t>
            </a:r>
            <a:r>
              <a:rPr lang="ru-RU" sz="2400" b="0" dirty="0" smtClean="0">
                <a:ln>
                  <a:noFill/>
                </a:ln>
                <a:solidFill>
                  <a:schemeClr val="tx1"/>
                </a:solidFill>
                <a:effectLst/>
                <a:latin typeface="Times New Roman" pitchFamily="18" charset="0"/>
                <a:cs typeface="Times New Roman" pitchFamily="18" charset="0"/>
              </a:rPr>
              <a:t>олебательная система, состоящая из шарика, нити, штатива и Земли. </a:t>
            </a:r>
            <a:br>
              <a:rPr lang="ru-RU" sz="2400" b="0" dirty="0" smtClean="0">
                <a:ln>
                  <a:noFill/>
                </a:ln>
                <a:solidFill>
                  <a:schemeClr val="tx1"/>
                </a:solidFill>
                <a:effectLst/>
                <a:latin typeface="Times New Roman" pitchFamily="18" charset="0"/>
                <a:cs typeface="Times New Roman" pitchFamily="18" charset="0"/>
              </a:rPr>
            </a:br>
            <a:r>
              <a:rPr lang="ru-RU" sz="2400" b="0" dirty="0">
                <a:ln>
                  <a:noFill/>
                </a:ln>
                <a:solidFill>
                  <a:schemeClr val="tx1"/>
                </a:solidFill>
                <a:effectLst/>
                <a:latin typeface="Times New Roman" pitchFamily="18" charset="0"/>
                <a:cs typeface="Times New Roman" pitchFamily="18" charset="0"/>
              </a:rPr>
              <a:t>Ш</a:t>
            </a:r>
            <a:r>
              <a:rPr lang="ru-RU" sz="2400" b="0" dirty="0" smtClean="0">
                <a:ln>
                  <a:noFill/>
                </a:ln>
                <a:solidFill>
                  <a:schemeClr val="tx1"/>
                </a:solidFill>
                <a:effectLst/>
                <a:latin typeface="Times New Roman" pitchFamily="18" charset="0"/>
                <a:cs typeface="Times New Roman" pitchFamily="18" charset="0"/>
              </a:rPr>
              <a:t>арик совершает свободные колебания под действием двух сил: </a:t>
            </a:r>
            <a:r>
              <a:rPr lang="ru-RU" sz="2400" b="0" i="1" dirty="0" smtClean="0">
                <a:ln>
                  <a:noFill/>
                </a:ln>
                <a:solidFill>
                  <a:srgbClr val="FF0000"/>
                </a:solidFill>
                <a:effectLst/>
                <a:latin typeface="Times New Roman" pitchFamily="18" charset="0"/>
                <a:cs typeface="Times New Roman" pitchFamily="18" charset="0"/>
              </a:rPr>
              <a:t>силы тяжести</a:t>
            </a:r>
            <a:r>
              <a:rPr lang="ru-RU" sz="2400" b="0" dirty="0" smtClean="0">
                <a:ln>
                  <a:noFill/>
                </a:ln>
                <a:solidFill>
                  <a:srgbClr val="FF0000"/>
                </a:solidFill>
                <a:effectLst/>
                <a:latin typeface="Times New Roman" pitchFamily="18" charset="0"/>
                <a:cs typeface="Times New Roman" pitchFamily="18" charset="0"/>
              </a:rPr>
              <a:t> </a:t>
            </a:r>
            <a:r>
              <a:rPr lang="ru-RU" sz="2400" b="0" dirty="0" smtClean="0">
                <a:ln>
                  <a:noFill/>
                </a:ln>
                <a:solidFill>
                  <a:schemeClr val="tx1"/>
                </a:solidFill>
                <a:effectLst/>
                <a:latin typeface="Times New Roman" pitchFamily="18" charset="0"/>
                <a:cs typeface="Times New Roman" pitchFamily="18" charset="0"/>
              </a:rPr>
              <a:t>и </a:t>
            </a:r>
            <a:r>
              <a:rPr lang="ru-RU" sz="2400" b="0" i="1" dirty="0" smtClean="0">
                <a:ln>
                  <a:noFill/>
                </a:ln>
                <a:solidFill>
                  <a:srgbClr val="FF0000"/>
                </a:solidFill>
                <a:effectLst/>
                <a:latin typeface="Times New Roman" pitchFamily="18" charset="0"/>
                <a:cs typeface="Times New Roman" pitchFamily="18" charset="0"/>
              </a:rPr>
              <a:t>силы упругости нити</a:t>
            </a:r>
            <a:r>
              <a:rPr lang="ru-RU" sz="2400" b="0" dirty="0" smtClean="0">
                <a:ln>
                  <a:noFill/>
                </a:ln>
                <a:solidFill>
                  <a:schemeClr val="tx1"/>
                </a:solidFill>
                <a:effectLst/>
                <a:latin typeface="Times New Roman" pitchFamily="18" charset="0"/>
                <a:cs typeface="Times New Roman" pitchFamily="18" charset="0"/>
              </a:rPr>
              <a:t>. Их равнодействующая направлена к положению равновесия.</a:t>
            </a:r>
            <a:endParaRPr lang="ru-RU" sz="2400" b="0" dirty="0">
              <a:ln>
                <a:noFill/>
              </a:ln>
              <a:solidFill>
                <a:schemeClr val="tx1"/>
              </a:solidFill>
              <a:effectLst/>
              <a:latin typeface="Times New Roman" pitchFamily="18" charset="0"/>
              <a:cs typeface="Times New Roman" pitchFamily="18" charset="0"/>
            </a:endParaRPr>
          </a:p>
        </p:txBody>
      </p:sp>
      <p:pic>
        <p:nvPicPr>
          <p:cNvPr id="1026" name="Picture 2" descr="http://doroga-v-shkolu.my1.ru/_ld/0/475789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887" y="321973"/>
            <a:ext cx="3921618" cy="644195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9929681">
            <a:off x="3899368" y="4158318"/>
            <a:ext cx="508139" cy="1908989"/>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530784">
            <a:off x="3664189" y="1619937"/>
            <a:ext cx="450560" cy="1422915"/>
          </a:xfrm>
          <a:prstGeom prst="rect">
            <a:avLst/>
          </a:prstGeom>
        </p:spPr>
      </p:pic>
      <p:sp>
        <p:nvSpPr>
          <p:cNvPr id="7" name="TextBox 6"/>
          <p:cNvSpPr txBox="1"/>
          <p:nvPr/>
        </p:nvSpPr>
        <p:spPr>
          <a:xfrm>
            <a:off x="4357686" y="3472458"/>
            <a:ext cx="4250619" cy="3385542"/>
          </a:xfrm>
          <a:prstGeom prst="rect">
            <a:avLst/>
          </a:prstGeom>
          <a:noFill/>
        </p:spPr>
        <p:txBody>
          <a:bodyPr wrap="square" rtlCol="0">
            <a:spAutoFit/>
          </a:bodyPr>
          <a:lstStyle/>
          <a:p>
            <a:pPr algn="ct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Системы тел, которые способны</a:t>
            </a:r>
          </a:p>
          <a:p>
            <a:pPr algn="ct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совершать свободные колебания,</a:t>
            </a:r>
          </a:p>
          <a:p>
            <a:pPr algn="ct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называются</a:t>
            </a:r>
          </a:p>
          <a:p>
            <a:pPr algn="ct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колебательными системами.</a:t>
            </a:r>
          </a:p>
          <a:p>
            <a:endParaRPr lang="ru-RU" dirty="0"/>
          </a:p>
        </p:txBody>
      </p:sp>
    </p:spTree>
    <p:extLst>
      <p:ext uri="{BB962C8B-B14F-4D97-AF65-F5344CB8AC3E}">
        <p14:creationId xmlns="" xmlns:p14="http://schemas.microsoft.com/office/powerpoint/2010/main" val="358019761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6786610" cy="296101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sz="2800" i="1" dirty="0" smtClean="0">
                <a:solidFill>
                  <a:srgbClr val="C00000"/>
                </a:solidFill>
                <a:effectLst/>
              </a:rPr>
              <a:t>Одно из основных свойств всех колебательных систем заключается в возникновении в них силы, возвращающей систему в положение устойчивого </a:t>
            </a:r>
            <a:r>
              <a:rPr lang="ru-RU" sz="2800" i="1" dirty="0" smtClean="0">
                <a:solidFill>
                  <a:srgbClr val="C00000"/>
                </a:solidFill>
                <a:effectLst>
                  <a:outerShdw blurRad="38100" dist="38100" dir="2700000" algn="tl">
                    <a:srgbClr val="000000">
                      <a:alpha val="43137"/>
                    </a:srgbClr>
                  </a:outerShdw>
                </a:effectLst>
              </a:rPr>
              <a:t>равновесия.</a:t>
            </a:r>
            <a:endParaRPr lang="ru-RU" sz="2800" i="1" dirty="0">
              <a:solidFill>
                <a:srgbClr val="C00000"/>
              </a:solidFill>
              <a:effectLst>
                <a:outerShdw blurRad="38100" dist="38100" dir="2700000" algn="tl">
                  <a:srgbClr val="000000">
                    <a:alpha val="43137"/>
                  </a:srgbClr>
                </a:outerShdw>
              </a:effectLst>
            </a:endParaRPr>
          </a:p>
        </p:txBody>
      </p:sp>
      <p:pic>
        <p:nvPicPr>
          <p:cNvPr id="1026" name="Picture 2" descr="http://img1.joyreactor.cc/pics/comment/%D0%B3%D0%B8%D1%84%D0%BA%D0%B8-%D0%B1%D0%BE%D0%BB%D1%8C-%D0%B0-%D0%BC%D0%BD%D0%B5-%D0%BD%D0%BE%D1%80%D0%BC-1972037.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28794" y="2775615"/>
            <a:ext cx="5254394" cy="40823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7798945"/>
      </p:ext>
    </p:extLst>
  </p:cSld>
  <p:clrMapOvr>
    <a:masterClrMapping/>
  </p:clrMapOvr>
  <mc:AlternateContent xmlns:mc="http://schemas.openxmlformats.org/markup-compatibility/2006">
    <mc:Choice xmlns="" xmlns:p14="http://schemas.microsoft.com/office/powerpoint/2010/main" Requires="p14">
      <p:transition spd="slow" p14:dur="1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righ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znanio.ru.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Бесплатный_шаблон_презентаций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Презентация ШКОЛЬНАЯ МАТЕМАТИ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znanio.ru.1</Template>
  <TotalTime>122</TotalTime>
  <Words>835</Words>
  <Application>Microsoft Office PowerPoint</Application>
  <PresentationFormat>Экран (4:3)</PresentationFormat>
  <Paragraphs>89</Paragraphs>
  <Slides>20</Slides>
  <Notes>7</Notes>
  <HiddenSlides>0</HiddenSlides>
  <MMClips>0</MMClips>
  <ScaleCrop>false</ScaleCrop>
  <HeadingPairs>
    <vt:vector size="6" baseType="variant">
      <vt:variant>
        <vt:lpstr>Тема</vt:lpstr>
      </vt:variant>
      <vt:variant>
        <vt:i4>5</vt:i4>
      </vt:variant>
      <vt:variant>
        <vt:lpstr>Внедренные серверы OLE</vt:lpstr>
      </vt:variant>
      <vt:variant>
        <vt:i4>2</vt:i4>
      </vt:variant>
      <vt:variant>
        <vt:lpstr>Заголовки слайдов</vt:lpstr>
      </vt:variant>
      <vt:variant>
        <vt:i4>20</vt:i4>
      </vt:variant>
    </vt:vector>
  </HeadingPairs>
  <TitlesOfParts>
    <vt:vector size="27" baseType="lpstr">
      <vt:lpstr>znanio.ru.1</vt:lpstr>
      <vt:lpstr>Специальное оформление</vt:lpstr>
      <vt:lpstr>Бесплатный_шаблон_презентаций_1</vt:lpstr>
      <vt:lpstr>1_Специальное оформление</vt:lpstr>
      <vt:lpstr>Презентация ШКОЛЬНАЯ МАТЕМАТИКА</vt:lpstr>
      <vt:lpstr>Microsoft Equation 3.0</vt:lpstr>
      <vt:lpstr>Формула</vt:lpstr>
      <vt:lpstr>Колебательное движение. Величины, характеризующие колебательное движение.</vt:lpstr>
      <vt:lpstr>Слайд 2</vt:lpstr>
      <vt:lpstr>Слайд 3</vt:lpstr>
      <vt:lpstr>Слайд 4</vt:lpstr>
      <vt:lpstr>За промежуток времени, равный периоду колебаний, любое тело дважды проходит через положение равновесия </vt:lpstr>
      <vt:lpstr>Слайд 6</vt:lpstr>
      <vt:lpstr>Колебания, происходящие только благодаря начальному запасу энергии,  называются свободными колебаниями. </vt:lpstr>
      <vt:lpstr>Колебательная система, состоящая из шарика, нити, штатива и Земли.  Шарик совершает свободные колебания под действием двух сил: силы тяжести и силы упругости нити. Их равнодействующая направлена к положению равновесия.</vt:lpstr>
      <vt:lpstr>Одно из основных свойств всех колебательных систем заключается в возникновении в них силы, возвращающей систему в положение устойчивого равновесия.</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Колебательное движение. Величины, характеризующие колебательное движение.</dc:title>
  <dc:creator>777</dc:creator>
  <cp:lastModifiedBy>72177.99</cp:lastModifiedBy>
  <cp:revision>15</cp:revision>
  <dcterms:created xsi:type="dcterms:W3CDTF">2020-12-09T03:54:41Z</dcterms:created>
  <dcterms:modified xsi:type="dcterms:W3CDTF">2020-12-09T06:08:03Z</dcterms:modified>
</cp:coreProperties>
</file>