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81" r:id="rId4"/>
    <p:sldId id="277" r:id="rId5"/>
    <p:sldId id="271" r:id="rId6"/>
    <p:sldId id="280" r:id="rId7"/>
    <p:sldId id="282" r:id="rId8"/>
    <p:sldId id="283" r:id="rId9"/>
    <p:sldId id="284" r:id="rId10"/>
    <p:sldId id="272" r:id="rId11"/>
    <p:sldId id="285" r:id="rId12"/>
    <p:sldId id="286" r:id="rId13"/>
    <p:sldId id="287" r:id="rId14"/>
    <p:sldId id="288" r:id="rId15"/>
    <p:sldId id="273" r:id="rId16"/>
    <p:sldId id="298" r:id="rId17"/>
    <p:sldId id="289" r:id="rId18"/>
    <p:sldId id="290" r:id="rId19"/>
    <p:sldId id="295" r:id="rId20"/>
    <p:sldId id="291" r:id="rId21"/>
    <p:sldId id="292" r:id="rId22"/>
    <p:sldId id="293" r:id="rId23"/>
    <p:sldId id="294" r:id="rId24"/>
    <p:sldId id="27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6F9D1A-AF32-4289-93B4-512F7A1214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6768143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m.foto.radikal.ru/0706/89/75fab084dae3.jpg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iki.ag.ru/images/thumb/2/21/stalingrad_ss_10.jpg/800px-stalingrad_ss_10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hyperlink" Target="http://fizgeograf.narod.ru/1013.jpg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i062.radikal.ru/0910/71/8a6c2c96ef50.jpg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Тема: </a:t>
            </a:r>
            <a:r>
              <a:rPr lang="ru-RU" dirty="0" smtClean="0"/>
              <a:t>Коренной перелом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617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134"/>
            <a:ext cx="3456384" cy="31258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325106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ТИГР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14351"/>
          <a:stretch/>
        </p:blipFill>
        <p:spPr>
          <a:xfrm>
            <a:off x="4355976" y="94397"/>
            <a:ext cx="4536504" cy="3078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2200" y="324439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ПАНТЕРА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613726"/>
            <a:ext cx="3635896" cy="2726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634064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Т-34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1333" t="23822" r="9679" b="15026"/>
          <a:stretch/>
        </p:blipFill>
        <p:spPr>
          <a:xfrm>
            <a:off x="4391980" y="3613726"/>
            <a:ext cx="4464496" cy="2592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2200" y="634064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73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403350" y="188913"/>
            <a:ext cx="7561263" cy="431800"/>
          </a:xfrm>
          <a:prstGeom prst="rect">
            <a:avLst/>
          </a:prstGeom>
          <a:gradFill rotWithShape="1">
            <a:gsLst>
              <a:gs pos="0">
                <a:srgbClr val="5E1800"/>
              </a:gs>
              <a:gs pos="50000">
                <a:srgbClr val="CC3300"/>
              </a:gs>
              <a:gs pos="100000">
                <a:srgbClr val="5E1800"/>
              </a:gs>
            </a:gsLst>
            <a:lin ang="5400000" scaled="1"/>
          </a:gradFill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 smtClean="0">
                <a:solidFill>
                  <a:schemeClr val="bg1"/>
                </a:solidFill>
              </a:rPr>
              <a:t>Битва на Курской дуге</a:t>
            </a:r>
            <a:endParaRPr lang="ru-RU" alt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614" y="3896060"/>
            <a:ext cx="3907539" cy="29306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20713"/>
            <a:ext cx="4215437" cy="60711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502" y="620713"/>
            <a:ext cx="4319765" cy="323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172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03" name="Picture 32" descr="Картинка 6 из 31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2469"/>
            <a:ext cx="6766622" cy="4747247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1105" name="Text Box 33"/>
          <p:cNvSpPr txBox="1">
            <a:spLocks noChangeArrowheads="1"/>
          </p:cNvSpPr>
          <p:nvPr/>
        </p:nvSpPr>
        <p:spPr bwMode="auto">
          <a:xfrm>
            <a:off x="3132237" y="5380054"/>
            <a:ext cx="37449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Сражение под Прохоровкой</a:t>
            </a:r>
          </a:p>
          <a:p>
            <a:pPr algn="ctr">
              <a:defRPr/>
            </a:pPr>
            <a:r>
              <a:rPr lang="ru-RU" alt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12 июля 1943 г.</a:t>
            </a:r>
          </a:p>
        </p:txBody>
      </p:sp>
      <p:pic>
        <p:nvPicPr>
          <p:cNvPr id="63505" name="Picture 34" descr="9may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44700"/>
            <a:ext cx="1152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1889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400">
                <a:solidFill>
                  <a:srgbClr val="FF0000"/>
                </a:solidFill>
              </a:rPr>
              <a:t>ЦЕЛЬ ВОЕННЫХ ДЕЙСТВИЙ КРАСНОЙ АРМИИ в 1943 г.</a:t>
            </a:r>
            <a:br>
              <a:rPr lang="ru-RU" altLang="ru-RU" sz="2400">
                <a:solidFill>
                  <a:srgbClr val="FF0000"/>
                </a:solidFill>
              </a:rPr>
            </a:br>
            <a:r>
              <a:rPr lang="ru-RU" altLang="ru-RU" sz="2400">
                <a:solidFill>
                  <a:srgbClr val="FF0000"/>
                </a:solidFill>
              </a:rPr>
              <a:t> (после Курской битвы)</a:t>
            </a:r>
            <a:r>
              <a:rPr lang="ru-RU" altLang="ru-RU" sz="2800"/>
              <a:t> </a:t>
            </a:r>
            <a:endParaRPr lang="ru-RU" altLang="ru-RU" sz="200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1295400"/>
            <a:ext cx="4572000" cy="2743200"/>
          </a:xfrm>
        </p:spPr>
        <p:txBody>
          <a:bodyPr/>
          <a:lstStyle/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700" dirty="0"/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 b="1" dirty="0"/>
              <a:t>2 ЭТАП ОСВОБОЖДЕНИЯ УКРАИНЫ 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 b="1" dirty="0"/>
              <a:t>07.1943 г. – 06.11.1943 г.:</a:t>
            </a:r>
          </a:p>
          <a:p>
            <a:pPr algn="just">
              <a:lnSpc>
                <a:spcPct val="80000"/>
              </a:lnSpc>
            </a:pPr>
            <a:r>
              <a:rPr lang="ru-RU" altLang="ru-RU" sz="1800" b="1" dirty="0"/>
              <a:t>выбить врага 	из Левобережной Украины;</a:t>
            </a:r>
          </a:p>
          <a:p>
            <a:pPr algn="just">
              <a:lnSpc>
                <a:spcPct val="80000"/>
              </a:lnSpc>
            </a:pPr>
            <a:r>
              <a:rPr lang="ru-RU" altLang="ru-RU" sz="1800" b="1" dirty="0"/>
              <a:t>преодоление «восточного вала» на подступах к Днепру;</a:t>
            </a:r>
          </a:p>
          <a:p>
            <a:pPr algn="just">
              <a:lnSpc>
                <a:spcPct val="80000"/>
              </a:lnSpc>
            </a:pPr>
            <a:r>
              <a:rPr lang="ru-RU" altLang="ru-RU" sz="1800" b="1" dirty="0"/>
              <a:t>создание плацдармов на правом берегу Днепра;</a:t>
            </a:r>
          </a:p>
          <a:p>
            <a:pPr algn="just">
              <a:lnSpc>
                <a:spcPct val="80000"/>
              </a:lnSpc>
            </a:pPr>
            <a:r>
              <a:rPr lang="ru-RU" altLang="ru-RU" sz="1800" b="1" dirty="0"/>
              <a:t>героическое освобождение </a:t>
            </a:r>
            <a:r>
              <a:rPr lang="ru-RU" altLang="ru-RU" sz="1800" b="1" dirty="0" err="1"/>
              <a:t>г.Киева</a:t>
            </a:r>
            <a:r>
              <a:rPr lang="ru-RU" altLang="ru-RU" sz="1800" b="1" dirty="0"/>
              <a:t> 6.11.1943 г.</a:t>
            </a:r>
          </a:p>
        </p:txBody>
      </p:sp>
      <p:pic>
        <p:nvPicPr>
          <p:cNvPr id="89093" name="Picture 5" descr="1282534940_02091155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648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6" name="Picture 8" descr="43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3088"/>
            <a:ext cx="4648200" cy="247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8" name="Picture 10" descr="2271b25c07b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14800"/>
            <a:ext cx="4495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9" name="Rectangle 11"/>
          <p:cNvSpPr>
            <a:spLocks noChangeArrowheads="1"/>
          </p:cNvSpPr>
          <p:nvPr/>
        </p:nvSpPr>
        <p:spPr bwMode="auto">
          <a:xfrm>
            <a:off x="5943600" y="6491288"/>
            <a:ext cx="2911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1E3A0C"/>
                </a:solidFill>
              </a:rPr>
              <a:t>улица Крещатик 1943 г.</a:t>
            </a:r>
            <a:endParaRPr lang="ru-RU" altLang="ru-RU" b="1">
              <a:solidFill>
                <a:srgbClr val="1E3A0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532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610600" cy="762000"/>
          </a:xfrm>
        </p:spPr>
        <p:txBody>
          <a:bodyPr/>
          <a:lstStyle/>
          <a:p>
            <a:pPr algn="ctr"/>
            <a:r>
              <a:rPr lang="ru-RU" altLang="ru-RU"/>
              <a:t>Оккупационный режим</a:t>
            </a: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0" y="1066800"/>
            <a:ext cx="3886200" cy="388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b="1">
                <a:solidFill>
                  <a:schemeClr val="bg1"/>
                </a:solidFill>
              </a:rPr>
              <a:t>КАРАТЕЛЬНЫЕ ОРГАНЫ:</a:t>
            </a:r>
          </a:p>
          <a:p>
            <a:pPr algn="ctr"/>
            <a:endParaRPr lang="ru-RU" altLang="ru-RU" sz="800" b="1">
              <a:solidFill>
                <a:schemeClr val="bg1"/>
              </a:solidFill>
            </a:endParaRPr>
          </a:p>
          <a:p>
            <a:pPr algn="ctr">
              <a:buFontTx/>
              <a:buChar char="-"/>
            </a:pPr>
            <a:r>
              <a:rPr lang="ru-RU" altLang="ru-RU" sz="1600" b="1">
                <a:solidFill>
                  <a:schemeClr val="bg1"/>
                </a:solidFill>
              </a:rPr>
              <a:t>ГЕСТАПО (ТАЙНАЯ ПОЛИЦИЯ);</a:t>
            </a:r>
          </a:p>
          <a:p>
            <a:pPr algn="ctr"/>
            <a:endParaRPr lang="ru-RU" altLang="ru-RU" sz="800" b="1">
              <a:solidFill>
                <a:schemeClr val="bg1"/>
              </a:solidFill>
            </a:endParaRPr>
          </a:p>
          <a:p>
            <a:pPr algn="ctr">
              <a:buFontTx/>
              <a:buChar char="-"/>
            </a:pPr>
            <a:r>
              <a:rPr lang="ru-RU" altLang="ru-RU" sz="1600" b="1">
                <a:solidFill>
                  <a:schemeClr val="bg1"/>
                </a:solidFill>
              </a:rPr>
              <a:t>СС (вооруженные отряды НСДПГ);</a:t>
            </a:r>
          </a:p>
          <a:p>
            <a:pPr algn="ctr"/>
            <a:endParaRPr lang="ru-RU" altLang="ru-RU" sz="800" b="1">
              <a:solidFill>
                <a:schemeClr val="bg1"/>
              </a:solidFill>
            </a:endParaRPr>
          </a:p>
          <a:p>
            <a:pPr algn="ctr">
              <a:buFontTx/>
              <a:buChar char="-"/>
            </a:pPr>
            <a:r>
              <a:rPr lang="ru-RU" altLang="ru-RU" sz="1600" b="1">
                <a:solidFill>
                  <a:schemeClr val="bg1"/>
                </a:solidFill>
              </a:rPr>
              <a:t>СД (служба безопасности);</a:t>
            </a:r>
          </a:p>
          <a:p>
            <a:pPr algn="ctr"/>
            <a:endParaRPr lang="ru-RU" altLang="ru-RU" sz="800" b="1">
              <a:solidFill>
                <a:schemeClr val="bg1"/>
              </a:solidFill>
            </a:endParaRPr>
          </a:p>
          <a:p>
            <a:pPr algn="ctr">
              <a:buFontTx/>
              <a:buChar char="-"/>
            </a:pPr>
            <a:r>
              <a:rPr lang="ru-RU" altLang="ru-RU" sz="1600" b="1">
                <a:solidFill>
                  <a:schemeClr val="bg1"/>
                </a:solidFill>
              </a:rPr>
              <a:t>ОККУПАЦИОННАЯ ВОЕННАЯ И </a:t>
            </a:r>
          </a:p>
          <a:p>
            <a:pPr algn="ctr"/>
            <a:r>
              <a:rPr lang="ru-RU" altLang="ru-RU" sz="1600" b="1">
                <a:solidFill>
                  <a:schemeClr val="bg1"/>
                </a:solidFill>
              </a:rPr>
              <a:t>ГРАЖДАНСКАЯ ВЛАСТЬ;</a:t>
            </a:r>
          </a:p>
          <a:p>
            <a:pPr algn="ctr"/>
            <a:endParaRPr lang="ru-RU" altLang="ru-RU" sz="800" b="1">
              <a:solidFill>
                <a:schemeClr val="bg1"/>
              </a:solidFill>
            </a:endParaRPr>
          </a:p>
          <a:p>
            <a:pPr algn="ctr"/>
            <a:r>
              <a:rPr lang="ru-RU" altLang="ru-RU" sz="1600" b="1">
                <a:solidFill>
                  <a:schemeClr val="bg1"/>
                </a:solidFill>
              </a:rPr>
              <a:t>ВСПОМОГАТЕЛЬНАЯ</a:t>
            </a:r>
          </a:p>
          <a:p>
            <a:pPr algn="ctr"/>
            <a:r>
              <a:rPr lang="ru-RU" altLang="ru-RU" sz="1600" b="1">
                <a:solidFill>
                  <a:schemeClr val="bg1"/>
                </a:solidFill>
              </a:rPr>
              <a:t> АДМИНИСТРАЦИЯ:</a:t>
            </a:r>
          </a:p>
          <a:p>
            <a:pPr algn="ctr">
              <a:buFontTx/>
              <a:buChar char="-"/>
            </a:pPr>
            <a:r>
              <a:rPr lang="ru-RU" altLang="ru-RU" sz="1600" b="1">
                <a:solidFill>
                  <a:schemeClr val="bg1"/>
                </a:solidFill>
              </a:rPr>
              <a:t>бургомистры (города)</a:t>
            </a:r>
          </a:p>
          <a:p>
            <a:pPr algn="ctr">
              <a:buFontTx/>
              <a:buChar char="-"/>
            </a:pPr>
            <a:r>
              <a:rPr lang="ru-RU" altLang="ru-RU" sz="1600" b="1">
                <a:solidFill>
                  <a:schemeClr val="bg1"/>
                </a:solidFill>
              </a:rPr>
              <a:t>председатели (районы)</a:t>
            </a:r>
          </a:p>
          <a:p>
            <a:pPr algn="ctr">
              <a:buFontTx/>
              <a:buChar char="-"/>
            </a:pPr>
            <a:r>
              <a:rPr lang="ru-RU" altLang="ru-RU" sz="1600" b="1">
                <a:solidFill>
                  <a:schemeClr val="bg1"/>
                </a:solidFill>
              </a:rPr>
              <a:t>старосты (села);</a:t>
            </a:r>
          </a:p>
          <a:p>
            <a:pPr algn="ctr">
              <a:buFontTx/>
              <a:buChar char="-"/>
            </a:pPr>
            <a:r>
              <a:rPr lang="ru-RU" altLang="ru-RU" sz="1600" b="1">
                <a:solidFill>
                  <a:schemeClr val="bg1"/>
                </a:solidFill>
              </a:rPr>
              <a:t>вспомогательная полиция.</a:t>
            </a:r>
            <a:endParaRPr lang="ru-RU" altLang="ru-RU" sz="1600" b="1"/>
          </a:p>
        </p:txBody>
      </p:sp>
      <p:sp>
        <p:nvSpPr>
          <p:cNvPr id="98308" name="AutoShape 4"/>
          <p:cNvSpPr>
            <a:spLocks noChangeArrowheads="1"/>
          </p:cNvSpPr>
          <p:nvPr/>
        </p:nvSpPr>
        <p:spPr bwMode="auto">
          <a:xfrm>
            <a:off x="4267200" y="1143000"/>
            <a:ext cx="4876800" cy="3886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endParaRPr lang="ru-RU" altLang="ru-RU" b="1">
              <a:solidFill>
                <a:srgbClr val="000000"/>
              </a:solidFill>
            </a:endParaRPr>
          </a:p>
          <a:p>
            <a:pPr algn="just"/>
            <a:endParaRPr lang="ru-RU" altLang="ru-RU" b="1">
              <a:solidFill>
                <a:srgbClr val="000000"/>
              </a:solidFill>
            </a:endParaRPr>
          </a:p>
          <a:p>
            <a:pPr algn="just"/>
            <a:endParaRPr lang="ru-RU" altLang="ru-RU" b="1">
              <a:solidFill>
                <a:srgbClr val="000000"/>
              </a:solidFill>
            </a:endParaRPr>
          </a:p>
          <a:p>
            <a:pPr algn="just"/>
            <a:r>
              <a:rPr lang="ru-RU" altLang="ru-RU" b="1">
                <a:solidFill>
                  <a:srgbClr val="000000"/>
                </a:solidFill>
              </a:rPr>
              <a:t>НАЦИСТСКИЙ «НОВЫЙ ПОРЯДОК»</a:t>
            </a:r>
          </a:p>
          <a:p>
            <a:pPr algn="just"/>
            <a:r>
              <a:rPr lang="ru-RU" altLang="ru-RU" sz="1600" b="1">
                <a:solidFill>
                  <a:srgbClr val="000000"/>
                </a:solidFill>
              </a:rPr>
              <a:t>1. Идеологическая обработка населения;</a:t>
            </a:r>
          </a:p>
          <a:p>
            <a:pPr algn="just"/>
            <a:r>
              <a:rPr lang="ru-RU" altLang="ru-RU" sz="1600" b="1">
                <a:solidFill>
                  <a:srgbClr val="000000"/>
                </a:solidFill>
              </a:rPr>
              <a:t>2. Унизительные запреты для </a:t>
            </a:r>
          </a:p>
          <a:p>
            <a:pPr algn="just"/>
            <a:r>
              <a:rPr lang="ru-RU" altLang="ru-RU" sz="1600" b="1">
                <a:solidFill>
                  <a:srgbClr val="000000"/>
                </a:solidFill>
              </a:rPr>
              <a:t>«людей 3-го сорта»;</a:t>
            </a:r>
          </a:p>
          <a:p>
            <a:pPr algn="just"/>
            <a:r>
              <a:rPr lang="ru-RU" altLang="ru-RU" sz="1600" b="1">
                <a:solidFill>
                  <a:srgbClr val="000000"/>
                </a:solidFill>
              </a:rPr>
              <a:t>3. Политика геноцида (голод);</a:t>
            </a:r>
          </a:p>
          <a:p>
            <a:pPr algn="just"/>
            <a:r>
              <a:rPr lang="ru-RU" altLang="ru-RU" sz="1600" b="1">
                <a:solidFill>
                  <a:srgbClr val="000000"/>
                </a:solidFill>
              </a:rPr>
              <a:t>4. Массовые расстрелы </a:t>
            </a:r>
          </a:p>
          <a:p>
            <a:pPr algn="just"/>
            <a:r>
              <a:rPr lang="ru-RU" altLang="ru-RU" sz="1600" b="1">
                <a:solidFill>
                  <a:srgbClr val="000000"/>
                </a:solidFill>
              </a:rPr>
              <a:t>(расстрелы в Бабьем Яру в Киеве </a:t>
            </a:r>
          </a:p>
          <a:p>
            <a:pPr algn="just"/>
            <a:r>
              <a:rPr lang="ru-RU" altLang="ru-RU" sz="1600" b="1">
                <a:solidFill>
                  <a:srgbClr val="000000"/>
                </a:solidFill>
              </a:rPr>
              <a:t>шли 103 недели, убито 850 тыс. евреев);</a:t>
            </a:r>
          </a:p>
          <a:p>
            <a:pPr algn="just"/>
            <a:r>
              <a:rPr lang="ru-RU" altLang="ru-RU" sz="1600" b="1">
                <a:solidFill>
                  <a:srgbClr val="000000"/>
                </a:solidFill>
              </a:rPr>
              <a:t>4. Карательные операции </a:t>
            </a:r>
          </a:p>
          <a:p>
            <a:pPr algn="just"/>
            <a:r>
              <a:rPr lang="ru-RU" altLang="ru-RU" sz="1600" b="1">
                <a:solidFill>
                  <a:srgbClr val="000000"/>
                </a:solidFill>
              </a:rPr>
              <a:t>(уничтожено 215 сел на Украине,</a:t>
            </a:r>
          </a:p>
          <a:p>
            <a:pPr algn="just"/>
            <a:r>
              <a:rPr lang="ru-RU" altLang="ru-RU" sz="1600" b="1">
                <a:solidFill>
                  <a:srgbClr val="000000"/>
                </a:solidFill>
              </a:rPr>
              <a:t>около 4 млн. мирных жителей, </a:t>
            </a:r>
          </a:p>
          <a:p>
            <a:pPr algn="just"/>
            <a:r>
              <a:rPr lang="ru-RU" altLang="ru-RU" sz="1600" b="1">
                <a:solidFill>
                  <a:srgbClr val="000000"/>
                </a:solidFill>
              </a:rPr>
              <a:t>1,3 млн. военнопленных, </a:t>
            </a:r>
          </a:p>
          <a:p>
            <a:pPr algn="just"/>
            <a:r>
              <a:rPr lang="ru-RU" altLang="ru-RU" sz="1600" b="1">
                <a:solidFill>
                  <a:srgbClr val="000000"/>
                </a:solidFill>
              </a:rPr>
              <a:t>работало 150 концлагерей)</a:t>
            </a:r>
          </a:p>
          <a:p>
            <a:pPr algn="just"/>
            <a:endParaRPr lang="ru-RU" altLang="ru-RU" sz="1600" b="1">
              <a:solidFill>
                <a:srgbClr val="000000"/>
              </a:solidFill>
            </a:endParaRPr>
          </a:p>
          <a:p>
            <a:pPr algn="just"/>
            <a:endParaRPr lang="ru-RU" altLang="ru-RU" sz="1600" b="1">
              <a:solidFill>
                <a:srgbClr val="000000"/>
              </a:solidFill>
            </a:endParaRPr>
          </a:p>
          <a:p>
            <a:pPr algn="just"/>
            <a:endParaRPr lang="ru-RU" altLang="ru-RU" sz="1600" b="1">
              <a:solidFill>
                <a:srgbClr val="000000"/>
              </a:solidFill>
            </a:endParaRPr>
          </a:p>
          <a:p>
            <a:pPr algn="just"/>
            <a:endParaRPr lang="ru-RU" altLang="ru-RU" sz="1600" b="1">
              <a:solidFill>
                <a:srgbClr val="000000"/>
              </a:solidFill>
            </a:endParaRPr>
          </a:p>
        </p:txBody>
      </p:sp>
      <p:sp>
        <p:nvSpPr>
          <p:cNvPr id="98309" name="Oval 5"/>
          <p:cNvSpPr>
            <a:spLocks noChangeArrowheads="1"/>
          </p:cNvSpPr>
          <p:nvPr/>
        </p:nvSpPr>
        <p:spPr bwMode="auto">
          <a:xfrm>
            <a:off x="0" y="5181600"/>
            <a:ext cx="9144000" cy="1676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b="1" dirty="0">
                <a:solidFill>
                  <a:srgbClr val="000000"/>
                </a:solidFill>
              </a:rPr>
              <a:t>ЭКОНОМИЧЕСКИЙ ГРАБЕЖ СТРАНЫ:</a:t>
            </a:r>
          </a:p>
          <a:p>
            <a:pPr algn="ctr">
              <a:buFontTx/>
              <a:buChar char="•"/>
            </a:pPr>
            <a:r>
              <a:rPr lang="ru-RU" altLang="ru-RU" sz="1600" b="1" dirty="0">
                <a:solidFill>
                  <a:srgbClr val="000000"/>
                </a:solidFill>
              </a:rPr>
              <a:t>вывоз материальных ресурсов и трудоспособного населения (2,4 млн. чел.);</a:t>
            </a:r>
          </a:p>
          <a:p>
            <a:pPr algn="ctr">
              <a:buFontTx/>
              <a:buChar char="•"/>
            </a:pPr>
            <a:r>
              <a:rPr lang="ru-RU" altLang="ru-RU" sz="1600" b="1" dirty="0">
                <a:solidFill>
                  <a:srgbClr val="000000"/>
                </a:solidFill>
              </a:rPr>
              <a:t>трудовая повинность з 14 до 65 лет (рабочий день по 12-14 часов);</a:t>
            </a:r>
          </a:p>
          <a:p>
            <a:pPr algn="ctr">
              <a:buFontTx/>
              <a:buChar char="•"/>
            </a:pPr>
            <a:r>
              <a:rPr lang="ru-RU" altLang="ru-RU" sz="1600" b="1" dirty="0">
                <a:solidFill>
                  <a:srgbClr val="000000"/>
                </a:solidFill>
              </a:rPr>
              <a:t>сохранение колхозов («государственные имения»).</a:t>
            </a:r>
          </a:p>
          <a:p>
            <a:pPr algn="ctr"/>
            <a:endParaRPr lang="ru-RU" altLang="ru-RU" b="1" dirty="0">
              <a:solidFill>
                <a:srgbClr val="000000"/>
              </a:solidFill>
            </a:endParaRPr>
          </a:p>
        </p:txBody>
      </p:sp>
      <p:sp>
        <p:nvSpPr>
          <p:cNvPr id="98310" name="AutoShape 6"/>
          <p:cNvSpPr>
            <a:spLocks noChangeArrowheads="1"/>
          </p:cNvSpPr>
          <p:nvPr/>
        </p:nvSpPr>
        <p:spPr bwMode="auto">
          <a:xfrm rot="-401476">
            <a:off x="0" y="4267200"/>
            <a:ext cx="609600" cy="1447800"/>
          </a:xfrm>
          <a:prstGeom prst="curvedRightArrow">
            <a:avLst>
              <a:gd name="adj1" fmla="val 47500"/>
              <a:gd name="adj2" fmla="val 95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8311" name="AutoShape 7"/>
          <p:cNvSpPr>
            <a:spLocks noChangeArrowheads="1"/>
          </p:cNvSpPr>
          <p:nvPr/>
        </p:nvSpPr>
        <p:spPr bwMode="auto">
          <a:xfrm>
            <a:off x="8305800" y="4191000"/>
            <a:ext cx="838200" cy="1600200"/>
          </a:xfrm>
          <a:prstGeom prst="curvedLeftArrow">
            <a:avLst>
              <a:gd name="adj1" fmla="val 38182"/>
              <a:gd name="adj2" fmla="val 7636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81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844824"/>
            <a:ext cx="8185507" cy="49195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56"/>
            <a:ext cx="4498442" cy="20452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92080" y="376565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22 марта 1943г.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8430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51143"/>
          <a:stretch/>
        </p:blipFill>
        <p:spPr>
          <a:xfrm>
            <a:off x="15467" y="-8592"/>
            <a:ext cx="9144000" cy="299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792" y="2988360"/>
            <a:ext cx="4765349" cy="386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165567"/>
            <a:ext cx="7884368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ru-RU" sz="2400" dirty="0">
                <a:solidFill>
                  <a:srgbClr val="FF0000"/>
                </a:solidFill>
                <a:effectLst/>
              </a:rPr>
              <a:t>ІІІ</a:t>
            </a:r>
            <a:r>
              <a:rPr lang="ru-RU" altLang="ru-RU" sz="2400" dirty="0">
                <a:solidFill>
                  <a:srgbClr val="FF0000"/>
                </a:solidFill>
                <a:effectLst/>
              </a:rPr>
              <a:t> ПЕРИОД: ЗАВЕРШАЮЩИЙ ЭТАП ВОЙНЫ В ЕВРОПЕ</a:t>
            </a:r>
            <a:r>
              <a:rPr lang="ru-RU" altLang="ru-RU" sz="2800" dirty="0">
                <a:solidFill>
                  <a:srgbClr val="FF0000"/>
                </a:solidFill>
                <a:effectLst/>
              </a:rPr>
              <a:t> </a:t>
            </a:r>
            <a:r>
              <a:rPr lang="ru-RU" altLang="ru-RU" sz="28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altLang="ru-RU" sz="2800" dirty="0" smtClean="0">
                <a:solidFill>
                  <a:srgbClr val="FF0000"/>
                </a:solidFill>
                <a:effectLst/>
              </a:rPr>
            </a:br>
            <a:r>
              <a:rPr lang="ru-RU" altLang="ru-RU" sz="2800" dirty="0" smtClean="0">
                <a:solidFill>
                  <a:srgbClr val="FF0000"/>
                </a:solidFill>
                <a:effectLst/>
              </a:rPr>
              <a:t>(</a:t>
            </a:r>
            <a:r>
              <a:rPr lang="ru-RU" altLang="ru-RU" sz="2800" dirty="0">
                <a:solidFill>
                  <a:srgbClr val="FF0000"/>
                </a:solidFill>
                <a:effectLst/>
              </a:rPr>
              <a:t>январь 1944 г. – 9 мая 1945 г.)</a:t>
            </a:r>
            <a:br>
              <a:rPr lang="ru-RU" altLang="ru-RU" sz="2800" dirty="0">
                <a:solidFill>
                  <a:srgbClr val="FF0000"/>
                </a:solidFill>
                <a:effectLst/>
              </a:rPr>
            </a:br>
            <a:endParaRPr lang="ru-RU" altLang="ru-RU" sz="2800" dirty="0">
              <a:solidFill>
                <a:srgbClr val="FF0000"/>
              </a:solidFill>
              <a:effectLst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6200" y="990600"/>
            <a:ext cx="5257800" cy="58674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800" dirty="0"/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 b="1" dirty="0"/>
              <a:t>ЦЕЛИ СОВЕТСКОГО КОМАНДОВАНИЯ</a:t>
            </a:r>
            <a:r>
              <a:rPr lang="ru-RU" altLang="ru-RU" sz="1800" dirty="0"/>
              <a:t> 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 b="1" dirty="0"/>
              <a:t>1944 г.:</a:t>
            </a:r>
            <a:endParaRPr lang="ru-RU" altLang="ru-RU" sz="1800" dirty="0"/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 b="1" dirty="0"/>
              <a:t>разгром группы армий «Юг» и «Центр», освобождение Украины и Белоруссии</a:t>
            </a:r>
            <a:endParaRPr lang="ru-RU" altLang="ru-RU" sz="1800" dirty="0"/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НАСТУПАТЕЛЬНЫЕ ОПЕРАЦИИ:</a:t>
            </a:r>
          </a:p>
          <a:p>
            <a:pPr algn="just">
              <a:lnSpc>
                <a:spcPct val="80000"/>
              </a:lnSpc>
            </a:pPr>
            <a:r>
              <a:rPr lang="ru-RU" altLang="ru-RU" sz="1800" dirty="0"/>
              <a:t>Снятие блокады Ленинграда 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 dirty="0"/>
              <a:t>	(900 дней с10.1941 г. – 27.01.1944 гг.);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800" dirty="0"/>
          </a:p>
          <a:p>
            <a:pPr algn="just">
              <a:lnSpc>
                <a:spcPct val="80000"/>
              </a:lnSpc>
            </a:pPr>
            <a:r>
              <a:rPr lang="ru-RU" altLang="ru-RU" sz="1800" dirty="0"/>
              <a:t>Белорусская операция (06-08.1944 г.).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800" dirty="0"/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ru-RU" sz="1800" b="1" dirty="0">
                <a:solidFill>
                  <a:srgbClr val="FF0000"/>
                </a:solidFill>
                <a:effectLst/>
              </a:rPr>
              <a:t>ІІІ ЭТАП ОСВОБОЖДЕНИЯ УКРАИНЫ:</a:t>
            </a:r>
            <a:endParaRPr lang="ru-RU" altLang="ru-RU" sz="1800" b="1" dirty="0"/>
          </a:p>
          <a:p>
            <a:pPr algn="just">
              <a:lnSpc>
                <a:spcPct val="80000"/>
              </a:lnSpc>
            </a:pPr>
            <a:r>
              <a:rPr lang="ru-RU" altLang="ru-RU" sz="1800" dirty="0"/>
              <a:t>Корсунь-Шевченковская операция 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 dirty="0"/>
              <a:t>	(01.-02.1944 г.);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800" dirty="0"/>
          </a:p>
          <a:p>
            <a:pPr algn="just">
              <a:lnSpc>
                <a:spcPct val="80000"/>
              </a:lnSpc>
            </a:pPr>
            <a:r>
              <a:rPr lang="ru-RU" altLang="ru-RU" sz="1800" dirty="0"/>
              <a:t>Крымская операция (04. – 05.1944 г.);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800" dirty="0"/>
          </a:p>
          <a:p>
            <a:pPr algn="just">
              <a:lnSpc>
                <a:spcPct val="80000"/>
              </a:lnSpc>
            </a:pPr>
            <a:r>
              <a:rPr lang="ru-RU" altLang="ru-RU" sz="1800" dirty="0"/>
              <a:t>Официальная дата изгнания оккупантов из УССР - 14.10.1944 г., однако Закарпатье было освобождено 28.10.1944 г.</a:t>
            </a:r>
          </a:p>
        </p:txBody>
      </p:sp>
      <p:pic>
        <p:nvPicPr>
          <p:cNvPr id="80901" name="Picture 5" descr="korsunshevchoperac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3886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3" name="Picture 7" descr="krimskaya_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25"/>
            <a:ext cx="38862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6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/>
              <a:t>ОСВОБОЖДЕНИЕ ВОСТОЧНОЙ ЕВРОПЫ</a:t>
            </a:r>
            <a:br>
              <a:rPr lang="ru-RU" altLang="ru-RU" sz="2800"/>
            </a:br>
            <a:r>
              <a:rPr lang="ru-RU" altLang="ru-RU" sz="2800"/>
              <a:t>08.1944 г . – 05.1945 г.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0600" y="1447800"/>
            <a:ext cx="4343400" cy="32004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/>
              <a:t>Войска Красной Армии освободили 13 стран с населением 140 млн. человек: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/>
              <a:t>Польшу, Чехословакию, Болгарию, Румынию, Венгрию, Югославию и др.</a:t>
            </a:r>
          </a:p>
        </p:txBody>
      </p:sp>
      <p:pic>
        <p:nvPicPr>
          <p:cNvPr id="91141" name="Picture 5" descr="Rum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4356"/>
          <a:stretch>
            <a:fillRect/>
          </a:stretch>
        </p:blipFill>
        <p:spPr bwMode="auto">
          <a:xfrm>
            <a:off x="0" y="1295400"/>
            <a:ext cx="4572000" cy="25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5" name="Picture 9" descr="e477ca862bcef8ebae991e08fd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19600"/>
            <a:ext cx="3124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7" name="Picture 11" descr="0_5d4f8_eca8b139_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8900"/>
            <a:ext cx="4076700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9" name="Picture 13" descr="1xbalatonskaya+operatciya+osvobozhdenie+vostochnoj+evropi+vostochnij+front+vtoraya+mirovaya+vojna+19551119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029200"/>
            <a:ext cx="2286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5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7554"/>
            <a:ext cx="4572000" cy="3038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1124744"/>
            <a:ext cx="2905292" cy="44135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3076029"/>
            <a:ext cx="4572000" cy="358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4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520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/>
              <a:t>Сталинградская </a:t>
            </a:r>
            <a:r>
              <a:rPr lang="ru-RU" sz="2400" dirty="0" smtClean="0"/>
              <a:t>битва</a:t>
            </a:r>
            <a:br>
              <a:rPr lang="ru-RU" sz="2400" dirty="0" smtClean="0"/>
            </a:br>
            <a:r>
              <a:rPr lang="ru-RU" sz="2400" dirty="0" smtClean="0"/>
              <a:t>17 июля 1942г.-2 февраля 1943г.)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7566504" cy="552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86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9144000" cy="1431925"/>
          </a:xfrm>
        </p:spPr>
        <p:txBody>
          <a:bodyPr/>
          <a:lstStyle/>
          <a:p>
            <a:pPr algn="ctr"/>
            <a:r>
              <a:rPr lang="ru-RU" altLang="ru-RU" sz="2400" dirty="0"/>
              <a:t>2 МАЯ 1945 Г. ЗАВЕРШИЛАСЬ БЕРЛИНСКАЯ ОПЕРАЦИЯ</a:t>
            </a:r>
            <a:br>
              <a:rPr lang="ru-RU" altLang="ru-RU" sz="2400" dirty="0"/>
            </a:br>
            <a:r>
              <a:rPr lang="ru-RU" altLang="ru-RU" sz="2000" dirty="0"/>
              <a:t>В ночь на 08 – 09.05.1945 г. подписан Акт о безоговорочной капитуляции Германии (от СССР акт подписал Г. Жуков)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48400" y="1981200"/>
            <a:ext cx="2895600" cy="16764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b="1"/>
              <a:t>Красный флаг над рейхстагом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b="1"/>
              <a:t>подняли полковые разведчики Егоров и Кантария</a:t>
            </a:r>
          </a:p>
        </p:txBody>
      </p:sp>
      <p:pic>
        <p:nvPicPr>
          <p:cNvPr id="92167" name="Picture 7" descr="0024-027-Berlin-vzj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" y="1268760"/>
            <a:ext cx="63246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9" name="Picture 9" descr="1335754827_znamya-pobedi-nad-reihstagom-1280x10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57600"/>
            <a:ext cx="3886200" cy="310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7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371600"/>
          </a:xfrm>
        </p:spPr>
        <p:txBody>
          <a:bodyPr/>
          <a:lstStyle/>
          <a:p>
            <a:pPr algn="ctr"/>
            <a:r>
              <a:rPr lang="ru-RU" altLang="ru-RU" sz="2800">
                <a:solidFill>
                  <a:srgbClr val="FF0000"/>
                </a:solidFill>
              </a:rPr>
              <a:t>ПРАЗДНОВАНИЕ ДНЯ ПОБЕДЫ НА КРАСНОЙ ПЛОЩАДИ В  МОСКВЕ 24 ИЮНЯ 1945</a:t>
            </a:r>
            <a:r>
              <a:rPr lang="ru-RU" altLang="ru-RU" sz="2000">
                <a:solidFill>
                  <a:srgbClr val="FF0000"/>
                </a:solidFill>
              </a:rPr>
              <a:t> Г.</a:t>
            </a:r>
            <a:r>
              <a:rPr lang="uk-UA" altLang="ru-RU" sz="2000" b="0">
                <a:solidFill>
                  <a:srgbClr val="FF0000"/>
                </a:solidFill>
              </a:rPr>
              <a:t/>
            </a:r>
            <a:br>
              <a:rPr lang="uk-UA" altLang="ru-RU" sz="2000" b="0">
                <a:solidFill>
                  <a:srgbClr val="FF0000"/>
                </a:solidFill>
              </a:rPr>
            </a:br>
            <a:endParaRPr lang="ru-RU" altLang="ru-RU" sz="2000" b="0">
              <a:solidFill>
                <a:srgbClr val="FF0000"/>
              </a:solidFill>
            </a:endParaRPr>
          </a:p>
        </p:txBody>
      </p:sp>
      <p:pic>
        <p:nvPicPr>
          <p:cNvPr id="105475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57400"/>
            <a:ext cx="5410200" cy="4800600"/>
          </a:xfrm>
        </p:spPr>
      </p:pic>
      <p:pic>
        <p:nvPicPr>
          <p:cNvPr id="105476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4267200"/>
            <a:ext cx="3352800" cy="2590800"/>
          </a:xfrm>
          <a:noFill/>
          <a:ln/>
        </p:spPr>
      </p:pic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64820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02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/>
              <a:t>СООТНОШЕНИЕ ВКЛАДА В ПОБЕДУ НАД НАЦИЗМОМ СОЮЗНИКОВ ПО АНТИГИТЛЕРОВСКОЙ КОАЛИЦИИ</a:t>
            </a: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0" y="1143000"/>
            <a:ext cx="4495800" cy="5715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b="1">
                <a:solidFill>
                  <a:schemeClr val="bg1"/>
                </a:solidFill>
              </a:rPr>
              <a:t>СОВЕТСКО-ГЕРМАНСКИЙ</a:t>
            </a:r>
          </a:p>
          <a:p>
            <a:pPr algn="ctr"/>
            <a:r>
              <a:rPr lang="ru-RU" altLang="ru-RU" b="1">
                <a:solidFill>
                  <a:schemeClr val="bg1"/>
                </a:solidFill>
              </a:rPr>
              <a:t>ФРОНТ</a:t>
            </a:r>
          </a:p>
          <a:p>
            <a:pPr algn="ctr"/>
            <a:r>
              <a:rPr lang="ru-RU" altLang="ru-RU" b="1">
                <a:solidFill>
                  <a:schemeClr val="bg1"/>
                </a:solidFill>
              </a:rPr>
              <a:t>Уничтожено 607 дивизий</a:t>
            </a:r>
          </a:p>
          <a:p>
            <a:pPr algn="ctr"/>
            <a:endParaRPr lang="ru-RU" altLang="ru-RU" b="1">
              <a:solidFill>
                <a:schemeClr val="bg1"/>
              </a:solidFill>
            </a:endParaRPr>
          </a:p>
          <a:p>
            <a:pPr algn="ctr"/>
            <a:r>
              <a:rPr lang="ru-RU" altLang="ru-RU" b="1">
                <a:solidFill>
                  <a:schemeClr val="bg1"/>
                </a:solidFill>
              </a:rPr>
              <a:t>Потери Германии на </a:t>
            </a:r>
          </a:p>
          <a:p>
            <a:pPr algn="ctr"/>
            <a:r>
              <a:rPr lang="ru-RU" altLang="ru-RU" b="1">
                <a:solidFill>
                  <a:schemeClr val="bg1"/>
                </a:solidFill>
              </a:rPr>
              <a:t>Восточном фронте:</a:t>
            </a:r>
          </a:p>
          <a:p>
            <a:pPr algn="ctr"/>
            <a:r>
              <a:rPr lang="ru-RU" altLang="ru-RU" b="1">
                <a:solidFill>
                  <a:schemeClr val="bg1"/>
                </a:solidFill>
              </a:rPr>
              <a:t>10 млн. чел. (77 %)</a:t>
            </a:r>
          </a:p>
          <a:p>
            <a:pPr algn="ctr"/>
            <a:r>
              <a:rPr lang="ru-RU" altLang="ru-RU" b="1">
                <a:solidFill>
                  <a:schemeClr val="bg1"/>
                </a:solidFill>
              </a:rPr>
              <a:t>62 тыс. самолетов (62 %)</a:t>
            </a:r>
          </a:p>
          <a:p>
            <a:pPr algn="ctr"/>
            <a:r>
              <a:rPr lang="ru-RU" altLang="ru-RU" b="1">
                <a:solidFill>
                  <a:schemeClr val="bg1"/>
                </a:solidFill>
              </a:rPr>
              <a:t>56 тыс. танков (75 %)</a:t>
            </a:r>
          </a:p>
          <a:p>
            <a:pPr algn="ctr"/>
            <a:endParaRPr lang="ru-RU" altLang="ru-RU" sz="800" b="1">
              <a:solidFill>
                <a:schemeClr val="bg1"/>
              </a:solidFill>
            </a:endParaRPr>
          </a:p>
          <a:p>
            <a:pPr algn="ctr"/>
            <a:r>
              <a:rPr lang="ru-RU" altLang="ru-RU" b="1">
                <a:solidFill>
                  <a:schemeClr val="bg1"/>
                </a:solidFill>
              </a:rPr>
              <a:t>Продолжительность </a:t>
            </a:r>
          </a:p>
          <a:p>
            <a:pPr algn="ctr"/>
            <a:r>
              <a:rPr lang="ru-RU" altLang="ru-RU" b="1">
                <a:solidFill>
                  <a:schemeClr val="bg1"/>
                </a:solidFill>
              </a:rPr>
              <a:t>военных действий –</a:t>
            </a:r>
          </a:p>
          <a:p>
            <a:pPr algn="ctr"/>
            <a:r>
              <a:rPr lang="ru-RU" altLang="ru-RU" b="1">
                <a:solidFill>
                  <a:schemeClr val="bg1"/>
                </a:solidFill>
              </a:rPr>
              <a:t>1418 дней и ночей,</a:t>
            </a:r>
          </a:p>
          <a:p>
            <a:pPr algn="ctr"/>
            <a:r>
              <a:rPr lang="ru-RU" altLang="ru-RU" b="1">
                <a:solidFill>
                  <a:schemeClr val="bg1"/>
                </a:solidFill>
              </a:rPr>
              <a:t> из них активных действий (93 %):</a:t>
            </a:r>
          </a:p>
          <a:p>
            <a:pPr algn="ctr"/>
            <a:endParaRPr lang="ru-RU" altLang="ru-RU" b="1">
              <a:solidFill>
                <a:schemeClr val="bg1"/>
              </a:solidFill>
            </a:endParaRPr>
          </a:p>
          <a:p>
            <a:pPr algn="ctr"/>
            <a:r>
              <a:rPr lang="ru-RU" altLang="ru-RU" sz="1600" b="1">
                <a:solidFill>
                  <a:schemeClr val="bg1"/>
                </a:solidFill>
              </a:rPr>
              <a:t>Количество воюющих немецких дивизий</a:t>
            </a:r>
          </a:p>
          <a:p>
            <a:pPr algn="ctr"/>
            <a:r>
              <a:rPr lang="ru-RU" altLang="ru-RU" sz="1600" b="1">
                <a:solidFill>
                  <a:schemeClr val="bg1"/>
                </a:solidFill>
              </a:rPr>
              <a:t>70 %</a:t>
            </a:r>
          </a:p>
          <a:p>
            <a:pPr algn="ctr"/>
            <a:r>
              <a:rPr lang="ru-RU" altLang="ru-RU" sz="1600" b="1">
                <a:solidFill>
                  <a:schemeClr val="bg1"/>
                </a:solidFill>
              </a:rPr>
              <a:t>ПОТЕРИ СССР –</a:t>
            </a:r>
          </a:p>
          <a:p>
            <a:pPr algn="ctr"/>
            <a:r>
              <a:rPr lang="ru-RU" altLang="ru-RU" sz="1600" b="1">
                <a:solidFill>
                  <a:schemeClr val="bg1"/>
                </a:solidFill>
              </a:rPr>
              <a:t>28 МЛН. ЧЕЛОВЕК (некоторые подсчеты</a:t>
            </a:r>
          </a:p>
          <a:p>
            <a:pPr algn="ctr"/>
            <a:r>
              <a:rPr lang="ru-RU" altLang="ru-RU" sz="1600" b="1">
                <a:solidFill>
                  <a:schemeClr val="bg1"/>
                </a:solidFill>
              </a:rPr>
              <a:t>указывают 40 млн. чел.)</a:t>
            </a:r>
          </a:p>
          <a:p>
            <a:pPr algn="ctr"/>
            <a:endParaRPr lang="ru-RU" altLang="ru-RU" sz="1600" b="1">
              <a:solidFill>
                <a:srgbClr val="000000"/>
              </a:solidFill>
            </a:endParaRP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4876800" y="1143000"/>
            <a:ext cx="4267200" cy="5715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b="1">
                <a:solidFill>
                  <a:srgbClr val="000000"/>
                </a:solidFill>
              </a:rPr>
              <a:t>АНГЛО-АМЕРИКАНСКИЙ </a:t>
            </a:r>
          </a:p>
          <a:p>
            <a:pPr algn="ctr"/>
            <a:r>
              <a:rPr lang="ru-RU" altLang="ru-RU" b="1">
                <a:solidFill>
                  <a:srgbClr val="000000"/>
                </a:solidFill>
              </a:rPr>
              <a:t>ФРОНТ</a:t>
            </a:r>
          </a:p>
          <a:p>
            <a:pPr algn="ctr"/>
            <a:r>
              <a:rPr lang="ru-RU" altLang="ru-RU" b="1">
                <a:solidFill>
                  <a:srgbClr val="000000"/>
                </a:solidFill>
              </a:rPr>
              <a:t>уничтожено 176 дивизий</a:t>
            </a:r>
          </a:p>
          <a:p>
            <a:pPr algn="ctr"/>
            <a:endParaRPr lang="ru-RU" altLang="ru-RU" sz="800" b="1">
              <a:solidFill>
                <a:srgbClr val="000000"/>
              </a:solidFill>
            </a:endParaRPr>
          </a:p>
          <a:p>
            <a:pPr algn="ctr"/>
            <a:r>
              <a:rPr lang="ru-RU" altLang="ru-RU" b="1">
                <a:solidFill>
                  <a:srgbClr val="000000"/>
                </a:solidFill>
              </a:rPr>
              <a:t>Потери Германии на </a:t>
            </a:r>
          </a:p>
          <a:p>
            <a:pPr algn="ctr"/>
            <a:r>
              <a:rPr lang="ru-RU" altLang="ru-RU" b="1">
                <a:solidFill>
                  <a:srgbClr val="000000"/>
                </a:solidFill>
              </a:rPr>
              <a:t>Западном фронте:</a:t>
            </a:r>
          </a:p>
          <a:p>
            <a:pPr algn="ctr"/>
            <a:r>
              <a:rPr lang="ru-RU" altLang="ru-RU" b="1">
                <a:solidFill>
                  <a:srgbClr val="000000"/>
                </a:solidFill>
              </a:rPr>
              <a:t>23 % живой силы</a:t>
            </a:r>
          </a:p>
          <a:p>
            <a:pPr algn="ctr"/>
            <a:r>
              <a:rPr lang="ru-RU" altLang="ru-RU" b="1">
                <a:solidFill>
                  <a:srgbClr val="000000"/>
                </a:solidFill>
              </a:rPr>
              <a:t>38 % самолетов</a:t>
            </a:r>
          </a:p>
          <a:p>
            <a:pPr algn="ctr"/>
            <a:r>
              <a:rPr lang="ru-RU" altLang="ru-RU" b="1">
                <a:solidFill>
                  <a:srgbClr val="000000"/>
                </a:solidFill>
              </a:rPr>
              <a:t>25 % танков</a:t>
            </a:r>
          </a:p>
          <a:p>
            <a:pPr algn="ctr"/>
            <a:endParaRPr lang="ru-RU" altLang="ru-RU" sz="800" b="1">
              <a:solidFill>
                <a:srgbClr val="000000"/>
              </a:solidFill>
            </a:endParaRPr>
          </a:p>
          <a:p>
            <a:pPr algn="ctr"/>
            <a:r>
              <a:rPr lang="ru-RU" altLang="ru-RU" b="1">
                <a:solidFill>
                  <a:srgbClr val="000000"/>
                </a:solidFill>
              </a:rPr>
              <a:t>Продолжительность </a:t>
            </a:r>
          </a:p>
          <a:p>
            <a:pPr algn="ctr"/>
            <a:r>
              <a:rPr lang="ru-RU" altLang="ru-RU" b="1">
                <a:solidFill>
                  <a:srgbClr val="000000"/>
                </a:solidFill>
              </a:rPr>
              <a:t>военных действий, из них активных</a:t>
            </a:r>
          </a:p>
          <a:p>
            <a:pPr algn="ctr"/>
            <a:r>
              <a:rPr lang="ru-RU" altLang="ru-RU" b="1">
                <a:solidFill>
                  <a:srgbClr val="000000"/>
                </a:solidFill>
              </a:rPr>
              <a:t>действий (70 %):</a:t>
            </a:r>
          </a:p>
          <a:p>
            <a:pPr algn="ctr"/>
            <a:r>
              <a:rPr lang="ru-RU" altLang="ru-RU" sz="1600" b="1">
                <a:solidFill>
                  <a:srgbClr val="000000"/>
                </a:solidFill>
              </a:rPr>
              <a:t>АФРИКАНСКИЙ ФРОНТ – 1068 ДНЕЙ</a:t>
            </a:r>
          </a:p>
          <a:p>
            <a:pPr algn="ctr"/>
            <a:r>
              <a:rPr lang="ru-RU" altLang="ru-RU" sz="1600" b="1">
                <a:solidFill>
                  <a:srgbClr val="000000"/>
                </a:solidFill>
              </a:rPr>
              <a:t>ЕВРОПЕЙСКИЙ ФРОНТ – 338 ДНЕЙ</a:t>
            </a:r>
          </a:p>
          <a:p>
            <a:pPr algn="ctr"/>
            <a:r>
              <a:rPr lang="ru-RU" altLang="ru-RU" sz="1600" b="1">
                <a:solidFill>
                  <a:srgbClr val="000000"/>
                </a:solidFill>
              </a:rPr>
              <a:t>ИТАЛЬЯНСКИЙ ФРОНТ – 663 ДНЕЙ</a:t>
            </a:r>
          </a:p>
          <a:p>
            <a:pPr algn="ctr"/>
            <a:endParaRPr lang="ru-RU" altLang="ru-RU" sz="1600" b="1">
              <a:solidFill>
                <a:srgbClr val="000000"/>
              </a:solidFill>
            </a:endParaRPr>
          </a:p>
          <a:p>
            <a:pPr algn="ctr"/>
            <a:r>
              <a:rPr lang="ru-RU" altLang="ru-RU" sz="1600" b="1">
                <a:solidFill>
                  <a:srgbClr val="000000"/>
                </a:solidFill>
              </a:rPr>
              <a:t>Количество воюющих немецких дивизий</a:t>
            </a:r>
          </a:p>
          <a:p>
            <a:pPr algn="ctr"/>
            <a:r>
              <a:rPr lang="ru-RU" altLang="ru-RU" sz="1600" b="1">
                <a:solidFill>
                  <a:srgbClr val="000000"/>
                </a:solidFill>
              </a:rPr>
              <a:t>30 %</a:t>
            </a:r>
          </a:p>
          <a:p>
            <a:pPr algn="ctr"/>
            <a:r>
              <a:rPr lang="ru-RU" altLang="ru-RU" sz="1600" b="1">
                <a:solidFill>
                  <a:srgbClr val="000000"/>
                </a:solidFill>
              </a:rPr>
              <a:t>ПОТЕРИ СОЮЗНИКОВ –</a:t>
            </a:r>
          </a:p>
          <a:p>
            <a:pPr algn="ctr"/>
            <a:r>
              <a:rPr lang="ru-RU" altLang="ru-RU" sz="1600" b="1">
                <a:solidFill>
                  <a:srgbClr val="000000"/>
                </a:solidFill>
              </a:rPr>
              <a:t>1.725.800 ЧЕЛОВЕК</a:t>
            </a:r>
          </a:p>
          <a:p>
            <a:pPr algn="ctr"/>
            <a:endParaRPr lang="ru-RU" altLang="ru-RU" sz="16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8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10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НИКТО НЕ ЗАБЫТ, НИЧТО НЕ ЗАБЫТО</a:t>
            </a:r>
          </a:p>
        </p:txBody>
      </p:sp>
      <p:pic>
        <p:nvPicPr>
          <p:cNvPr id="9523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6800"/>
            <a:ext cx="9144000" cy="57912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49135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600200"/>
            <a:ext cx="7427168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1. </a:t>
            </a:r>
            <a:r>
              <a:rPr lang="ru-RU" dirty="0"/>
              <a:t>Прочитать параграф § 85 Второй период Второй мировой </a:t>
            </a:r>
            <a:r>
              <a:rPr lang="ru-RU" dirty="0" smtClean="0"/>
              <a:t>войны 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2.Выполнить задание на платформе 3.0 военные операции</a:t>
            </a:r>
          </a:p>
          <a:p>
            <a:pPr marL="0" indent="0">
              <a:buNone/>
            </a:pPr>
            <a:r>
              <a:rPr lang="ru-RU" dirty="0" smtClean="0"/>
              <a:t>3.На платформе пройти итоговый тест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882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4" name="Rectangle 8"/>
          <p:cNvSpPr>
            <a:spLocks noGrp="1" noChangeArrowheads="1"/>
          </p:cNvSpPr>
          <p:nvPr>
            <p:ph type="title"/>
          </p:nvPr>
        </p:nvSpPr>
        <p:spPr>
          <a:xfrm>
            <a:off x="395536" y="74612"/>
            <a:ext cx="4572000" cy="838200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dirty="0">
                <a:solidFill>
                  <a:srgbClr val="FF0000"/>
                </a:solidFill>
              </a:rPr>
              <a:t>І этап битвы</a:t>
            </a:r>
            <a:r>
              <a:rPr lang="uk-UA" altLang="ru-RU" sz="2000" b="1" dirty="0">
                <a:solidFill>
                  <a:srgbClr val="FF0000"/>
                </a:solidFill>
              </a:rPr>
              <a:t>:</a:t>
            </a:r>
            <a:br>
              <a:rPr lang="uk-UA" altLang="ru-RU" sz="2000" b="1" dirty="0">
                <a:solidFill>
                  <a:srgbClr val="FF0000"/>
                </a:solidFill>
              </a:rPr>
            </a:br>
            <a:r>
              <a:rPr lang="uk-UA" altLang="ru-RU" sz="2000" b="1" dirty="0">
                <a:solidFill>
                  <a:srgbClr val="FF0000"/>
                </a:solidFill>
              </a:rPr>
              <a:t> </a:t>
            </a:r>
            <a:r>
              <a:rPr lang="ru-RU" altLang="ru-RU" sz="2000" b="1" dirty="0">
                <a:solidFill>
                  <a:srgbClr val="FF0000"/>
                </a:solidFill>
              </a:rPr>
              <a:t>ОБОРОНА СТАЛИНГРАДА</a:t>
            </a:r>
            <a:br>
              <a:rPr lang="ru-RU" altLang="ru-RU" sz="2000" b="1" dirty="0">
                <a:solidFill>
                  <a:srgbClr val="FF0000"/>
                </a:solidFill>
              </a:rPr>
            </a:br>
            <a:r>
              <a:rPr lang="ru-RU" altLang="ru-RU" sz="2000" b="1" dirty="0">
                <a:solidFill>
                  <a:srgbClr val="FF0000"/>
                </a:solidFill>
              </a:rPr>
              <a:t>(17 июля – 18 ноября 1942 г.)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28397" y="987424"/>
            <a:ext cx="3831669" cy="5526088"/>
          </a:xfrm>
        </p:spPr>
        <p:txBody>
          <a:bodyPr/>
          <a:lstStyle/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dirty="0">
                <a:latin typeface="Times New Roman" panose="02020603050405020304" pitchFamily="18" charset="0"/>
              </a:rPr>
              <a:t>	По масштабам и ожесточенности сражение превзошло все прошлые битвы: на территории почти в 100 тысяч км</a:t>
            </a:r>
            <a:r>
              <a:rPr lang="en-US" altLang="ru-RU" sz="2000" dirty="0">
                <a:latin typeface="Arial" panose="020B0604020202020204" pitchFamily="34" charset="0"/>
              </a:rPr>
              <a:t>²</a:t>
            </a:r>
            <a:r>
              <a:rPr lang="ru-RU" altLang="ru-RU" sz="2000" dirty="0">
                <a:latin typeface="Times New Roman" panose="02020603050405020304" pitchFamily="18" charset="0"/>
              </a:rPr>
              <a:t> сражались более 2-х млн. чел.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dirty="0">
                <a:latin typeface="Times New Roman" panose="02020603050405020304" pitchFamily="18" charset="0"/>
              </a:rPr>
              <a:t/>
            </a:r>
            <a:br>
              <a:rPr lang="ru-RU" altLang="ru-RU" sz="2000" dirty="0">
                <a:latin typeface="Times New Roman" panose="02020603050405020304" pitchFamily="18" charset="0"/>
              </a:rPr>
            </a:br>
            <a:r>
              <a:rPr lang="ru-RU" altLang="ru-RU" sz="2000" dirty="0" smtClean="0">
                <a:latin typeface="Times New Roman" panose="02020603050405020304" pitchFamily="18" charset="0"/>
              </a:rPr>
              <a:t>Наиболее </a:t>
            </a:r>
            <a:r>
              <a:rPr lang="ru-RU" altLang="ru-RU" sz="2000" dirty="0">
                <a:latin typeface="Times New Roman" panose="02020603050405020304" pitchFamily="18" charset="0"/>
              </a:rPr>
              <a:t>ожесточённые бои шли за </a:t>
            </a:r>
            <a:r>
              <a:rPr lang="ru-RU" altLang="ru-RU" sz="2000" b="1" dirty="0">
                <a:latin typeface="Times New Roman" panose="02020603050405020304" pitchFamily="18" charset="0"/>
              </a:rPr>
              <a:t> Мамаев курган, тракторный завод,</a:t>
            </a:r>
            <a:r>
              <a:rPr lang="ru-RU" altLang="ru-RU" sz="2000" dirty="0">
                <a:latin typeface="Times New Roman" panose="02020603050405020304" pitchFamily="18" charset="0"/>
              </a:rPr>
              <a:t> «Дом Павлова» (кирпичное здание на господствующей высоте) и подступы к Волге. 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b="1" dirty="0">
                <a:latin typeface="Times New Roman" panose="02020603050405020304" pitchFamily="18" charset="0"/>
              </a:rPr>
              <a:t>       </a:t>
            </a:r>
          </a:p>
        </p:txBody>
      </p:sp>
      <p:pic>
        <p:nvPicPr>
          <p:cNvPr id="75783" name="Picture 5" descr="Картинка 86 из 3871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0" descr="0007-007-Pamjatnik-ansambl-gerojam-Stalingradskoj-bitv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7777" r="24167" b="17778"/>
          <a:stretch>
            <a:fillRect/>
          </a:stretch>
        </p:blipFill>
        <p:spPr bwMode="auto">
          <a:xfrm>
            <a:off x="4666387" y="3105150"/>
            <a:ext cx="276542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8" descr="Картинка 240 из 42264">
            <a:hlinkClick r:id="rId5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4552950"/>
            <a:ext cx="2667000" cy="2305050"/>
          </a:xfrm>
        </p:spPr>
      </p:pic>
    </p:spTree>
    <p:extLst>
      <p:ext uri="{BB962C8B-B14F-4D97-AF65-F5344CB8AC3E}">
        <p14:creationId xmlns:p14="http://schemas.microsoft.com/office/powerpoint/2010/main" val="359709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/>
              <a:t>приказ № </a:t>
            </a:r>
            <a:r>
              <a:rPr lang="ru-RU" sz="4000" dirty="0" smtClean="0"/>
              <a:t>227 от </a:t>
            </a:r>
            <a:r>
              <a:rPr lang="ru-RU" sz="4000" dirty="0"/>
              <a:t>28 июля 1942 г. 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15616" y="1600200"/>
            <a:ext cx="7571184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Народный </a:t>
            </a:r>
            <a:r>
              <a:rPr lang="ru-RU" dirty="0"/>
              <a:t>комиссар обороны СССР И. Сталин подписал приказ № 227  «О мерах по укреплению дисциплины и порядка в Красной Армии и запрещении самовольного отхода с боевых позиций» (в народе получил название «Ни шагу назад!»)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600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188640"/>
            <a:ext cx="4104456" cy="631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90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39952" y="3332173"/>
            <a:ext cx="4830239" cy="32241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5" y="29431"/>
            <a:ext cx="4742830" cy="33440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76056" y="260648"/>
            <a:ext cx="3600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i="1" dirty="0" smtClean="0"/>
              <a:t>В Сталинграде каждые 20 секунд умирал один человек</a:t>
            </a:r>
            <a:endParaRPr lang="ru-RU" sz="32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27584" y="3717032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i="1" dirty="0" smtClean="0"/>
              <a:t>Средняя продолжительность жизни солдата- меньше суток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136766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9144000" cy="1066800"/>
          </a:xfrm>
        </p:spPr>
        <p:txBody>
          <a:bodyPr/>
          <a:lstStyle/>
          <a:p>
            <a:pPr algn="ctr"/>
            <a:r>
              <a:rPr lang="uk-UA" altLang="ru-RU" sz="3200" dirty="0">
                <a:solidFill>
                  <a:srgbClr val="FF0000"/>
                </a:solidFill>
              </a:rPr>
              <a:t>ІІ </a:t>
            </a:r>
            <a:r>
              <a:rPr lang="ru-RU" altLang="ru-RU" sz="3200" dirty="0">
                <a:solidFill>
                  <a:srgbClr val="FF0000"/>
                </a:solidFill>
              </a:rPr>
              <a:t>этап битвы</a:t>
            </a:r>
            <a:r>
              <a:rPr lang="uk-UA" altLang="ru-RU" sz="3200" dirty="0">
                <a:solidFill>
                  <a:srgbClr val="FF0000"/>
                </a:solidFill>
              </a:rPr>
              <a:t> </a:t>
            </a:r>
            <a:r>
              <a:rPr lang="ru-RU" altLang="ru-RU" sz="3200" dirty="0">
                <a:solidFill>
                  <a:srgbClr val="FF0000"/>
                </a:solidFill>
              </a:rPr>
              <a:t>(19.11.1942 г. – 2.02.1943 г.)</a:t>
            </a:r>
            <a:br>
              <a:rPr lang="ru-RU" altLang="ru-RU" sz="3200" dirty="0">
                <a:solidFill>
                  <a:srgbClr val="FF0000"/>
                </a:solidFill>
              </a:rPr>
            </a:br>
            <a:r>
              <a:rPr lang="ru-RU" altLang="ru-RU" sz="2400" dirty="0">
                <a:solidFill>
                  <a:schemeClr val="hlink"/>
                </a:solidFill>
              </a:rPr>
              <a:t>КОНТРНАСТУПЛЕНИЕ КРАСНОЙ </a:t>
            </a:r>
            <a:r>
              <a:rPr lang="ru-RU" altLang="ru-RU" sz="2400" dirty="0" smtClean="0">
                <a:solidFill>
                  <a:schemeClr val="hlink"/>
                </a:solidFill>
              </a:rPr>
              <a:t>АРМИИ- операция «УРАН»</a:t>
            </a:r>
            <a:endParaRPr lang="ru-RU" altLang="ru-RU" sz="2400" dirty="0">
              <a:solidFill>
                <a:schemeClr val="hlink"/>
              </a:solidFill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4267200" y="1600200"/>
            <a:ext cx="47244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dirty="0"/>
              <a:t>За 4 дня контрнаступления Красной Армии в районе Калача было окружено </a:t>
            </a:r>
          </a:p>
          <a:p>
            <a:pPr algn="ctr"/>
            <a:r>
              <a:rPr lang="ru-RU" altLang="ru-RU" dirty="0"/>
              <a:t>22 дивизии или  300 тысяч солдат и офицеров противника. </a:t>
            </a:r>
          </a:p>
          <a:p>
            <a:pPr algn="ctr"/>
            <a:r>
              <a:rPr lang="ru-RU" altLang="ru-RU" dirty="0"/>
              <a:t>В течение 70 дней они пытались разбить кольцо советского окружения.</a:t>
            </a:r>
          </a:p>
          <a:p>
            <a:pPr algn="ctr"/>
            <a:endParaRPr lang="ru-RU" altLang="ru-RU" dirty="0"/>
          </a:p>
          <a:p>
            <a:pPr algn="ctr"/>
            <a:r>
              <a:rPr lang="ru-RU" altLang="ru-RU" b="1" dirty="0"/>
              <a:t>ЦЕНА ПОБЕДЫ КРАСНОЙ АРМИИ :</a:t>
            </a:r>
          </a:p>
          <a:p>
            <a:pPr>
              <a:buFontTx/>
              <a:buChar char="•"/>
            </a:pPr>
            <a:r>
              <a:rPr lang="ru-RU" altLang="ru-RU" b="1" dirty="0"/>
              <a:t>общие потери в живой силе - 1 млн. чел., </a:t>
            </a:r>
          </a:p>
          <a:p>
            <a:pPr>
              <a:buFontTx/>
              <a:buChar char="•"/>
            </a:pPr>
            <a:r>
              <a:rPr lang="ru-RU" altLang="ru-RU" b="1" dirty="0"/>
              <a:t>4 тыс. танков, </a:t>
            </a:r>
          </a:p>
          <a:p>
            <a:pPr>
              <a:buFontTx/>
              <a:buChar char="•"/>
            </a:pPr>
            <a:r>
              <a:rPr lang="ru-RU" altLang="ru-RU" b="1" dirty="0"/>
              <a:t>16 тыс. орудий, </a:t>
            </a:r>
          </a:p>
          <a:p>
            <a:pPr>
              <a:buFontTx/>
              <a:buChar char="•"/>
            </a:pPr>
            <a:r>
              <a:rPr lang="ru-RU" altLang="ru-RU" b="1" dirty="0"/>
              <a:t>3 тыс. самолетов.</a:t>
            </a:r>
          </a:p>
          <a:p>
            <a:pPr algn="ctr"/>
            <a:r>
              <a:rPr lang="ru-RU" altLang="ru-RU" b="1" dirty="0"/>
              <a:t>ПОТЕРИ СТРАН ТРОЙСТВЕННОГО ПАКТА:</a:t>
            </a:r>
          </a:p>
          <a:p>
            <a:pPr algn="just">
              <a:buFontTx/>
              <a:buChar char="•"/>
            </a:pPr>
            <a:r>
              <a:rPr lang="ru-RU" altLang="ru-RU" b="1" dirty="0"/>
              <a:t>25 % вооруженных сил (1,5 млн. чел.);</a:t>
            </a:r>
          </a:p>
          <a:p>
            <a:pPr algn="just">
              <a:buFontTx/>
              <a:buChar char="•"/>
            </a:pPr>
            <a:r>
              <a:rPr lang="ru-RU" altLang="ru-RU" b="1" dirty="0"/>
              <a:t>в плен захвачено 24 генерала, в том числе генерал-фельдмаршал Паулюс.</a:t>
            </a:r>
          </a:p>
        </p:txBody>
      </p:sp>
      <p:pic>
        <p:nvPicPr>
          <p:cNvPr id="69641" name="Picture 9" descr="1.Сталинградская бит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4444" r="43333" b="18889"/>
          <a:stretch>
            <a:fillRect/>
          </a:stretch>
        </p:blipFill>
        <p:spPr bwMode="auto">
          <a:xfrm>
            <a:off x="0" y="1447800"/>
            <a:ext cx="4343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64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algn="ctr"/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 ФЕВРАЛЯ 1943 г., в 200-Й, ПОСЛЕДНИЙ ДЕНЬ СТАЛИНГРАДСКОГО ПОБОИЩА,  ГЕРМАНИЯ ОБЪЯВИЛА 3-х ДНЕВНЫЙ ТРАУР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75656" y="990600"/>
            <a:ext cx="6984776" cy="58674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600" b="1" dirty="0"/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b="1" dirty="0"/>
              <a:t>ВОЕННО-ПОЛИТИЧЕСКОЕ И МЕЖДУНАРОДНОЕ </a:t>
            </a:r>
            <a:r>
              <a:rPr lang="ru-RU" altLang="ru-RU" sz="2000" b="1" dirty="0" smtClean="0"/>
              <a:t>ЗНАЧЕНИЕ СТАЛИНГРАДСКОЙ </a:t>
            </a:r>
            <a:r>
              <a:rPr lang="ru-RU" altLang="ru-RU" sz="2000" b="1" dirty="0"/>
              <a:t>БИТВЫ:</a:t>
            </a:r>
            <a:endParaRPr lang="ru-RU" altLang="ru-RU" sz="2000" dirty="0">
              <a:latin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коренного перелома во 2-й мировой войне, захват стратегической инициативы Красной Армией;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Битва способствовала началу внутриполитического кризиса в странах сателлитах Германии;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3.Укрепилась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антифашистская коалиция и движение Сопротивления народов Европы против оккупантов;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Рост международного авторитета СССР;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Турция и Япония воздержались от вступления в войну против СССР. </a:t>
            </a:r>
          </a:p>
        </p:txBody>
      </p:sp>
    </p:spTree>
    <p:extLst>
      <p:ext uri="{BB962C8B-B14F-4D97-AF65-F5344CB8AC3E}">
        <p14:creationId xmlns:p14="http://schemas.microsoft.com/office/powerpoint/2010/main" val="7243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403350" y="188913"/>
            <a:ext cx="7561263" cy="431800"/>
          </a:xfrm>
          <a:prstGeom prst="rect">
            <a:avLst/>
          </a:prstGeom>
          <a:gradFill rotWithShape="1">
            <a:gsLst>
              <a:gs pos="0">
                <a:srgbClr val="5E1800"/>
              </a:gs>
              <a:gs pos="50000">
                <a:srgbClr val="CC3300"/>
              </a:gs>
              <a:gs pos="100000">
                <a:srgbClr val="5E1800"/>
              </a:gs>
            </a:gsLst>
            <a:lin ang="5400000" scaled="1"/>
          </a:gradFill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chemeClr val="bg1"/>
                </a:solidFill>
              </a:rPr>
              <a:t>Коренной перелом в войне</a:t>
            </a:r>
          </a:p>
        </p:txBody>
      </p:sp>
      <p:graphicFrame>
        <p:nvGraphicFramePr>
          <p:cNvPr id="771109" name="Group 37"/>
          <p:cNvGraphicFramePr>
            <a:graphicFrameLocks noGrp="1"/>
          </p:cNvGraphicFramePr>
          <p:nvPr>
            <p:ph/>
          </p:nvPr>
        </p:nvGraphicFramePr>
        <p:xfrm>
          <a:off x="1403350" y="692150"/>
          <a:ext cx="7561263" cy="1695781"/>
        </p:xfrm>
        <a:graphic>
          <a:graphicData uri="http://schemas.openxmlformats.org/drawingml/2006/table">
            <a:tbl>
              <a:tblPr/>
              <a:tblGrid>
                <a:gridCol w="1728788"/>
                <a:gridCol w="5832475"/>
              </a:tblGrid>
              <a:tr h="72045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Периодизация Великой Отечественной войны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</a:t>
                      </a: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период</a:t>
                      </a: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(C 19 </a:t>
                      </a: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ноября 1942 до конца 1943 г.)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749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июля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 августа 1943 г.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Битва на Курской дуге. Овладение стратегической инициативой Советской армией. Наступление по всему фронту.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3502" name="Picture 27" descr="Картинка 1 из 269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2492375"/>
            <a:ext cx="3579812" cy="417671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3981" y="2636912"/>
            <a:ext cx="3816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Курская оборонительная 5.07-23.07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Орловская наступательная </a:t>
            </a:r>
          </a:p>
          <a:p>
            <a:pPr algn="ctr"/>
            <a:r>
              <a:rPr lang="ru-RU" b="1" dirty="0" smtClean="0"/>
              <a:t>12.07-18.08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 err="1" smtClean="0"/>
              <a:t>Белгородско</a:t>
            </a:r>
            <a:r>
              <a:rPr lang="ru-RU" b="1" dirty="0" smtClean="0"/>
              <a:t>-Харьковская наступательная </a:t>
            </a:r>
          </a:p>
          <a:p>
            <a:pPr algn="ctr"/>
            <a:r>
              <a:rPr lang="ru-RU" b="1" dirty="0" smtClean="0"/>
              <a:t>3.08-23.08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073910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763</Words>
  <Application>Microsoft Office PowerPoint</Application>
  <PresentationFormat>Экран (4:3)</PresentationFormat>
  <Paragraphs>177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 Unicode MS</vt:lpstr>
      <vt:lpstr>Arial</vt:lpstr>
      <vt:lpstr>Calibri</vt:lpstr>
      <vt:lpstr>Times New Roman</vt:lpstr>
      <vt:lpstr>Wingdings</vt:lpstr>
      <vt:lpstr>Тема Office</vt:lpstr>
      <vt:lpstr>Тема: Коренной перелом</vt:lpstr>
      <vt:lpstr>Сталинградская битва 17 июля 1942г.-2 февраля 1943г.) </vt:lpstr>
      <vt:lpstr>І этап битвы:  ОБОРОНА СТАЛИНГРАДА (17 июля – 18 ноября 1942 г.)</vt:lpstr>
      <vt:lpstr>приказ № 227 от 28 июля 1942 г. </vt:lpstr>
      <vt:lpstr>Презентация PowerPoint</vt:lpstr>
      <vt:lpstr>Презентация PowerPoint</vt:lpstr>
      <vt:lpstr>ІІ этап битвы (19.11.1942 г. – 2.02.1943 г.) КОНТРНАСТУПЛЕНИЕ КРАСНОЙ АРМИИ- операция «УРАН»</vt:lpstr>
      <vt:lpstr>2 ФЕВРАЛЯ 1943 г., в 200-Й, ПОСЛЕДНИЙ ДЕНЬ СТАЛИНГРАДСКОГО ПОБОИЩА,  ГЕРМАНИЯ ОБЪЯВИЛА 3-х ДНЕВНЫЙ ТРАУР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ВОЕННЫХ ДЕЙСТВИЙ КРАСНОЙ АРМИИ в 1943 г.  (после Курской битвы) </vt:lpstr>
      <vt:lpstr>Оккупационный режим</vt:lpstr>
      <vt:lpstr>Презентация PowerPoint</vt:lpstr>
      <vt:lpstr>Презентация PowerPoint</vt:lpstr>
      <vt:lpstr>ІІІ ПЕРИОД: ЗАВЕРШАЮЩИЙ ЭТАП ВОЙНЫ В ЕВРОПЕ  (январь 1944 г. – 9 мая 1945 г.) </vt:lpstr>
      <vt:lpstr>ОСВОБОЖДЕНИЕ ВОСТОЧНОЙ ЕВРОПЫ 08.1944 г . – 05.1945 г.</vt:lpstr>
      <vt:lpstr>Презентация PowerPoint</vt:lpstr>
      <vt:lpstr>2 МАЯ 1945 Г. ЗАВЕРШИЛАСЬ БЕРЛИНСКАЯ ОПЕРАЦИЯ В ночь на 08 – 09.05.1945 г. подписан Акт о безоговорочной капитуляции Германии (от СССР акт подписал Г. Жуков)</vt:lpstr>
      <vt:lpstr>ПРАЗДНОВАНИЕ ДНЯ ПОБЕДЫ НА КРАСНОЙ ПЛОЩАДИ В  МОСКВЕ 24 ИЮНЯ 1945 Г. </vt:lpstr>
      <vt:lpstr>СООТНОШЕНИЕ ВКЛАДА В ПОБЕДУ НАД НАЦИЗМОМ СОЮЗНИКОВ ПО АНТИГИТЛЕРОВСКОЙ КОАЛИЦИИ</vt:lpstr>
      <vt:lpstr>НИКТО НЕ ЗАБЫТ, НИЧТО НЕ ЗАБЫТО</vt:lpstr>
      <vt:lpstr>Домашнее задание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Второй период Второй мировой войны</dc:title>
  <dc:creator>Студенты в кабинете 1</dc:creator>
  <cp:lastModifiedBy>Студенты в кабинете 1</cp:lastModifiedBy>
  <cp:revision>34</cp:revision>
  <dcterms:created xsi:type="dcterms:W3CDTF">2020-04-12T07:54:22Z</dcterms:created>
  <dcterms:modified xsi:type="dcterms:W3CDTF">2020-05-18T11:11:00Z</dcterms:modified>
</cp:coreProperties>
</file>