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327" r:id="rId4"/>
    <p:sldId id="328" r:id="rId5"/>
    <p:sldId id="258" r:id="rId6"/>
    <p:sldId id="282" r:id="rId7"/>
    <p:sldId id="285" r:id="rId8"/>
    <p:sldId id="284" r:id="rId9"/>
    <p:sldId id="286" r:id="rId10"/>
    <p:sldId id="287" r:id="rId11"/>
    <p:sldId id="288" r:id="rId12"/>
    <p:sldId id="289" r:id="rId13"/>
    <p:sldId id="290" r:id="rId14"/>
    <p:sldId id="26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276" r:id="rId42"/>
    <p:sldId id="277" r:id="rId43"/>
    <p:sldId id="278" r:id="rId44"/>
    <p:sldId id="320" r:id="rId45"/>
    <p:sldId id="324" r:id="rId46"/>
    <p:sldId id="321" r:id="rId47"/>
    <p:sldId id="322" r:id="rId48"/>
    <p:sldId id="323" r:id="rId49"/>
    <p:sldId id="272" r:id="rId50"/>
    <p:sldId id="273" r:id="rId51"/>
    <p:sldId id="330" r:id="rId52"/>
    <p:sldId id="331" r:id="rId53"/>
    <p:sldId id="33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4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2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0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9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0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2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7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3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1252-3BB6-476C-9731-E792886594ED}" type="datetimeFigureOut">
              <a:rPr lang="ru-RU" smtClean="0"/>
              <a:pPr/>
              <a:t>чт 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33DA-338E-4A03-AB42-479778071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Известны следующие явления: </a:t>
            </a:r>
            <a:r>
              <a:rPr lang="ru-RU" dirty="0" smtClean="0"/>
              <a:t>размягчение стекла при нагревании, кипение воды, горение дров, реакция мрамора с соляной кислотой, свечение электрической лампочки, горение керосина, растворение сахара в воде, замерзание воды, изменение формы куска железа при ковке, образование осадка при смешивании двух растворов,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98480"/>
              </p:ext>
            </p:extLst>
          </p:nvPr>
        </p:nvGraphicFramePr>
        <p:xfrm>
          <a:off x="1403648" y="4221088"/>
          <a:ext cx="60960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594773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03674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Физические явления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Химические явления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0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562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65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8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813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7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mtClean="0"/>
              <a:t>Вот еще пример: </a:t>
            </a:r>
            <a:r>
              <a:rPr lang="ru-RU" altLang="ru-RU" b="1" smtClean="0"/>
              <a:t>одна капля воды содержит</a:t>
            </a:r>
            <a:r>
              <a:rPr lang="ru-RU" altLang="ru-RU" smtClean="0"/>
              <a:t> столько же молекул, сколько таких капель в Черном море </a:t>
            </a:r>
            <a:endParaRPr lang="ru-RU" altLang="ru-RU"/>
          </a:p>
        </p:txBody>
      </p:sp>
      <p:pic>
        <p:nvPicPr>
          <p:cNvPr id="3" name="Picture 4" descr="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7563"/>
            <a:ext cx="33528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smtClean="0">
                <a:solidFill>
                  <a:srgbClr val="008000"/>
                </a:solidFill>
              </a:rPr>
              <a:t>Как увидеть молекулу?</a:t>
            </a:r>
            <a:r>
              <a:rPr lang="ru-RU" altLang="ru-RU" b="1" smtClean="0"/>
              <a:t> </a:t>
            </a:r>
            <a:endParaRPr lang="ru-RU" altLang="ru-RU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46482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smtClean="0"/>
              <a:t>Такие малые частицы как молекулы нельзя увидеть в простой микроскоп. Однако существуют </a:t>
            </a:r>
            <a:r>
              <a:rPr lang="ru-RU" altLang="ru-RU" sz="2800" b="1" smtClean="0"/>
              <a:t>электронные микроскопы</a:t>
            </a:r>
            <a:r>
              <a:rPr lang="ru-RU" altLang="ru-RU" sz="2800" smtClean="0"/>
              <a:t> и с их помощью стало возможно получить фотографии молекул и даже атомов . </a:t>
            </a:r>
            <a:endParaRPr lang="ru-RU" altLang="ru-RU" sz="2800"/>
          </a:p>
        </p:txBody>
      </p:sp>
      <p:pic>
        <p:nvPicPr>
          <p:cNvPr id="4" name="Picture 6" descr="electron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5909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63590" y="27602"/>
            <a:ext cx="63293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smtClean="0">
                <a:solidFill>
                  <a:srgbClr val="008000"/>
                </a:solidFill>
              </a:rPr>
              <a:t>Электронный микроскоп</a:t>
            </a:r>
            <a:endParaRPr lang="ru-RU" altLang="ru-RU" b="1">
              <a:solidFill>
                <a:srgbClr val="008000"/>
              </a:solidFill>
            </a:endParaRPr>
          </a:p>
        </p:txBody>
      </p:sp>
      <p:pic>
        <p:nvPicPr>
          <p:cNvPr id="3" name="Picture 6" descr="9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276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la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52" y="1412776"/>
            <a:ext cx="3416300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ru-RU" b="1" smtClean="0"/>
              <a:t>   </a:t>
            </a:r>
            <a:r>
              <a:rPr lang="ru-RU" altLang="ru-RU" b="1" smtClean="0"/>
              <a:t>Атомы можно увидеть в самые современные электронные микроскопы!</a:t>
            </a:r>
          </a:p>
          <a:p>
            <a:endParaRPr lang="ru-RU" altLang="ru-RU"/>
          </a:p>
        </p:txBody>
      </p:sp>
      <p:pic>
        <p:nvPicPr>
          <p:cNvPr id="3" name="Picture 4" descr="nickel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590800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la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3994150"/>
            <a:ext cx="33528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molec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54334"/>
            <a:ext cx="32004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arbon_atom_1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484784"/>
            <a:ext cx="2838450" cy="21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6525" y="3925888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никель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613525" y="1563688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углерод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451725" y="2935288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/>
              <a:t>золото</a:t>
            </a:r>
          </a:p>
        </p:txBody>
      </p:sp>
    </p:spTree>
    <p:extLst>
      <p:ext uri="{BB962C8B-B14F-4D97-AF65-F5344CB8AC3E}">
        <p14:creationId xmlns:p14="http://schemas.microsoft.com/office/powerpoint/2010/main" val="1114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39015" r="17228" b="32936"/>
          <a:stretch/>
        </p:blipFill>
        <p:spPr bwMode="auto">
          <a:xfrm>
            <a:off x="87085" y="2708920"/>
            <a:ext cx="8969829" cy="205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Состав молекулы воды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0131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Молекулы воды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486916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Молекулы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водорода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9590" y="4869160"/>
            <a:ext cx="180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Молекулы кислорода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pPr>
              <a:defRPr/>
            </a:pPr>
            <a:fld id="{A64CB772-51F3-4779-A1AB-A139D0581293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91161" y="476672"/>
            <a:ext cx="8713788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 dirty="0"/>
              <a:t>Атом</a:t>
            </a:r>
            <a:r>
              <a:rPr lang="ru-RU" dirty="0"/>
              <a:t> – это мельчайшая химически неделимая частица вещества.</a:t>
            </a:r>
          </a:p>
          <a:p>
            <a:pPr algn="ctr">
              <a:spcBef>
                <a:spcPct val="50000"/>
              </a:spcBef>
            </a:pPr>
            <a:r>
              <a:rPr lang="ru-RU" b="1" dirty="0"/>
              <a:t>Модели атомов: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 algn="r"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r>
              <a:rPr lang="ru-RU" dirty="0"/>
              <a:t>Молекулы – это «компании» (группы) атомов.</a:t>
            </a:r>
          </a:p>
          <a:p>
            <a:pPr>
              <a:spcBef>
                <a:spcPct val="50000"/>
              </a:spcBef>
            </a:pPr>
            <a:r>
              <a:rPr lang="ru-RU" sz="3200" b="1" u="sng" dirty="0"/>
              <a:t>Молекула</a:t>
            </a:r>
            <a:r>
              <a:rPr lang="ru-RU" u="sng" dirty="0"/>
              <a:t> </a:t>
            </a:r>
            <a:r>
              <a:rPr lang="ru-RU" dirty="0"/>
              <a:t>– это мельчайшая частица вещества, сохраняющая его      свойства.</a:t>
            </a:r>
          </a:p>
          <a:p>
            <a:pPr algn="ctr">
              <a:spcBef>
                <a:spcPct val="50000"/>
              </a:spcBef>
            </a:pPr>
            <a:r>
              <a:rPr lang="ru-RU" b="1" dirty="0"/>
              <a:t>Модели молекул:</a:t>
            </a:r>
          </a:p>
          <a:p>
            <a:pPr algn="ctr">
              <a:spcBef>
                <a:spcPct val="50000"/>
              </a:spcBef>
            </a:pPr>
            <a:endParaRPr lang="ru-RU" dirty="0"/>
          </a:p>
          <a:p>
            <a:pPr algn="ctr">
              <a:spcBef>
                <a:spcPct val="50000"/>
              </a:spcBef>
            </a:pPr>
            <a:endParaRPr lang="ru-RU" dirty="0"/>
          </a:p>
          <a:p>
            <a:pPr algn="ctr">
              <a:spcBef>
                <a:spcPct val="50000"/>
              </a:spcBef>
            </a:pPr>
            <a:endParaRPr lang="ru-RU" dirty="0"/>
          </a:p>
          <a:p>
            <a:pPr algn="ctr"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4" name="Picture 5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4563">
            <a:off x="684213" y="4221163"/>
            <a:ext cx="1428750" cy="113347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iperidine-3D-v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229225"/>
            <a:ext cx="1441450" cy="131445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ulfurdiox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9977">
            <a:off x="4557713" y="4595813"/>
            <a:ext cx="1584325" cy="126682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ацетил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212">
            <a:off x="6618110" y="4290313"/>
            <a:ext cx="1798637" cy="121126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484438" y="1557338"/>
            <a:ext cx="647700" cy="649287"/>
          </a:xfrm>
          <a:prstGeom prst="ellipse">
            <a:avLst/>
          </a:prstGeom>
          <a:solidFill>
            <a:srgbClr val="2911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284663" y="1773238"/>
            <a:ext cx="503237" cy="503237"/>
          </a:xfrm>
          <a:prstGeom prst="ellipse">
            <a:avLst/>
          </a:prstGeom>
          <a:solidFill>
            <a:srgbClr val="E9272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003800" y="1628775"/>
            <a:ext cx="503238" cy="504825"/>
          </a:xfrm>
          <a:prstGeom prst="ellipse">
            <a:avLst/>
          </a:prstGeom>
          <a:solidFill>
            <a:srgbClr val="E92727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443663" y="1700213"/>
            <a:ext cx="358775" cy="358775"/>
          </a:xfrm>
          <a:prstGeom prst="ellipse">
            <a:avLst/>
          </a:prstGeom>
          <a:solidFill>
            <a:srgbClr val="DBEF2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7667625" y="1700213"/>
            <a:ext cx="358775" cy="358775"/>
          </a:xfrm>
          <a:prstGeom prst="ellipse">
            <a:avLst/>
          </a:prstGeom>
          <a:solidFill>
            <a:srgbClr val="DBEF2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1403350" y="1268413"/>
            <a:ext cx="647700" cy="649287"/>
          </a:xfrm>
          <a:prstGeom prst="ellipse">
            <a:avLst/>
          </a:prstGeom>
          <a:solidFill>
            <a:srgbClr val="2911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7092950" y="1268413"/>
            <a:ext cx="358775" cy="358775"/>
          </a:xfrm>
          <a:prstGeom prst="ellipse">
            <a:avLst/>
          </a:prstGeom>
          <a:solidFill>
            <a:srgbClr val="DBEF2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419DD-D4A5-47B9-90D0-076A546A8D5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4868863"/>
            <a:ext cx="80660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Для обозначения различных атомов используются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Arial" charset="0"/>
                <a:cs typeface="Arial" charset="0"/>
              </a:rPr>
              <a:t>ХИМИЧЕСКИЕ ЗНАКИ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 (латинские буквы)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6888" y="549275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Всего существует  </a:t>
            </a:r>
            <a:r>
              <a:rPr lang="ru-RU" sz="3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118 </a:t>
            </a:r>
            <a:r>
              <a:rPr 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видов </a:t>
            </a:r>
            <a:r>
              <a:rPr 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атомов (89 в природе)</a:t>
            </a:r>
            <a:endParaRPr lang="ru-RU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650" y="1341438"/>
            <a:ext cx="7980363" cy="3167062"/>
          </a:xfrm>
          <a:prstGeom prst="rect">
            <a:avLst/>
          </a:prstGeom>
          <a:solidFill>
            <a:srgbClr val="5ECCF3">
              <a:lumMod val="40000"/>
              <a:lumOff val="60000"/>
            </a:srgbClr>
          </a:solidFill>
          <a:ln w="44450" cap="flat" cmpd="sng" algn="ctr">
            <a:solidFill>
              <a:srgbClr val="5ECCF3">
                <a:lumMod val="50000"/>
                <a:alpha val="8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36638" y="2611438"/>
            <a:ext cx="64801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>
                <a:solidFill>
                  <a:srgbClr val="000000"/>
                </a:solidFill>
                <a:latin typeface="Arial" charset="0"/>
                <a:cs typeface="Arial" charset="0"/>
              </a:rPr>
              <a:t>ХИМИЧЕСКИМ</a:t>
            </a:r>
            <a:r>
              <a:rPr lang="ru-RU" sz="40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5400" b="1">
                <a:solidFill>
                  <a:srgbClr val="000000"/>
                </a:solidFill>
                <a:latin typeface="Arial" charset="0"/>
                <a:cs typeface="Arial" charset="0"/>
              </a:rPr>
              <a:t>ЭЛЕМЕНТОМ</a:t>
            </a:r>
            <a:endParaRPr lang="ru-RU" sz="54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08075" y="1700213"/>
            <a:ext cx="6408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Совокупность атомов 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  <a:cs typeface="Arial" charset="0"/>
              </a:rPr>
              <a:t>одного вида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называются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25328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9147" cy="6858000"/>
          </a:xfrm>
          <a:prstGeom prst="rect">
            <a:avLst/>
          </a:prstGeom>
        </p:spPr>
      </p:pic>
      <p:sp>
        <p:nvSpPr>
          <p:cNvPr id="2" name="Slide Number Placeholder 5"/>
          <p:cNvSpPr txBox="1">
            <a:spLocks/>
          </p:cNvSpPr>
          <p:nvPr/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Rage Italic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91944-76ED-4B10-9E26-690B0DB669CA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21073443">
            <a:off x="1106744" y="916895"/>
            <a:ext cx="48570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>
                <a:solidFill>
                  <a:prstClr val="black"/>
                </a:solidFill>
                <a:latin typeface="Arial" charset="0"/>
                <a:cs typeface="Arial" charset="0"/>
              </a:rPr>
              <a:t>Знаки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20779953">
            <a:off x="1608493" y="2331818"/>
            <a:ext cx="5616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>
                <a:solidFill>
                  <a:prstClr val="black"/>
                </a:solidFill>
                <a:latin typeface="Arial" charset="0"/>
                <a:cs typeface="Arial" charset="0"/>
              </a:rPr>
              <a:t>химических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20995815">
            <a:off x="2138157" y="4189383"/>
            <a:ext cx="540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>
                <a:solidFill>
                  <a:prstClr val="black"/>
                </a:solidFill>
                <a:latin typeface="Arial" charset="0"/>
                <a:cs typeface="Arial" charset="0"/>
              </a:rPr>
              <a:t>элементов</a:t>
            </a:r>
          </a:p>
        </p:txBody>
      </p:sp>
    </p:spTree>
    <p:extLst>
      <p:ext uri="{BB962C8B-B14F-4D97-AF65-F5344CB8AC3E}">
        <p14:creationId xmlns:p14="http://schemas.microsoft.com/office/powerpoint/2010/main" val="32125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/>
              <a:t>Знаки химических элементов</a:t>
            </a:r>
          </a:p>
        </p:txBody>
      </p:sp>
      <p:graphicFrame>
        <p:nvGraphicFramePr>
          <p:cNvPr id="3" name="Group 42"/>
          <p:cNvGraphicFramePr>
            <a:graphicFrameLocks/>
          </p:cNvGraphicFramePr>
          <p:nvPr/>
        </p:nvGraphicFramePr>
        <p:xfrm>
          <a:off x="838200" y="2362200"/>
          <a:ext cx="7745413" cy="3724276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Русское 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Произноше-ние знака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Латинское 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азот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Nitrogenium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алюминий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алюминий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серебро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аргентум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Argentum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4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7"/>
          <p:cNvSpPr txBox="1">
            <a:spLocks noChangeArrowheads="1"/>
          </p:cNvSpPr>
          <p:nvPr/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/>
              <a:t>Знаки химических элементов</a:t>
            </a:r>
          </a:p>
        </p:txBody>
      </p:sp>
      <p:graphicFrame>
        <p:nvGraphicFramePr>
          <p:cNvPr id="3" name="Group 42"/>
          <p:cNvGraphicFramePr>
            <a:graphicFrameLocks/>
          </p:cNvGraphicFramePr>
          <p:nvPr/>
        </p:nvGraphicFramePr>
        <p:xfrm>
          <a:off x="838200" y="2362200"/>
          <a:ext cx="8077200" cy="3724277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золото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аурум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Aurum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Hydrogenium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Sulfur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кислород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Oxigenium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Из приведенного списка выберете те, которые относятся к химическим и укажите их признаки: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dirty="0" smtClean="0"/>
              <a:t>таяние льда, запотевание стекла, плавление парафина, горение леса, замерзание водоемов, ржавление железа, гниение яблока, брожение капусты при квашении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84165"/>
              </p:ext>
            </p:extLst>
          </p:nvPr>
        </p:nvGraphicFramePr>
        <p:xfrm>
          <a:off x="1691680" y="5013176"/>
          <a:ext cx="4968552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84276">
                  <a:extLst>
                    <a:ext uri="{9D8B030D-6E8A-4147-A177-3AD203B41FA5}">
                      <a16:colId xmlns:a16="http://schemas.microsoft.com/office/drawing/2014/main" val="2891730151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1201857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Химическое явление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признак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3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7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00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0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mtClean="0"/>
              <a:t>Знаки химических элементов</a:t>
            </a:r>
          </a:p>
        </p:txBody>
      </p:sp>
      <p:graphicFrame>
        <p:nvGraphicFramePr>
          <p:cNvPr id="3" name="Group 48"/>
          <p:cNvGraphicFramePr>
            <a:graphicFrameLocks/>
          </p:cNvGraphicFramePr>
          <p:nvPr/>
        </p:nvGraphicFramePr>
        <p:xfrm>
          <a:off x="838200" y="2362200"/>
          <a:ext cx="7543800" cy="3724277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бериллий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бериллий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Berillium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Bromum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хлор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хлор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Chlorum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1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mtClean="0"/>
              <a:t>Знаки химических элементов</a:t>
            </a:r>
          </a:p>
        </p:txBody>
      </p:sp>
      <p:graphicFrame>
        <p:nvGraphicFramePr>
          <p:cNvPr id="3" name="Group 40"/>
          <p:cNvGraphicFramePr>
            <a:graphicFrameLocks/>
          </p:cNvGraphicFramePr>
          <p:nvPr/>
        </p:nvGraphicFramePr>
        <p:xfrm>
          <a:off x="838200" y="2362200"/>
          <a:ext cx="7693025" cy="3724277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калий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калий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Kalium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кальций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кальций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Calcium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марганец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марганец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Manganium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Chromum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5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mtClean="0"/>
              <a:t>Знаки химических элементов</a:t>
            </a:r>
          </a:p>
        </p:txBody>
      </p:sp>
      <p:graphicFrame>
        <p:nvGraphicFramePr>
          <p:cNvPr id="3" name="Group 40"/>
          <p:cNvGraphicFramePr>
            <a:graphicFrameLocks/>
          </p:cNvGraphicFramePr>
          <p:nvPr/>
        </p:nvGraphicFramePr>
        <p:xfrm>
          <a:off x="838200" y="2362200"/>
          <a:ext cx="7693025" cy="3724277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натрий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натрий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Natrium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купрум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Cuprum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цинк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цинк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Zincum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Hg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ртуть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гидраргирум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Hydrargirum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8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mtClean="0"/>
              <a:t>Знаки химических элементов</a:t>
            </a:r>
          </a:p>
        </p:txBody>
      </p:sp>
      <p:graphicFrame>
        <p:nvGraphicFramePr>
          <p:cNvPr id="3" name="Group 40"/>
          <p:cNvGraphicFramePr>
            <a:graphicFrameLocks/>
          </p:cNvGraphicFramePr>
          <p:nvPr/>
        </p:nvGraphicFramePr>
        <p:xfrm>
          <a:off x="838200" y="2362200"/>
          <a:ext cx="7693025" cy="3724277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Fluor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Iodum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фосфор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пэ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Phosphorus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кремний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силициум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Silicium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железо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феррум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mtClean="0"/>
              <a:t>Знаки химических элементов</a:t>
            </a:r>
          </a:p>
        </p:txBody>
      </p:sp>
      <p:graphicFrame>
        <p:nvGraphicFramePr>
          <p:cNvPr id="3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300289"/>
              </p:ext>
            </p:extLst>
          </p:nvPr>
        </p:nvGraphicFramePr>
        <p:xfrm>
          <a:off x="838200" y="2362200"/>
          <a:ext cx="7693025" cy="2233614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станнум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Stannum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свинец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плюмбум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Plumbum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гелий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гелий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Helium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3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404813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Arial" charset="0"/>
                <a:cs typeface="Arial" charset="0"/>
              </a:rPr>
              <a:t>Все известные элементы размещены в таблице, которую создал великий русский ученый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latin typeface="Arial" charset="0"/>
                <a:cs typeface="Arial" charset="0"/>
              </a:rPr>
              <a:t>Дмитрий Иванович Менделеев</a:t>
            </a:r>
            <a:r>
              <a:rPr lang="ru-RU" b="1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3" y="2205038"/>
            <a:ext cx="1912937" cy="3084512"/>
          </a:xfrm>
          <a:prstGeom prst="rect">
            <a:avLst/>
          </a:prstGeom>
          <a:solidFill>
            <a:srgbClr val="5ECCF3"/>
          </a:solidFill>
          <a:ln w="44450" cap="flat" cmpd="sng" algn="ctr">
            <a:solidFill>
              <a:srgbClr val="5ECCF3">
                <a:shade val="50000"/>
                <a:alpha val="80000"/>
                <a:satMod val="110000"/>
              </a:srgbClr>
            </a:solidFill>
            <a:prstDash val="solid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75" y="1974850"/>
            <a:ext cx="5795963" cy="3979863"/>
          </a:xfrm>
          <a:prstGeom prst="rect">
            <a:avLst/>
          </a:prstGeom>
          <a:solidFill>
            <a:sysClr val="windowText" lastClr="000000"/>
          </a:solidFill>
          <a:ln w="44450" cap="flat" cmpd="sng" algn="ctr">
            <a:solidFill>
              <a:sysClr val="windowText" lastClr="000000">
                <a:shade val="50000"/>
                <a:alpha val="80000"/>
                <a:satMod val="110000"/>
              </a:sysClr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28373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2537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6"/>
            <a:ext cx="9129459" cy="68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Мифы древних греков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1089025" y="1916113"/>
            <a:ext cx="405923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Monotype Sorts"/>
              <a:buChar char="4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9964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Титан – Т</a:t>
            </a:r>
            <a:r>
              <a:rPr kumimoji="1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</a:t>
            </a:r>
            <a:endParaRPr kumimoji="1" lang="ru-RU" sz="4800" b="0" i="0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9964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1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Металл получил своё название в честь титанов, персонажей древнегреческой мифологии</a:t>
            </a:r>
            <a:endParaRPr kumimoji="1" lang="ru-RU" sz="3200" b="0" i="0" u="none" strike="noStrike" kern="0" cap="none" spc="0" normalizeH="0" baseline="0" noProof="0" dirty="0">
              <a:ln>
                <a:noFill/>
              </a:ln>
              <a:solidFill>
                <a:srgbClr val="402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34544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химической посуде без этикеток находятся вещества : медь, алюминий, уксусная кислота, подсолнечное масло. По каким свойствам можно распознать эти вещества?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5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8888" y="2492375"/>
            <a:ext cx="7200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     Селен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Se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в честь Луны.</a:t>
            </a:r>
            <a:b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1" lang="ru-RU" altLang="ru-RU" sz="4000" b="0" i="0" u="none" strike="noStrike" kern="0" cap="none" spc="0" normalizeH="0" baseline="0" noProof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" name="Picture 8" descr="Лу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141663"/>
            <a:ext cx="3854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550" y="246063"/>
            <a:ext cx="81724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chemeClr val="tx2"/>
                </a:solidFill>
              </a:rPr>
              <a:t>Элементы, названные в честь небесных тел или планет </a:t>
            </a:r>
          </a:p>
          <a:p>
            <a:pPr algn="ctr"/>
            <a:r>
              <a:rPr lang="ru-RU" altLang="ru-RU" sz="3600" b="1" dirty="0">
                <a:solidFill>
                  <a:schemeClr val="tx2"/>
                </a:solidFill>
              </a:rPr>
              <a:t>Солнечной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4736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U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2420776"/>
            <a:ext cx="2552384" cy="259251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11960" y="913284"/>
            <a:ext cx="5470376" cy="1719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/>
              <a:t>Уран(</a:t>
            </a:r>
            <a:r>
              <a:rPr lang="en-US" altLang="ru-RU" dirty="0" smtClean="0">
                <a:solidFill>
                  <a:srgbClr val="FF3300"/>
                </a:solidFill>
              </a:rPr>
              <a:t>U</a:t>
            </a:r>
            <a:r>
              <a:rPr lang="en-US" altLang="ru-RU" dirty="0" smtClean="0"/>
              <a:t>)</a:t>
            </a:r>
            <a:r>
              <a:rPr lang="ru-RU" altLang="ru-RU" dirty="0" smtClean="0"/>
              <a:t>– в честь Урана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3319696"/>
            <a:ext cx="6403721" cy="10604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 smtClean="0"/>
              <a:t>Нептуний (</a:t>
            </a:r>
            <a:r>
              <a:rPr lang="en-US" altLang="ru-RU" sz="4000" dirty="0" smtClean="0">
                <a:solidFill>
                  <a:srgbClr val="FF3300"/>
                </a:solidFill>
              </a:rPr>
              <a:t>Np</a:t>
            </a:r>
            <a:r>
              <a:rPr lang="en-US" altLang="ru-RU" sz="4000" dirty="0" smtClean="0"/>
              <a:t>)</a:t>
            </a:r>
            <a:r>
              <a:rPr lang="ru-RU" altLang="ru-RU" sz="4000" dirty="0" smtClean="0"/>
              <a:t>– в честь Нептуна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83" y="4581128"/>
            <a:ext cx="1973722" cy="20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71550" y="1714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Германий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Ge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– в честь Германии</a:t>
            </a:r>
          </a:p>
        </p:txBody>
      </p:sp>
      <p:pic>
        <p:nvPicPr>
          <p:cNvPr id="3" name="Picture 6" descr="Бранденбургские вор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806700"/>
            <a:ext cx="432593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Флаг Герма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2441575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32363" y="5670550"/>
            <a:ext cx="282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Бранденбургские ворота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1550" y="246063"/>
            <a:ext cx="81724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chemeClr val="tx2"/>
                </a:solidFill>
              </a:rPr>
              <a:t>Элементы, названные в честь государств</a:t>
            </a:r>
          </a:p>
        </p:txBody>
      </p:sp>
    </p:spTree>
    <p:extLst>
      <p:ext uri="{BB962C8B-B14F-4D97-AF65-F5344CB8AC3E}">
        <p14:creationId xmlns:p14="http://schemas.microsoft.com/office/powerpoint/2010/main" val="14249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Галлий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Ga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франций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Fr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</a:t>
            </a:r>
            <a:b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 честь Франции</a:t>
            </a:r>
          </a:p>
        </p:txBody>
      </p:sp>
      <p:pic>
        <p:nvPicPr>
          <p:cNvPr id="3" name="Picture 6" descr="Эйфелева ба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1115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Флаг Фран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2438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724525" y="5670550"/>
            <a:ext cx="2370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Эйфелева башня</a:t>
            </a:r>
          </a:p>
        </p:txBody>
      </p:sp>
    </p:spTree>
    <p:extLst>
      <p:ext uri="{BB962C8B-B14F-4D97-AF65-F5344CB8AC3E}">
        <p14:creationId xmlns:p14="http://schemas.microsoft.com/office/powerpoint/2010/main" val="19948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лаг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22550"/>
            <a:ext cx="2387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oboi.kards.qip.ru/images/wallpaper/1d/9d/40221_prev_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447925"/>
            <a:ext cx="40481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833938" y="5457825"/>
            <a:ext cx="371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Храм Василия Блаженного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0600" y="4572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Рутений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Ru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 № 44 – в честь России</a:t>
            </a:r>
            <a:endParaRPr kumimoji="1" lang="ru-RU" alt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0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90600" y="4572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Америций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Am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в честь Америки</a:t>
            </a:r>
          </a:p>
        </p:txBody>
      </p:sp>
      <p:pic>
        <p:nvPicPr>
          <p:cNvPr id="3" name="Picture 6" descr="Статуя Своб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4903787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Флаг Амер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23764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230813" y="5337175"/>
            <a:ext cx="2316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402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Статуя Свободы</a:t>
            </a:r>
          </a:p>
        </p:txBody>
      </p:sp>
    </p:spTree>
    <p:extLst>
      <p:ext uri="{BB962C8B-B14F-4D97-AF65-F5344CB8AC3E}">
        <p14:creationId xmlns:p14="http://schemas.microsoft.com/office/powerpoint/2010/main" val="23820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54088" y="16287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Гафний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Hf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– в честь Копенгагена</a:t>
            </a:r>
          </a:p>
        </p:txBody>
      </p:sp>
      <p:pic>
        <p:nvPicPr>
          <p:cNvPr id="3" name="Picture 10" descr="Рус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2708275"/>
            <a:ext cx="33035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650" y="549275"/>
            <a:ext cx="81692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996633"/>
                </a:solidFill>
                <a:latin typeface="Times New Roman"/>
              </a:rPr>
              <a:t>Элементы, названные в честь городов</a:t>
            </a:r>
          </a:p>
        </p:txBody>
      </p:sp>
    </p:spTree>
    <p:extLst>
      <p:ext uri="{BB962C8B-B14F-4D97-AF65-F5344CB8AC3E}">
        <p14:creationId xmlns:p14="http://schemas.microsoft.com/office/powerpoint/2010/main" val="10282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Лютеций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Lu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 в честь Парижа </a:t>
            </a:r>
            <a:b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( Лютеция)</a:t>
            </a:r>
          </a:p>
        </p:txBody>
      </p:sp>
      <p:pic>
        <p:nvPicPr>
          <p:cNvPr id="3" name="Picture 6" descr="Пари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2981325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Собор Парижской Богомате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2960687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Дубний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Db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– в честь города Дубна в России</a:t>
            </a:r>
          </a:p>
        </p:txBody>
      </p:sp>
      <p:pic>
        <p:nvPicPr>
          <p:cNvPr id="3" name="Picture 7" descr="Дуб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63357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69950" y="11477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Кюрий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Cm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– в честь Пьера и Марии Кюри</a:t>
            </a:r>
          </a:p>
        </p:txBody>
      </p:sp>
      <p:pic>
        <p:nvPicPr>
          <p:cNvPr id="3" name="Picture 9" descr="Портрет Кюри Пь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2963" r="3175" b="3264"/>
          <a:stretch>
            <a:fillRect/>
          </a:stretch>
        </p:blipFill>
        <p:spPr bwMode="auto">
          <a:xfrm>
            <a:off x="900113" y="2276475"/>
            <a:ext cx="3592512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Портрет Кюри Марии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5245" t="3420" r="4449" b="3179"/>
          <a:stretch/>
        </p:blipFill>
        <p:spPr bwMode="auto">
          <a:xfrm>
            <a:off x="5220072" y="2360921"/>
            <a:ext cx="3273123" cy="40622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755650" y="476250"/>
            <a:ext cx="82089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996633"/>
                </a:solidFill>
                <a:latin typeface="Times New Roman"/>
              </a:rPr>
              <a:t>Элементы, названные в честь учёных</a:t>
            </a:r>
          </a:p>
        </p:txBody>
      </p:sp>
    </p:spTree>
    <p:extLst>
      <p:ext uri="{BB962C8B-B14F-4D97-AF65-F5344CB8AC3E}">
        <p14:creationId xmlns:p14="http://schemas.microsoft.com/office/powerpoint/2010/main" val="14873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Приведите два примера химических явлений, которые можно наблюдать в быту. Назовите признаки химических реакций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922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Эйнштейний (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Es</a:t>
            </a:r>
            <a:r>
              <a:rPr kumimoji="1" lang="en-US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  <a:r>
              <a:rPr kumimoji="1" lang="ru-RU" alt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– в честь Альберта Эйнштейна</a:t>
            </a:r>
          </a:p>
        </p:txBody>
      </p:sp>
      <p:pic>
        <p:nvPicPr>
          <p:cNvPr id="3" name="Picture 4" descr="Эйнште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0575"/>
            <a:ext cx="32607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139952" y="188641"/>
            <a:ext cx="4824536" cy="619268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800" dirty="0" smtClean="0"/>
              <a:t>«аргон» (от др.-греч. </a:t>
            </a:r>
            <a:r>
              <a:rPr lang="ru-RU" sz="2800" dirty="0" err="1" smtClean="0"/>
              <a:t>ἀργός</a:t>
            </a:r>
            <a:r>
              <a:rPr lang="ru-RU" sz="2800" dirty="0" smtClean="0"/>
              <a:t> — ленивый, медленный, неактивный). Это </a:t>
            </a:r>
            <a:r>
              <a:rPr lang="ru-RU" sz="2800" smtClean="0"/>
              <a:t>название подчеркивает </a:t>
            </a:r>
            <a:r>
              <a:rPr lang="ru-RU" sz="2800" dirty="0" smtClean="0"/>
              <a:t>важнейшее свойство элемента — его химическую неактивность</a:t>
            </a: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888432" cy="588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1.  В названиях </a:t>
            </a:r>
            <a:r>
              <a:rPr lang="ru-RU" sz="3600" dirty="0" smtClean="0"/>
              <a:t> отражены </a:t>
            </a:r>
            <a:r>
              <a:rPr lang="ru-RU" sz="3600" dirty="0"/>
              <a:t>их важнейшие свойства.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Фосфор                   </a:t>
            </a:r>
            <a:r>
              <a:rPr lang="ru-RU" dirty="0"/>
              <a:t>Х</a:t>
            </a:r>
            <a:r>
              <a:rPr lang="ru-RU" dirty="0" smtClean="0"/>
              <a:t>лор                            Бром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несущий </a:t>
            </a:r>
            <a:r>
              <a:rPr lang="ru-RU" dirty="0" smtClean="0"/>
              <a:t>свет         </a:t>
            </a:r>
            <a:r>
              <a:rPr lang="ru-RU" dirty="0"/>
              <a:t>зелёный</a:t>
            </a:r>
            <a:r>
              <a:rPr lang="ru-RU" dirty="0" smtClean="0"/>
              <a:t>                   зловонный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картинки элементов\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2843809" cy="42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артинки элементов\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736304" cy="42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артинки элементов\B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073125"/>
            <a:ext cx="2664016" cy="424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9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2.  </a:t>
            </a:r>
            <a:r>
              <a:rPr lang="ru-RU" dirty="0" smtClean="0"/>
              <a:t>В </a:t>
            </a:r>
            <a:r>
              <a:rPr lang="ru-RU" dirty="0"/>
              <a:t>честь небесных тел.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Селен                                      Теллур                     от греч. Селена – Луна       от </a:t>
            </a:r>
            <a:r>
              <a:rPr lang="ru-RU" dirty="0"/>
              <a:t>греч. </a:t>
            </a:r>
            <a:r>
              <a:rPr lang="ru-RU" dirty="0" err="1"/>
              <a:t>Теллурис</a:t>
            </a:r>
            <a:r>
              <a:rPr lang="ru-RU" dirty="0"/>
              <a:t> – Земля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F:\картинки элементов\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5831"/>
            <a:ext cx="3096344" cy="42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14390"/>
            <a:ext cx="3312368" cy="428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1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12"/>
            <a:ext cx="9144000" cy="6872312"/>
          </a:xfrm>
          <a:prstGeom prst="rect">
            <a:avLst/>
          </a:prstGeom>
        </p:spPr>
      </p:pic>
      <p:sp>
        <p:nvSpPr>
          <p:cNvPr id="2" name="Slide Number Placeholder 5"/>
          <p:cNvSpPr txBox="1">
            <a:spLocks/>
          </p:cNvSpPr>
          <p:nvPr/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D2670C-6F5E-40E6-A319-7D5902386A2E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84213" y="404813"/>
            <a:ext cx="78486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" charset="0"/>
                <a:cs typeface="Arial" charset="0"/>
              </a:rPr>
              <a:t>Формы существования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>
                <a:solidFill>
                  <a:prstClr val="black"/>
                </a:solidFill>
                <a:latin typeface="Arial" charset="0"/>
                <a:cs typeface="Arial" charset="0"/>
              </a:rPr>
              <a:t>химического элемента: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516" y="2482582"/>
            <a:ext cx="3167844" cy="461665"/>
          </a:xfrm>
          <a:prstGeom prst="rect">
            <a:avLst/>
          </a:prstGeom>
          <a:gradFill rotWithShape="1">
            <a:gsLst>
              <a:gs pos="0">
                <a:srgbClr val="4E67C8">
                  <a:tint val="50000"/>
                  <a:alpha val="85000"/>
                  <a:satMod val="150000"/>
                </a:srgbClr>
              </a:gs>
              <a:gs pos="35000">
                <a:srgbClr val="4E67C8">
                  <a:tint val="70000"/>
                  <a:shade val="90000"/>
                  <a:alpha val="85000"/>
                  <a:satMod val="200000"/>
                </a:srgbClr>
              </a:gs>
              <a:gs pos="100000">
                <a:srgbClr val="4E67C8">
                  <a:tint val="90000"/>
                  <a:shade val="100000"/>
                  <a:alpha val="85000"/>
                  <a:satMod val="250000"/>
                </a:srgbClr>
              </a:gs>
            </a:gsLst>
            <a:lin ang="0" scaled="1"/>
          </a:gradFill>
          <a:ln w="25400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</a:effec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Простые вещества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2068" y="3933056"/>
            <a:ext cx="3190292" cy="461665"/>
          </a:xfrm>
          <a:prstGeom prst="rect">
            <a:avLst/>
          </a:prstGeom>
          <a:gradFill rotWithShape="1">
            <a:gsLst>
              <a:gs pos="0">
                <a:srgbClr val="4E67C8">
                  <a:tint val="50000"/>
                  <a:alpha val="85000"/>
                  <a:satMod val="150000"/>
                </a:srgbClr>
              </a:gs>
              <a:gs pos="35000">
                <a:srgbClr val="4E67C8">
                  <a:tint val="70000"/>
                  <a:shade val="90000"/>
                  <a:alpha val="85000"/>
                  <a:satMod val="200000"/>
                </a:srgbClr>
              </a:gs>
              <a:gs pos="100000">
                <a:srgbClr val="4E67C8">
                  <a:tint val="90000"/>
                  <a:shade val="100000"/>
                  <a:alpha val="85000"/>
                  <a:satMod val="250000"/>
                </a:srgbClr>
              </a:gs>
            </a:gsLst>
            <a:lin ang="0" scaled="1"/>
          </a:gradFill>
          <a:ln w="25400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</a:effec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Сложные вещества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6301" y="5313850"/>
            <a:ext cx="3126059" cy="461665"/>
          </a:xfrm>
          <a:prstGeom prst="rect">
            <a:avLst/>
          </a:prstGeom>
          <a:gradFill rotWithShape="1">
            <a:gsLst>
              <a:gs pos="0">
                <a:srgbClr val="4E67C8">
                  <a:tint val="50000"/>
                  <a:alpha val="85000"/>
                  <a:satMod val="150000"/>
                </a:srgbClr>
              </a:gs>
              <a:gs pos="35000">
                <a:srgbClr val="4E67C8">
                  <a:tint val="70000"/>
                  <a:shade val="90000"/>
                  <a:alpha val="85000"/>
                  <a:satMod val="200000"/>
                </a:srgbClr>
              </a:gs>
              <a:gs pos="100000">
                <a:srgbClr val="4E67C8">
                  <a:tint val="90000"/>
                  <a:shade val="100000"/>
                  <a:alpha val="85000"/>
                  <a:satMod val="250000"/>
                </a:srgbClr>
              </a:gs>
            </a:gsLst>
            <a:lin ang="0" scaled="1"/>
          </a:gradFill>
          <a:ln w="25400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</a:effec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Свободные атомы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136">
            <a:off x="718344" y="3785531"/>
            <a:ext cx="936625" cy="61436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27" y="3732871"/>
            <a:ext cx="792163" cy="66516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68" y="3765688"/>
            <a:ext cx="671513" cy="65405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5713"/>
            <a:ext cx="971550" cy="69373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9" y="2179637"/>
            <a:ext cx="554037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73" y="2051880"/>
            <a:ext cx="549275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5659438"/>
            <a:ext cx="396875" cy="401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053013"/>
            <a:ext cx="598487" cy="606425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2977006" y="5511701"/>
            <a:ext cx="504056" cy="45706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shade val="40000"/>
                  <a:satMod val="115000"/>
                </a:sysClr>
              </a:gs>
              <a:gs pos="80000">
                <a:sysClr val="windowText" lastClr="000000">
                  <a:shade val="90000"/>
                  <a:satMod val="130000"/>
                </a:sysClr>
              </a:gs>
              <a:gs pos="100000">
                <a:sysClr val="windowText" lastClr="000000">
                  <a:shade val="100000"/>
                  <a:satMod val="150000"/>
                </a:sysClr>
              </a:gs>
            </a:gsLst>
            <a:lin ang="7800000" scaled="0"/>
          </a:gradFill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innerShdw blurRad="76200" dist="25400" dir="13500000">
              <a:srgbClr val="FFFFFF">
                <a:alpha val="75000"/>
              </a:srgbClr>
            </a:inn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6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500438"/>
            <a:ext cx="18288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24003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26955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9750" y="5876925"/>
            <a:ext cx="241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336666"/>
                </a:solidFill>
                <a:latin typeface="Times New Roman" panose="02020603050405020304" pitchFamily="18" charset="0"/>
              </a:rPr>
              <a:t>атомы водорода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76600" y="5876925"/>
            <a:ext cx="291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336666"/>
                </a:solidFill>
                <a:latin typeface="Times New Roman" panose="02020603050405020304" pitchFamily="18" charset="0"/>
              </a:rPr>
              <a:t>молекулы водорода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443663" y="5734050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336666"/>
                </a:solidFill>
                <a:latin typeface="Times New Roman" panose="02020603050405020304" pitchFamily="18" charset="0"/>
              </a:rPr>
              <a:t>молекулы воды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95288" y="2060575"/>
            <a:ext cx="2706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336666"/>
                </a:solidFill>
                <a:latin typeface="Times New Roman" panose="02020603050405020304" pitchFamily="18" charset="0"/>
              </a:rPr>
              <a:t>Свободные атомы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203575" y="2420938"/>
            <a:ext cx="2684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336666"/>
                </a:solidFill>
                <a:latin typeface="Times New Roman" panose="02020603050405020304" pitchFamily="18" charset="0"/>
              </a:rPr>
              <a:t>Простое вещество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011863" y="2924175"/>
            <a:ext cx="278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336666"/>
                </a:solidFill>
                <a:latin typeface="Times New Roman" panose="02020603050405020304" pitchFamily="18" charset="0"/>
              </a:rPr>
              <a:t>Сложное вещество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512" y="302213"/>
            <a:ext cx="88201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4000" b="1" kern="0" smtClean="0">
                <a:latin typeface="Times New Roman" panose="02020603050405020304" pitchFamily="18" charset="0"/>
              </a:rPr>
              <a:t>Формы существования химического элемента водорода:</a:t>
            </a:r>
            <a:endParaRPr lang="ru-RU" altLang="ru-RU" sz="4000" b="1" kern="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A1D90-638B-482D-9F52-5A2DEB7890DC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Овал 2"/>
          <p:cNvSpPr/>
          <p:nvPr/>
        </p:nvSpPr>
        <p:spPr>
          <a:xfrm rot="4205684">
            <a:off x="1975644" y="2905919"/>
            <a:ext cx="661988" cy="647700"/>
          </a:xfrm>
          <a:prstGeom prst="ellipse">
            <a:avLst/>
          </a:prstGeom>
          <a:solidFill>
            <a:srgbClr val="F14124"/>
          </a:solidFill>
          <a:ln w="44450" cap="flat" cmpd="sng" algn="ctr">
            <a:solidFill>
              <a:srgbClr val="F14124">
                <a:lumMod val="50000"/>
                <a:alpha val="80000"/>
              </a:srgbClr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132138" y="4762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prstClr val="black"/>
                </a:solidFill>
                <a:latin typeface="Arial" charset="0"/>
                <a:cs typeface="Arial" charset="0"/>
              </a:rPr>
              <a:t>ВЕЩЕСТВА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419475" y="1052513"/>
            <a:ext cx="647700" cy="431800"/>
          </a:xfrm>
          <a:prstGeom prst="straightConnector1">
            <a:avLst/>
          </a:prstGeom>
          <a:noFill/>
          <a:ln w="25400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" name="Прямая со стрелкой 5"/>
          <p:cNvCxnSpPr/>
          <p:nvPr/>
        </p:nvCxnSpPr>
        <p:spPr>
          <a:xfrm>
            <a:off x="4932363" y="1052513"/>
            <a:ext cx="576262" cy="431800"/>
          </a:xfrm>
          <a:prstGeom prst="straightConnector1">
            <a:avLst/>
          </a:prstGeom>
          <a:noFill/>
          <a:ln w="25400" cap="flat" cmpd="sng" algn="ctr">
            <a:solidFill>
              <a:srgbClr val="4E67C8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519363" y="1414463"/>
            <a:ext cx="1836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latin typeface="Arial" charset="0"/>
                <a:cs typeface="Arial" charset="0"/>
              </a:rPr>
              <a:t>простые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737100" y="1414463"/>
            <a:ext cx="19446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latin typeface="Arial" charset="0"/>
                <a:cs typeface="Arial" charset="0"/>
              </a:rPr>
              <a:t>сложные</a:t>
            </a:r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39938"/>
            <a:ext cx="814388" cy="8429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7273">
            <a:off x="6738144" y="2899569"/>
            <a:ext cx="766762" cy="71755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582988"/>
            <a:ext cx="1168400" cy="87153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055938" y="2101850"/>
            <a:ext cx="360362" cy="36036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44450" cap="flat" cmpd="sng" algn="ctr">
            <a:solidFill>
              <a:srgbClr val="4E67C8">
                <a:shade val="50000"/>
                <a:alpha val="80000"/>
                <a:satMod val="110000"/>
              </a:srgbClr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 rot="1874118">
            <a:off x="1524000" y="2689225"/>
            <a:ext cx="663575" cy="647700"/>
          </a:xfrm>
          <a:prstGeom prst="ellipse">
            <a:avLst/>
          </a:prstGeom>
          <a:solidFill>
            <a:srgbClr val="F14124"/>
          </a:solidFill>
          <a:ln w="44450" cap="flat" cmpd="sng" algn="ctr">
            <a:solidFill>
              <a:srgbClr val="F14124">
                <a:lumMod val="50000"/>
                <a:alpha val="80000"/>
              </a:srgbClr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 rot="4205684">
            <a:off x="1683544" y="3137694"/>
            <a:ext cx="661988" cy="647700"/>
          </a:xfrm>
          <a:prstGeom prst="ellipse">
            <a:avLst/>
          </a:prstGeom>
          <a:solidFill>
            <a:srgbClr val="F14124"/>
          </a:solidFill>
          <a:ln w="44450" cap="flat" cmpd="sng" algn="ctr">
            <a:solidFill>
              <a:srgbClr val="F14124">
                <a:lumMod val="50000"/>
                <a:alpha val="80000"/>
              </a:srgbClr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981325" y="3851275"/>
            <a:ext cx="509588" cy="504825"/>
          </a:xfrm>
          <a:prstGeom prst="ellipse">
            <a:avLst/>
          </a:prstGeom>
          <a:solidFill>
            <a:srgbClr val="4E67C8"/>
          </a:solidFill>
          <a:ln w="44450" cap="flat" cmpd="sng" algn="ctr">
            <a:solidFill>
              <a:srgbClr val="4E67C8">
                <a:shade val="50000"/>
                <a:alpha val="80000"/>
                <a:satMod val="110000"/>
              </a:srgbClr>
            </a:solidFill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2162175"/>
            <a:ext cx="401637" cy="401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3854450"/>
            <a:ext cx="554038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2963" y="4868863"/>
            <a:ext cx="3179762" cy="1631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latin typeface="Arial" charset="0"/>
                <a:cs typeface="Arial" charset="0"/>
              </a:rPr>
              <a:t>состоят из атомов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>
                <a:solidFill>
                  <a:prstClr val="black"/>
                </a:solidFill>
                <a:latin typeface="Arial" charset="0"/>
                <a:cs typeface="Arial" charset="0"/>
              </a:rPr>
              <a:t>одного</a:t>
            </a:r>
            <a:r>
              <a:rPr lang="ru-RU" sz="2800" b="1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prstClr val="black"/>
                </a:solidFill>
                <a:latin typeface="Arial" charset="0"/>
                <a:cs typeface="Arial" charset="0"/>
              </a:rPr>
              <a:t>химического элемента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84800" y="4868863"/>
            <a:ext cx="3159125" cy="1631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latin typeface="Arial" charset="0"/>
                <a:cs typeface="Arial" charset="0"/>
              </a:rPr>
              <a:t>состоят из атомов </a:t>
            </a:r>
            <a:r>
              <a:rPr lang="ru-RU" sz="2800" b="1" u="sng">
                <a:solidFill>
                  <a:prstClr val="black"/>
                </a:solidFill>
                <a:latin typeface="Arial" charset="0"/>
                <a:cs typeface="Arial" charset="0"/>
              </a:rPr>
              <a:t>разных </a:t>
            </a:r>
            <a:r>
              <a:rPr lang="ru-RU" sz="2400" b="1">
                <a:solidFill>
                  <a:prstClr val="black"/>
                </a:solidFill>
                <a:latin typeface="Arial" charset="0"/>
                <a:cs typeface="Arial" charset="0"/>
              </a:rPr>
              <a:t>химических элементов </a:t>
            </a:r>
          </a:p>
        </p:txBody>
      </p:sp>
    </p:spTree>
    <p:extLst>
      <p:ext uri="{BB962C8B-B14F-4D97-AF65-F5344CB8AC3E}">
        <p14:creationId xmlns:p14="http://schemas.microsoft.com/office/powerpoint/2010/main" val="37141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3FD57B-2C60-4AA2-B254-38C70138870D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293688"/>
            <a:ext cx="3167063" cy="461962"/>
          </a:xfrm>
          <a:prstGeom prst="rect">
            <a:avLst/>
          </a:prstGeom>
          <a:solidFill>
            <a:srgbClr val="F14124">
              <a:lumMod val="20000"/>
              <a:lumOff val="80000"/>
            </a:srgbClr>
          </a:solidFill>
          <a:ln>
            <a:solidFill>
              <a:srgbClr val="F14124">
                <a:lumMod val="75000"/>
              </a:srgb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Сложное вещество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263" y="263525"/>
            <a:ext cx="3600450" cy="461963"/>
          </a:xfrm>
          <a:prstGeom prst="rect">
            <a:avLst/>
          </a:prstGeom>
          <a:solidFill>
            <a:srgbClr val="F14124">
              <a:lumMod val="20000"/>
              <a:lumOff val="80000"/>
            </a:srgbClr>
          </a:solidFill>
          <a:ln>
            <a:solidFill>
              <a:srgbClr val="F14124">
                <a:lumMod val="75000"/>
              </a:srgbClr>
            </a:solidFill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Простое вещество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3" y="3268663"/>
            <a:ext cx="4464050" cy="831850"/>
          </a:xfrm>
          <a:prstGeom prst="rect">
            <a:avLst/>
          </a:prstGeom>
          <a:solidFill>
            <a:srgbClr val="F14124">
              <a:lumMod val="20000"/>
              <a:lumOff val="80000"/>
            </a:srgbClr>
          </a:solidFill>
          <a:ln>
            <a:solidFill>
              <a:srgbClr val="F14124">
                <a:lumMod val="75000"/>
              </a:srgb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Смесь простого и сложного веществ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1150" y="3143250"/>
            <a:ext cx="3457575" cy="831850"/>
          </a:xfrm>
          <a:prstGeom prst="rect">
            <a:avLst/>
          </a:prstGeom>
          <a:solidFill>
            <a:srgbClr val="F14124">
              <a:lumMod val="20000"/>
              <a:lumOff val="80000"/>
            </a:srgbClr>
          </a:solidFill>
          <a:ln>
            <a:solidFill>
              <a:srgbClr val="F14124">
                <a:lumMod val="75000"/>
              </a:srgb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Смесь двух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сложных веществ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0896">
            <a:off x="1622715" y="918076"/>
            <a:ext cx="971600" cy="63860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784">
            <a:off x="1572930" y="2125588"/>
            <a:ext cx="974725" cy="639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9785">
            <a:off x="684463" y="1412777"/>
            <a:ext cx="971600" cy="63860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1056">
            <a:off x="2557155" y="1252009"/>
            <a:ext cx="974725" cy="639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8623">
            <a:off x="5971316" y="4287994"/>
            <a:ext cx="1006475" cy="804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32099"/>
            <a:ext cx="1011237" cy="804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0935">
            <a:off x="5553196" y="5784081"/>
            <a:ext cx="810265" cy="8048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44" y="4099486"/>
            <a:ext cx="811213" cy="804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7046">
            <a:off x="6875460" y="5206173"/>
            <a:ext cx="811213" cy="804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87" y="755906"/>
            <a:ext cx="1164567" cy="83072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3654">
            <a:off x="5183661" y="2038965"/>
            <a:ext cx="1165225" cy="835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6132">
            <a:off x="7126258" y="1737123"/>
            <a:ext cx="1165225" cy="835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294">
            <a:off x="6253503" y="962669"/>
            <a:ext cx="1165225" cy="835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79013">
            <a:off x="571500" y="4502150"/>
            <a:ext cx="10731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55763" y="4502150"/>
            <a:ext cx="1206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53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333375"/>
            <a:ext cx="8353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ru-RU" altLang="ru-RU" sz="2800" b="1" kern="0" smtClean="0">
                <a:latin typeface="Times New Roman" panose="02020603050405020304" pitchFamily="18" charset="0"/>
              </a:rPr>
              <a:t>Определите, какие из веществ, модели молекул которых изображены на рисунке , относят: а) к простым веществам; б) к сложным веществам.</a:t>
            </a:r>
            <a:br>
              <a:rPr lang="ru-RU" altLang="ru-RU" sz="2800" b="1" kern="0" smtClean="0">
                <a:latin typeface="Times New Roman" panose="02020603050405020304" pitchFamily="18" charset="0"/>
              </a:rPr>
            </a:br>
            <a:endParaRPr lang="ru-RU" altLang="ru-RU" sz="2800" b="1" kern="0" smtClean="0">
              <a:latin typeface="Times New Roman" panose="02020603050405020304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5976938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41888"/>
            <a:ext cx="7042150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Вещества </a:t>
            </a:r>
            <a:r>
              <a:rPr lang="ru-RU" sz="4000" dirty="0"/>
              <a:t>молекулярного строения </a:t>
            </a:r>
            <a:r>
              <a:rPr lang="ru-RU" sz="4000" dirty="0" smtClean="0"/>
              <a:t>состоят из _______________</a:t>
            </a:r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Вещества </a:t>
            </a:r>
            <a:r>
              <a:rPr lang="ru-RU" sz="4000" dirty="0" smtClean="0"/>
              <a:t>_______________строения </a:t>
            </a:r>
            <a:r>
              <a:rPr lang="ru-RU" sz="4000" dirty="0"/>
              <a:t>состоят из атомов  или   ионов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kern="0" dirty="0">
                <a:solidFill>
                  <a:srgbClr val="003366"/>
                </a:solidFill>
                <a:latin typeface="Arial"/>
              </a:rPr>
              <a:t>Атомы, молекулы, химические элементы. Формы существования элементов в природе.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2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1"/>
            <a:ext cx="4434136" cy="4797152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Вещества молекулярного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строения состоят из </a:t>
            </a:r>
            <a:r>
              <a:rPr lang="ru-RU" sz="4000" dirty="0" smtClean="0">
                <a:solidFill>
                  <a:srgbClr val="FF0000"/>
                </a:solidFill>
              </a:rPr>
              <a:t>молекул</a:t>
            </a:r>
            <a:r>
              <a:rPr lang="ru-RU" sz="4000" dirty="0" smtClean="0"/>
              <a:t> </a:t>
            </a:r>
          </a:p>
          <a:p>
            <a:r>
              <a:rPr lang="ru-RU" sz="4000" dirty="0"/>
              <a:t>Жидкости или газы,</a:t>
            </a:r>
          </a:p>
          <a:p>
            <a:pPr marL="0" indent="0">
              <a:buNone/>
            </a:pPr>
            <a:r>
              <a:rPr lang="ru-RU" sz="4000" dirty="0" smtClean="0"/>
              <a:t>   низкие  </a:t>
            </a:r>
            <a:r>
              <a:rPr lang="en-US" sz="4000" dirty="0" smtClean="0"/>
              <a:t>T</a:t>
            </a:r>
            <a:r>
              <a:rPr lang="ru-RU" sz="4000" dirty="0" err="1" smtClean="0"/>
              <a:t>пл</a:t>
            </a:r>
            <a:r>
              <a:rPr lang="ru-RU" sz="4000" dirty="0" smtClean="0"/>
              <a:t>     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  <a:r>
              <a:rPr lang="en-US" sz="4000" dirty="0" smtClean="0"/>
              <a:t>T</a:t>
            </a:r>
            <a:r>
              <a:rPr lang="ru-RU" sz="4000" dirty="0" smtClean="0"/>
              <a:t>кип</a:t>
            </a: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9992" y="0"/>
            <a:ext cx="4644008" cy="4509121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/>
              <a:t>Вещества </a:t>
            </a:r>
            <a:r>
              <a:rPr lang="ru-RU" sz="3600" dirty="0">
                <a:solidFill>
                  <a:srgbClr val="FF0000"/>
                </a:solidFill>
              </a:rPr>
              <a:t>немолекулярного</a:t>
            </a:r>
            <a:r>
              <a:rPr lang="ru-RU" sz="3600" dirty="0"/>
              <a:t> строения состоят из атомов  или   ионов</a:t>
            </a:r>
          </a:p>
          <a:p>
            <a:r>
              <a:rPr lang="ru-RU" sz="3600" dirty="0"/>
              <a:t>Твердые вещества,    </a:t>
            </a:r>
          </a:p>
          <a:p>
            <a:pPr marL="0" indent="0">
              <a:buNone/>
            </a:pPr>
            <a:r>
              <a:rPr lang="ru-RU" sz="3600" dirty="0" smtClean="0"/>
              <a:t>    высокие   </a:t>
            </a:r>
            <a:r>
              <a:rPr lang="en-US" sz="3600" dirty="0" smtClean="0"/>
              <a:t>T</a:t>
            </a:r>
            <a:r>
              <a:rPr lang="ru-RU" sz="3600" dirty="0" err="1" smtClean="0"/>
              <a:t>пл</a:t>
            </a:r>
            <a:r>
              <a:rPr lang="ru-RU" sz="3600" dirty="0" smtClean="0"/>
              <a:t>     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</a:t>
            </a:r>
            <a:r>
              <a:rPr lang="en-US" sz="3600" dirty="0" smtClean="0"/>
              <a:t>T</a:t>
            </a:r>
            <a:r>
              <a:rPr lang="ru-RU" sz="3600" dirty="0" smtClean="0"/>
              <a:t>кип </a:t>
            </a:r>
            <a:endParaRPr lang="ru-RU" sz="36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79" y="4509121"/>
            <a:ext cx="4977021" cy="236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1"/>
            <a:ext cx="3888432" cy="231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9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9289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Отличия простое вещество и химический элемент</a:t>
            </a:r>
          </a:p>
          <a:p>
            <a:endParaRPr lang="ru-RU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Например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когда говорят: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"Кислород — газ",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то очевидно, что имеется в виду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простое вещество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Потому что элементы газами быть не могут.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"Кислородом дышат животные".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Здесь тоже вещество. Потому что элементом дышать невозможно.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"Кислород входит в состав этилового спирта".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А вот здесь кислород — это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химический элемент.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"Электрические провода изготовлены из меди". Здесь медь — это простое вещество.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"Для функционирования человеческого мозга необходима медь".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А вот здесь имеются в виду мельчайшие количества 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меди как элемента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"Медь находится в таблице Менделеева".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Конечно же, никаких кусочков вещества меди Вы в таблице на найдёте. Значит, тут явно имеется в виду химический элемент. А точнее — 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символ химического элемента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Cu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87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9746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2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8" y="980728"/>
            <a:ext cx="8928992" cy="25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3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AB9603-047C-4878-82D3-8FC31A7F53D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71550" y="549275"/>
            <a:ext cx="68405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u="sng">
                <a:solidFill>
                  <a:srgbClr val="000000"/>
                </a:solidFill>
                <a:latin typeface="Arial" charset="0"/>
                <a:cs typeface="Arial" charset="0"/>
              </a:rPr>
              <a:t>Нас окружают различные </a:t>
            </a:r>
            <a:r>
              <a:rPr lang="ru-RU" sz="2800" b="1" u="sng">
                <a:solidFill>
                  <a:srgbClr val="000000"/>
                </a:solidFill>
                <a:latin typeface="Arial" charset="0"/>
                <a:cs typeface="Arial" charset="0"/>
              </a:rPr>
              <a:t>предметы</a:t>
            </a:r>
            <a:r>
              <a:rPr lang="ru-RU" sz="2800" u="sng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u="sng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ru-RU" sz="2400" b="1" u="sng">
                <a:solidFill>
                  <a:srgbClr val="000000"/>
                </a:solidFill>
                <a:latin typeface="Arial" charset="0"/>
                <a:cs typeface="Arial" charset="0"/>
              </a:rPr>
              <a:t>тела</a:t>
            </a:r>
            <a:r>
              <a:rPr lang="ru-RU" sz="2000" u="sng">
                <a:solidFill>
                  <a:srgbClr val="000000"/>
                </a:solidFill>
                <a:latin typeface="Arial" charset="0"/>
                <a:cs typeface="Arial" charset="0"/>
              </a:rPr>
              <a:t>).</a:t>
            </a: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Например: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525588"/>
            <a:ext cx="1584325" cy="1284287"/>
          </a:xfrm>
          <a:prstGeom prst="rect">
            <a:avLst/>
          </a:prstGeom>
          <a:noFill/>
          <a:ln w="9525">
            <a:solidFill>
              <a:srgbClr val="5ECCF3">
                <a:lumMod val="40000"/>
                <a:lumOff val="60000"/>
              </a:srgbClr>
            </a:solidFill>
            <a:miter lim="800000"/>
            <a:headEnd/>
            <a:tailEnd/>
          </a:ln>
          <a:effectLst>
            <a:glow rad="63500">
              <a:srgbClr val="5DCEAF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27150"/>
            <a:ext cx="1273175" cy="1484313"/>
          </a:xfrm>
          <a:prstGeom prst="rect">
            <a:avLst/>
          </a:prstGeom>
          <a:noFill/>
          <a:ln w="9525">
            <a:solidFill>
              <a:srgbClr val="5ECCF3">
                <a:lumMod val="40000"/>
                <a:lumOff val="60000"/>
              </a:srgbClr>
            </a:solidFill>
            <a:miter lim="800000"/>
            <a:headEnd/>
            <a:tailEnd/>
          </a:ln>
          <a:effectLst>
            <a:glow rad="63500">
              <a:srgbClr val="5DCEAF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650" y="2809875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Arial" charset="0"/>
              </a:rPr>
              <a:t>         стакан                        парта                           линейка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124075" y="3209925"/>
            <a:ext cx="540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u="sng">
                <a:solidFill>
                  <a:srgbClr val="000000"/>
                </a:solidFill>
                <a:latin typeface="Arial" charset="0"/>
                <a:cs typeface="Arial" charset="0"/>
              </a:rPr>
              <a:t>Эти тела состоят из </a:t>
            </a:r>
            <a:r>
              <a:rPr lang="ru-RU" sz="2800" b="1" u="sng">
                <a:solidFill>
                  <a:srgbClr val="000000"/>
                </a:solidFill>
                <a:latin typeface="Arial" charset="0"/>
                <a:cs typeface="Arial" charset="0"/>
              </a:rPr>
              <a:t>веществ</a:t>
            </a: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27113" y="3871913"/>
            <a:ext cx="1728787" cy="461962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44450" cap="flat" cmpd="sng" algn="ctr">
            <a:solidFill>
              <a:sysClr val="windowText" lastClr="000000">
                <a:alpha val="80000"/>
                <a:satMod val="110000"/>
              </a:sysClr>
            </a:solidFill>
            <a:prstDash val="solid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стекло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63938" y="3860800"/>
            <a:ext cx="2087562" cy="501650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44450" cap="flat" cmpd="sng" algn="ctr">
            <a:solidFill>
              <a:sysClr val="windowText" lastClr="000000">
                <a:alpha val="80000"/>
                <a:satMod val="110000"/>
              </a:sysClr>
            </a:solidFill>
            <a:prstDash val="solid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древесина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72225" y="3890963"/>
            <a:ext cx="2016125" cy="461962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44450" cap="flat" cmpd="sng" algn="ctr">
            <a:solidFill>
              <a:sysClr val="windowText" lastClr="000000">
                <a:alpha val="80000"/>
                <a:satMod val="110000"/>
              </a:sysClr>
            </a:solidFill>
            <a:prstDash val="solid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пластмасса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989013" y="4652963"/>
            <a:ext cx="70564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На свете очень много веществ. И все они состоят из </a:t>
            </a:r>
            <a:r>
              <a:rPr lang="ru-RU" sz="2800" b="1">
                <a:solidFill>
                  <a:srgbClr val="000000"/>
                </a:solidFill>
                <a:latin typeface="Arial" charset="0"/>
                <a:cs typeface="Arial" charset="0"/>
              </a:rPr>
              <a:t>мельчайших частиц: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9938" y="5456238"/>
            <a:ext cx="7788275" cy="701674"/>
          </a:xfrm>
          <a:prstGeom prst="rect">
            <a:avLst/>
          </a:prstGeom>
          <a:solidFill>
            <a:srgbClr val="B4DCFA"/>
          </a:solidFill>
          <a:ln>
            <a:solidFill>
              <a:srgbClr val="B4DCFA">
                <a:lumMod val="90000"/>
              </a:srgbClr>
            </a:solidFill>
          </a:ln>
          <a:effectLst>
            <a:glow rad="63500">
              <a:srgbClr val="5DCEAF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АТОМОВ        и        МОЛЕКУЛ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00163"/>
            <a:ext cx="1512887" cy="1511300"/>
          </a:xfrm>
          <a:prstGeom prst="rect">
            <a:avLst/>
          </a:prstGeom>
          <a:noFill/>
          <a:ln w="9525">
            <a:solidFill>
              <a:srgbClr val="4E67C8">
                <a:lumMod val="40000"/>
                <a:lumOff val="60000"/>
              </a:srgbClr>
            </a:solidFill>
            <a:miter lim="800000"/>
            <a:headEnd/>
            <a:tailEnd/>
          </a:ln>
          <a:effectLst>
            <a:glow rad="63500">
              <a:srgbClr val="5DCEAF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u="sng" dirty="0" smtClean="0">
                <a:solidFill>
                  <a:srgbClr val="008000"/>
                </a:solidFill>
              </a:rPr>
              <a:t>Молекулы</a:t>
            </a:r>
            <a:r>
              <a:rPr lang="ru-RU" altLang="ru-RU" sz="4000" dirty="0" smtClean="0"/>
              <a:t>- это мельчайшие частицы, из которых состоят вещества</a:t>
            </a:r>
            <a:endParaRPr lang="ru-RU" altLang="ru-RU" sz="40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32493" y="2636912"/>
            <a:ext cx="5334000" cy="4449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b="1" i="1" dirty="0" smtClean="0">
                <a:solidFill>
                  <a:srgbClr val="008000"/>
                </a:solidFill>
              </a:rPr>
              <a:t>Молекула вещества</a:t>
            </a:r>
            <a:r>
              <a:rPr lang="ru-RU" altLang="ru-RU" b="1" i="1" dirty="0" smtClean="0"/>
              <a:t> – это мельчайшая частица данного вещества</a:t>
            </a:r>
            <a:r>
              <a:rPr lang="ru-RU" altLang="ru-RU" dirty="0" smtClean="0"/>
              <a:t>.. </a:t>
            </a:r>
            <a:endParaRPr lang="en-US" altLang="ru-RU" dirty="0" smtClean="0"/>
          </a:p>
          <a:p>
            <a:pPr>
              <a:lnSpc>
                <a:spcPct val="90000"/>
              </a:lnSpc>
            </a:pPr>
            <a:r>
              <a:rPr lang="ru-RU" altLang="ru-RU" dirty="0" smtClean="0"/>
              <a:t>Самая малая частица воды – молекула воды. </a:t>
            </a:r>
            <a:endParaRPr lang="en-US" altLang="ru-RU" dirty="0" smtClean="0"/>
          </a:p>
          <a:p>
            <a:pPr>
              <a:lnSpc>
                <a:spcPct val="90000"/>
              </a:lnSpc>
            </a:pPr>
            <a:r>
              <a:rPr lang="ru-RU" altLang="ru-RU" dirty="0" smtClean="0"/>
              <a:t>Самая малая частица сахара – молекула сахара</a:t>
            </a:r>
            <a:endParaRPr lang="ru-RU" altLang="ru-RU" dirty="0"/>
          </a:p>
        </p:txBody>
      </p:sp>
      <p:pic>
        <p:nvPicPr>
          <p:cNvPr id="5" name="Picture 8" descr="d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1582738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saha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676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pPr>
              <a:defRPr/>
            </a:pPr>
            <a:fld id="{95E44966-A2D0-4156-A5C5-7C4AEE8415C8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68412" y="2492896"/>
            <a:ext cx="6911975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dirty="0"/>
          </a:p>
          <a:p>
            <a:pPr algn="ctr">
              <a:spcBef>
                <a:spcPct val="50000"/>
              </a:spcBef>
            </a:pPr>
            <a:r>
              <a:rPr lang="ru-RU" sz="3600" b="1" i="1" dirty="0"/>
              <a:t>АТОМЫ</a:t>
            </a:r>
            <a:r>
              <a:rPr lang="ru-RU" sz="3200" dirty="0"/>
              <a:t> так малы, </a:t>
            </a:r>
          </a:p>
          <a:p>
            <a:pPr algn="ctr">
              <a:spcBef>
                <a:spcPct val="50000"/>
              </a:spcBef>
            </a:pPr>
            <a:r>
              <a:rPr lang="ru-RU" sz="3200" dirty="0"/>
              <a:t>что на </a:t>
            </a:r>
            <a:r>
              <a:rPr lang="ru-RU" sz="3200" dirty="0" smtClean="0"/>
              <a:t>острие иглы  </a:t>
            </a:r>
            <a:endParaRPr lang="ru-RU" sz="3200" dirty="0"/>
          </a:p>
          <a:p>
            <a:pPr>
              <a:spcBef>
                <a:spcPct val="50000"/>
              </a:spcBef>
            </a:pPr>
            <a:endParaRPr lang="ru-RU" sz="3200" dirty="0"/>
          </a:p>
          <a:p>
            <a:pPr algn="ctr">
              <a:spcBef>
                <a:spcPct val="50000"/>
              </a:spcBef>
            </a:pPr>
            <a:r>
              <a:rPr lang="ru-RU" sz="3200" dirty="0"/>
              <a:t>их может поместиться многие </a:t>
            </a:r>
            <a:r>
              <a:rPr lang="ru-RU" sz="3200" b="1" i="1" dirty="0"/>
              <a:t>миллиарды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9" name="Picture 8" descr="иг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20" y="4044416"/>
            <a:ext cx="2087562" cy="152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084168" y="4554999"/>
            <a:ext cx="9366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467544" y="12701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</a:rPr>
              <a:t>АТОМ</a:t>
            </a:r>
            <a:r>
              <a:rPr lang="ru-RU" sz="4000" dirty="0" smtClean="0"/>
              <a:t> - наименьшая химически </a:t>
            </a:r>
          </a:p>
          <a:p>
            <a:r>
              <a:rPr lang="ru-RU" sz="4000" dirty="0" smtClean="0"/>
              <a:t>неделимая частица </a:t>
            </a:r>
          </a:p>
          <a:p>
            <a:r>
              <a:rPr lang="ru-RU" sz="4000" dirty="0" smtClean="0"/>
              <a:t>вещества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074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533400" y="533400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smtClean="0">
                <a:solidFill>
                  <a:srgbClr val="008000"/>
                </a:solidFill>
              </a:rPr>
              <a:t>Размеры молекул</a:t>
            </a:r>
            <a:br>
              <a:rPr lang="ru-RU" altLang="ru-RU" sz="4000" b="1" smtClean="0">
                <a:solidFill>
                  <a:srgbClr val="008000"/>
                </a:solidFill>
              </a:rPr>
            </a:br>
            <a:endParaRPr lang="ru-RU" altLang="ru-RU" sz="4000" b="1">
              <a:solidFill>
                <a:srgbClr val="008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" y="2262188"/>
            <a:ext cx="830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6525" y="1617663"/>
            <a:ext cx="62642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 b="1"/>
              <a:t>Если бы</a:t>
            </a:r>
            <a:r>
              <a:rPr lang="ru-RU" altLang="ru-RU" sz="2400"/>
              <a:t> </a:t>
            </a:r>
            <a:r>
              <a:rPr lang="ru-RU" altLang="ru-RU" sz="2400" b="1"/>
              <a:t>молекулы стали размером с точку на листе бумаги</a:t>
            </a:r>
            <a:r>
              <a:rPr lang="ru-RU" altLang="ru-RU" sz="2400"/>
              <a:t>. Тогда все бы тела тоже увеличились и верхушка Эйфелевой  башни достала бы до Луны, люди бы были высотой 1700 км, мыши были бы длинной 100 км, а мухи – 7 км, каждый волос был бы толщиной 100 м, красные тельца нашей крови – эритроциты имели бы в поперечнике 7м. </a:t>
            </a:r>
            <a:endParaRPr lang="en-US" altLang="ru-RU" sz="2400"/>
          </a:p>
          <a:p>
            <a:r>
              <a:rPr lang="ru-RU" altLang="ru-RU" sz="2400"/>
              <a:t>Ч</a:t>
            </a:r>
            <a:r>
              <a:rPr lang="ru-RU" altLang="ru-RU" sz="2400" b="1"/>
              <a:t>еловек во столько раз больше атома</a:t>
            </a:r>
            <a:r>
              <a:rPr lang="ru-RU" altLang="ru-RU" sz="2400"/>
              <a:t>, во сколько раз он сам меньше звезды. </a:t>
            </a:r>
          </a:p>
        </p:txBody>
      </p:sp>
      <p:pic>
        <p:nvPicPr>
          <p:cNvPr id="5" name="Picture 6" descr="e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801813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1086</Words>
  <Application>Microsoft Office PowerPoint</Application>
  <PresentationFormat>Экран (4:3)</PresentationFormat>
  <Paragraphs>305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Arial</vt:lpstr>
      <vt:lpstr>Arial</vt:lpstr>
      <vt:lpstr>Calibri</vt:lpstr>
      <vt:lpstr>Monotype Sorts</vt:lpstr>
      <vt:lpstr>Rage Italic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Атомы, молекулы, химические элементы. Формы существования элементов в природе.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молекулы 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«аргон» (от др.-греч. ἀργός — ленивый, медленный, неактивный). Это название подчеркивает важнейшее свойство элемента — его химическую неактивность</vt:lpstr>
      <vt:lpstr>1.  В названиях  отражены их важнейшие свойства.  </vt:lpstr>
      <vt:lpstr>2.  В честь небесных тел.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32</cp:revision>
  <dcterms:created xsi:type="dcterms:W3CDTF">2014-09-28T10:36:28Z</dcterms:created>
  <dcterms:modified xsi:type="dcterms:W3CDTF">2017-09-14T13:30:34Z</dcterms:modified>
</cp:coreProperties>
</file>