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4" r:id="rId5"/>
    <p:sldId id="265" r:id="rId6"/>
    <p:sldId id="266" r:id="rId7"/>
    <p:sldId id="267" r:id="rId8"/>
    <p:sldId id="269" r:id="rId9"/>
    <p:sldId id="268" r:id="rId10"/>
    <p:sldId id="270" r:id="rId11"/>
    <p:sldId id="271" r:id="rId12"/>
    <p:sldId id="272" r:id="rId13"/>
    <p:sldId id="273" r:id="rId14"/>
    <p:sldId id="274" r:id="rId15"/>
    <p:sldId id="27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A9459-C292-4344-B5B4-C9DFA43F8F8C}" type="datetimeFigureOut">
              <a:rPr lang="ru-RU" smtClean="0"/>
              <a:pPr/>
              <a:t>07.10.2016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1545-5EA0-40E6-B00F-C8261789AE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1896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A9459-C292-4344-B5B4-C9DFA43F8F8C}" type="datetimeFigureOut">
              <a:rPr lang="ru-RU" smtClean="0"/>
              <a:pPr/>
              <a:t>07.10.2016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1545-5EA0-40E6-B00F-C8261789AE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8550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A9459-C292-4344-B5B4-C9DFA43F8F8C}" type="datetimeFigureOut">
              <a:rPr lang="ru-RU" smtClean="0"/>
              <a:pPr/>
              <a:t>07.10.2016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1545-5EA0-40E6-B00F-C8261789AE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6147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A9459-C292-4344-B5B4-C9DFA43F8F8C}" type="datetimeFigureOut">
              <a:rPr lang="ru-RU" smtClean="0"/>
              <a:pPr/>
              <a:t>07.10.2016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1545-5EA0-40E6-B00F-C8261789AE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8460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A9459-C292-4344-B5B4-C9DFA43F8F8C}" type="datetimeFigureOut">
              <a:rPr lang="ru-RU" smtClean="0"/>
              <a:pPr/>
              <a:t>07.10.2016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1545-5EA0-40E6-B00F-C8261789AE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0496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A9459-C292-4344-B5B4-C9DFA43F8F8C}" type="datetimeFigureOut">
              <a:rPr lang="ru-RU" smtClean="0"/>
              <a:pPr/>
              <a:t>07.10.2016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1545-5EA0-40E6-B00F-C8261789AE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391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A9459-C292-4344-B5B4-C9DFA43F8F8C}" type="datetimeFigureOut">
              <a:rPr lang="ru-RU" smtClean="0"/>
              <a:pPr/>
              <a:t>07.10.2016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1545-5EA0-40E6-B00F-C8261789AE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042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A9459-C292-4344-B5B4-C9DFA43F8F8C}" type="datetimeFigureOut">
              <a:rPr lang="ru-RU" smtClean="0"/>
              <a:pPr/>
              <a:t>07.10.2016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1545-5EA0-40E6-B00F-C8261789AE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7330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A9459-C292-4344-B5B4-C9DFA43F8F8C}" type="datetimeFigureOut">
              <a:rPr lang="ru-RU" smtClean="0"/>
              <a:pPr/>
              <a:t>07.10.2016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1545-5EA0-40E6-B00F-C8261789AE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435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A9459-C292-4344-B5B4-C9DFA43F8F8C}" type="datetimeFigureOut">
              <a:rPr lang="ru-RU" smtClean="0"/>
              <a:pPr/>
              <a:t>07.10.2016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1545-5EA0-40E6-B00F-C8261789AE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0391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A9459-C292-4344-B5B4-C9DFA43F8F8C}" type="datetimeFigureOut">
              <a:rPr lang="ru-RU" smtClean="0"/>
              <a:pPr/>
              <a:t>07.10.2016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41545-5EA0-40E6-B00F-C8261789AE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642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A9459-C292-4344-B5B4-C9DFA43F8F8C}" type="datetimeFigureOut">
              <a:rPr lang="ru-RU" smtClean="0"/>
              <a:pPr/>
              <a:t>07.10.2016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41545-5EA0-40E6-B00F-C8261789AE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010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9.jpeg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5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gif"/><Relationship Id="rId5" Type="http://schemas.openxmlformats.org/officeDocument/2006/relationships/image" Target="../media/image5.gif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Рисунок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1785926"/>
            <a:ext cx="7772400" cy="302433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6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Определительные придаточные</a:t>
            </a:r>
            <a:br>
              <a:rPr lang="ru-RU" sz="6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6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</a:t>
            </a:r>
            <a:r>
              <a:rPr lang="en-US" sz="6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relative</a:t>
            </a:r>
            <a:r>
              <a:rPr lang="ru-RU" sz="6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6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clauses</a:t>
            </a:r>
            <a:r>
              <a:rPr lang="ru-RU" sz="60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)</a:t>
            </a:r>
            <a:endParaRPr lang="ru-RU" sz="60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214290"/>
            <a:ext cx="8358203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ru-RU" sz="31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ГОКУ АО ОШ при УИН</a:t>
            </a:r>
            <a:endParaRPr lang="ru-RU" sz="31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5929330"/>
            <a:ext cx="8358203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ru-RU" sz="31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2016 год</a:t>
            </a:r>
            <a:endParaRPr lang="ru-RU" sz="31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94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282" y="404664"/>
            <a:ext cx="8715436" cy="5721499"/>
          </a:xfrm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b="1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  <a:cs typeface="Times New Roman"/>
              </a:rPr>
              <a:t>The man</a:t>
            </a:r>
            <a:r>
              <a:rPr lang="en-US" dirty="0" smtClean="0">
                <a:solidFill>
                  <a:srgbClr val="0000FF"/>
                </a:solidFill>
                <a:effectLst/>
                <a:latin typeface="Times New Roman"/>
                <a:ea typeface="Times New Roman"/>
                <a:cs typeface="Times New Roman"/>
              </a:rPr>
              <a:t>       </a:t>
            </a:r>
            <a:r>
              <a:rPr lang="ru-RU" dirty="0" smtClean="0">
                <a:solidFill>
                  <a:srgbClr val="0000FF"/>
                </a:solidFill>
                <a:effectLst/>
                <a:latin typeface="Times New Roman"/>
                <a:ea typeface="Times New Roman"/>
                <a:cs typeface="Times New Roman"/>
              </a:rPr>
              <a:t>…</a:t>
            </a:r>
            <a:r>
              <a:rPr lang="en-US" dirty="0" smtClean="0">
                <a:solidFill>
                  <a:srgbClr val="0000FF"/>
                </a:solidFill>
                <a:effectLst/>
                <a:latin typeface="Times New Roman"/>
                <a:ea typeface="Times New Roman"/>
                <a:cs typeface="Times New Roman"/>
              </a:rPr>
              <a:t>      </a:t>
            </a:r>
            <a:r>
              <a:rPr lang="en-US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  <a:cs typeface="Times New Roman"/>
              </a:rPr>
              <a:t>is sitting there is my brother.</a:t>
            </a:r>
            <a:endParaRPr lang="ru-RU" dirty="0" smtClean="0">
              <a:solidFill>
                <a:schemeClr val="bg1"/>
              </a:solidFill>
              <a:effectLst/>
              <a:latin typeface="Times New Roman"/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i="1" dirty="0" smtClean="0">
                <a:solidFill>
                  <a:srgbClr val="FFFF00"/>
                </a:solidFill>
                <a:effectLst/>
                <a:latin typeface="Times New Roman"/>
                <a:ea typeface="Times New Roman"/>
              </a:rPr>
              <a:t>Человек, который сидит там, мой брат.</a:t>
            </a:r>
            <a:endParaRPr lang="ru-RU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b="1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  <a:cs typeface="Times New Roman"/>
              </a:rPr>
              <a:t>The picture</a:t>
            </a:r>
            <a:r>
              <a:rPr lang="en-US" dirty="0" smtClean="0">
                <a:solidFill>
                  <a:srgbClr val="0000FF"/>
                </a:solidFill>
                <a:effectLst/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dirty="0" smtClean="0">
                <a:solidFill>
                  <a:srgbClr val="0000FF"/>
                </a:solidFill>
                <a:effectLst/>
                <a:latin typeface="Times New Roman"/>
                <a:ea typeface="Times New Roman"/>
                <a:cs typeface="Times New Roman"/>
              </a:rPr>
              <a:t>…</a:t>
            </a:r>
            <a:r>
              <a:rPr lang="en-US" dirty="0" smtClean="0">
                <a:solidFill>
                  <a:srgbClr val="0000FF"/>
                </a:solidFill>
                <a:effectLst/>
                <a:latin typeface="Times New Roman"/>
                <a:ea typeface="Times New Roman"/>
                <a:cs typeface="Times New Roman"/>
              </a:rPr>
              <a:t>         </a:t>
            </a:r>
            <a:r>
              <a:rPr lang="en-US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  <a:cs typeface="Times New Roman"/>
              </a:rPr>
              <a:t>hangs on the wall</a:t>
            </a:r>
            <a:r>
              <a:rPr lang="ru-RU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en-US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  <a:cs typeface="Times New Roman"/>
              </a:rPr>
              <a:t>was painted by </a:t>
            </a:r>
            <a:r>
              <a:rPr lang="en-US" dirty="0" err="1" smtClean="0">
                <a:solidFill>
                  <a:schemeClr val="bg1"/>
                </a:solidFill>
                <a:effectLst/>
                <a:latin typeface="Times New Roman"/>
                <a:ea typeface="Times New Roman"/>
                <a:cs typeface="Times New Roman"/>
              </a:rPr>
              <a:t>Repin</a:t>
            </a:r>
            <a:r>
              <a:rPr lang="en-US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  <a:cs typeface="Times New Roman"/>
              </a:rPr>
              <a:t>.</a:t>
            </a:r>
            <a:endParaRPr lang="ru-RU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ru-RU" sz="2800" b="1" i="1" dirty="0" smtClean="0">
                <a:solidFill>
                  <a:srgbClr val="FFFF00"/>
                </a:solidFill>
                <a:effectLst/>
                <a:latin typeface="Times New Roman"/>
                <a:ea typeface="Times New Roman"/>
              </a:rPr>
              <a:t>Картина, которая висит на стене, была написана Репиным.</a:t>
            </a:r>
            <a:endParaRPr lang="ru-RU" sz="2800" b="1" dirty="0">
              <a:solidFill>
                <a:srgbClr val="FFFF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57356" y="428604"/>
            <a:ext cx="1514402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who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85984" y="1714488"/>
            <a:ext cx="1351906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ea typeface="Times New Roman"/>
                <a:cs typeface="Times New Roman"/>
              </a:rPr>
              <a:t>which</a:t>
            </a:r>
            <a:endParaRPr lang="ru-RU" sz="3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56964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Самостоятельная работа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Who/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Which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4525963"/>
          </a:xfrm>
        </p:spPr>
        <p:txBody>
          <a:bodyPr>
            <a:noAutofit/>
          </a:bodyPr>
          <a:lstStyle/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 smtClean="0">
                <a:effectLst/>
                <a:latin typeface="Times New Roman"/>
                <a:ea typeface="Times New Roman"/>
                <a:cs typeface="Times New Roman"/>
              </a:rPr>
              <a:t>1.Where is the </a:t>
            </a:r>
            <a:r>
              <a:rPr lang="en-US" dirty="0" smtClean="0">
                <a:solidFill>
                  <a:srgbClr val="00B050"/>
                </a:solidFill>
                <a:effectLst/>
                <a:latin typeface="Times New Roman"/>
                <a:ea typeface="Times New Roman"/>
                <a:cs typeface="Times New Roman"/>
              </a:rPr>
              <a:t>letter</a:t>
            </a:r>
            <a:r>
              <a:rPr lang="en-US" dirty="0" smtClean="0">
                <a:effectLst/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…</a:t>
            </a:r>
            <a:r>
              <a:rPr lang="en-US" dirty="0" smtClean="0">
                <a:effectLst/>
                <a:latin typeface="Times New Roman"/>
                <a:ea typeface="Times New Roman"/>
                <a:cs typeface="Times New Roman"/>
              </a:rPr>
              <a:t>I gave you to read?</a:t>
            </a:r>
            <a:endParaRPr lang="ru-RU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 smtClean="0">
                <a:effectLst/>
                <a:latin typeface="Times New Roman"/>
                <a:ea typeface="Times New Roman"/>
                <a:cs typeface="Times New Roman"/>
              </a:rPr>
              <a:t>2.Here is the </a:t>
            </a:r>
            <a:r>
              <a:rPr lang="en-US" dirty="0" smtClean="0">
                <a:solidFill>
                  <a:srgbClr val="00B050"/>
                </a:solidFill>
                <a:effectLst/>
                <a:latin typeface="Times New Roman"/>
                <a:ea typeface="Times New Roman"/>
                <a:cs typeface="Times New Roman"/>
              </a:rPr>
              <a:t>book</a:t>
            </a:r>
            <a:r>
              <a:rPr lang="en-US" dirty="0" smtClean="0">
                <a:effectLst/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…. </a:t>
            </a:r>
            <a:r>
              <a:rPr lang="en-US" dirty="0" smtClean="0">
                <a:effectLst/>
                <a:latin typeface="Times New Roman"/>
                <a:ea typeface="Times New Roman"/>
                <a:cs typeface="Times New Roman"/>
              </a:rPr>
              <a:t>we have spoken about.</a:t>
            </a:r>
            <a:endParaRPr lang="ru-RU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 smtClean="0">
                <a:effectLst/>
                <a:latin typeface="Times New Roman"/>
                <a:ea typeface="Times New Roman"/>
                <a:cs typeface="Times New Roman"/>
              </a:rPr>
              <a:t>3.Give me the </a:t>
            </a:r>
            <a:r>
              <a:rPr lang="en-US" dirty="0" smtClean="0">
                <a:solidFill>
                  <a:srgbClr val="00B050"/>
                </a:solidFill>
                <a:effectLst/>
                <a:latin typeface="Times New Roman"/>
                <a:ea typeface="Times New Roman"/>
                <a:cs typeface="Times New Roman"/>
              </a:rPr>
              <a:t>book</a:t>
            </a:r>
            <a:r>
              <a:rPr lang="en-US" dirty="0" smtClean="0">
                <a:effectLst/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i="1" dirty="0" smtClean="0">
                <a:effectLst/>
                <a:latin typeface="Times New Roman"/>
                <a:ea typeface="Times New Roman"/>
                <a:cs typeface="Times New Roman"/>
              </a:rPr>
              <a:t>……</a:t>
            </a:r>
            <a:r>
              <a:rPr lang="en-US" dirty="0" smtClean="0">
                <a:effectLst/>
                <a:latin typeface="Times New Roman"/>
                <a:ea typeface="Times New Roman"/>
                <a:cs typeface="Times New Roman"/>
              </a:rPr>
              <a:t>I gave you yesterday.</a:t>
            </a:r>
            <a:endParaRPr lang="ru-RU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 smtClean="0">
                <a:effectLst/>
                <a:latin typeface="Times New Roman"/>
                <a:ea typeface="Times New Roman"/>
                <a:cs typeface="Times New Roman"/>
              </a:rPr>
              <a:t>4.There is the </a:t>
            </a:r>
            <a:r>
              <a:rPr lang="en-US" dirty="0" smtClean="0">
                <a:solidFill>
                  <a:srgbClr val="00B050"/>
                </a:solidFill>
                <a:effectLst/>
                <a:latin typeface="Times New Roman"/>
                <a:ea typeface="Times New Roman"/>
                <a:cs typeface="Times New Roman"/>
              </a:rPr>
              <a:t>student</a:t>
            </a:r>
            <a:r>
              <a:rPr lang="en-US" dirty="0" smtClean="0">
                <a:effectLst/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dirty="0" smtClean="0">
                <a:effectLst/>
                <a:latin typeface="Times New Roman"/>
                <a:ea typeface="Times New Roman"/>
                <a:cs typeface="Times New Roman"/>
              </a:rPr>
              <a:t>… </a:t>
            </a:r>
            <a:r>
              <a:rPr lang="en-US" dirty="0" smtClean="0">
                <a:effectLst/>
                <a:latin typeface="Times New Roman"/>
                <a:ea typeface="Times New Roman"/>
                <a:cs typeface="Times New Roman"/>
              </a:rPr>
              <a:t>was at the theatre yesterday.</a:t>
            </a:r>
            <a:endParaRPr lang="ru-RU" dirty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 smtClean="0">
                <a:effectLst/>
                <a:latin typeface="Times New Roman"/>
                <a:ea typeface="Times New Roman"/>
                <a:cs typeface="Times New Roman"/>
              </a:rPr>
              <a:t>5. He posted the </a:t>
            </a:r>
            <a:r>
              <a:rPr lang="en-US" dirty="0" smtClean="0">
                <a:solidFill>
                  <a:srgbClr val="00B050"/>
                </a:solidFill>
                <a:effectLst/>
                <a:latin typeface="Times New Roman"/>
                <a:ea typeface="Times New Roman"/>
                <a:cs typeface="Times New Roman"/>
              </a:rPr>
              <a:t>letter</a:t>
            </a:r>
            <a:r>
              <a:rPr lang="en-US" dirty="0" smtClean="0">
                <a:effectLst/>
                <a:latin typeface="Times New Roman"/>
                <a:ea typeface="Times New Roman"/>
                <a:cs typeface="Times New Roman"/>
              </a:rPr>
              <a:t> </a:t>
            </a:r>
            <a:r>
              <a:rPr lang="en-US" dirty="0" smtClean="0">
                <a:latin typeface="Times New Roman"/>
                <a:ea typeface="Times New Roman"/>
                <a:cs typeface="Times New Roman"/>
              </a:rPr>
              <a:t>…</a:t>
            </a:r>
            <a:r>
              <a:rPr lang="en-US" dirty="0" smtClean="0">
                <a:effectLst/>
                <a:latin typeface="Times New Roman"/>
                <a:ea typeface="Times New Roman"/>
                <a:cs typeface="Times New Roman"/>
              </a:rPr>
              <a:t>he had written.</a:t>
            </a:r>
            <a:endParaRPr lang="ru-RU" dirty="0"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en-US" dirty="0" smtClean="0">
                <a:effectLst/>
                <a:latin typeface="Times New Roman"/>
                <a:ea typeface="Times New Roman"/>
              </a:rPr>
              <a:t>6.The </a:t>
            </a:r>
            <a:r>
              <a:rPr lang="en-US" dirty="0" smtClean="0">
                <a:solidFill>
                  <a:srgbClr val="00B050"/>
                </a:solidFill>
                <a:effectLst/>
                <a:latin typeface="Times New Roman"/>
                <a:ea typeface="Times New Roman"/>
              </a:rPr>
              <a:t>man 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…  had called on you left a message.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676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82" y="1"/>
            <a:ext cx="8643998" cy="992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WHO</a:t>
            </a:r>
            <a:r>
              <a:rPr lang="ru-RU" sz="2000" b="1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</a:t>
            </a:r>
            <a:r>
              <a:rPr lang="en-US" sz="2000" b="1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WHICH/</a:t>
            </a:r>
            <a:r>
              <a:rPr lang="en-US" sz="2000" b="1" i="1" dirty="0" smtClean="0">
                <a:solidFill>
                  <a:srgbClr val="00B05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WHOSE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050" i="1" dirty="0" smtClean="0">
              <a:solidFill>
                <a:schemeClr val="tx2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571481"/>
          <a:ext cx="8643998" cy="59293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14842"/>
                <a:gridCol w="4429156"/>
              </a:tblGrid>
              <a:tr h="5929353">
                <a:tc>
                  <a:txBody>
                    <a:bodyPr/>
                    <a:lstStyle/>
                    <a:p>
                      <a:pPr lv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en-US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Do you know the man </a:t>
                      </a:r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….</a:t>
                      </a:r>
                      <a:r>
                        <a:rPr lang="en-US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 house we saw yesterday?</a:t>
                      </a:r>
                    </a:p>
                    <a:p>
                      <a:pPr lv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lv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3.</a:t>
                      </a:r>
                      <a:r>
                        <a:rPr lang="en-US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This is the picture</a:t>
                      </a:r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…..</a:t>
                      </a:r>
                      <a:r>
                        <a:rPr lang="en-US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I bought yesterday.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lv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ru-RU" sz="1800" b="1" i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Это картина, которую я купил вчера.</a:t>
                      </a:r>
                      <a:endParaRPr lang="en-US" sz="1800" b="1" i="1" dirty="0" smtClean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  <a:p>
                      <a:pPr lv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lv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4.</a:t>
                      </a:r>
                      <a:r>
                        <a:rPr lang="en-US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I wonder </a:t>
                      </a:r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…..</a:t>
                      </a:r>
                      <a:r>
                        <a:rPr lang="en-US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 house that is.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lv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ru-RU" sz="1800" b="1" i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Интересно, чей это дом</a:t>
                      </a:r>
                      <a:r>
                        <a:rPr lang="ru-RU" sz="1800" b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1800" b="1" dirty="0" smtClean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  <a:p>
                      <a:pPr lv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lvl="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5.</a:t>
                      </a:r>
                      <a:r>
                        <a:rPr lang="en-US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He ordered coffee</a:t>
                      </a:r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….</a:t>
                      </a:r>
                      <a:r>
                        <a:rPr lang="en-US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was promptly brought.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lv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ru-RU" sz="1800" b="1" i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Он заказал кофе, который сразу же и принесли. </a:t>
                      </a:r>
                      <a:endParaRPr lang="en-US" sz="1800" b="1" i="1" dirty="0" smtClean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  <a:p>
                      <a:pPr lv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lv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6.</a:t>
                      </a:r>
                      <a:r>
                        <a:rPr lang="en-US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I’m looking for jeans,</a:t>
                      </a:r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….</a:t>
                      </a:r>
                      <a:r>
                        <a:rPr lang="en-US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 are less expensive.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lv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ru-RU" sz="1800" b="1" i="1" dirty="0" smtClean="0">
                          <a:solidFill>
                            <a:srgbClr val="00B050"/>
                          </a:solidFill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Я ищу джинсы, которые были бы дешевле (менее дорогие).</a:t>
                      </a:r>
                      <a:endParaRPr lang="ru-RU" sz="1800" b="1" dirty="0" smtClean="0">
                        <a:solidFill>
                          <a:srgbClr val="00B050"/>
                        </a:solidFill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  <a:p>
                      <a:pPr lv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lv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7.</a:t>
                      </a:r>
                      <a:r>
                        <a:rPr lang="en-US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Do you know </a:t>
                      </a:r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…..</a:t>
                      </a:r>
                      <a:r>
                        <a:rPr lang="en-US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 book it is?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lv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1800" b="1" i="1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8.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I see a boy </a:t>
                      </a: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…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 is drawing.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lv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9.</a:t>
                      </a:r>
                      <a:r>
                        <a:rPr lang="en-US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He returned the book </a:t>
                      </a:r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…..</a:t>
                      </a:r>
                      <a:r>
                        <a:rPr lang="en-US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he had borrowed.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lv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ru-RU" sz="1800" b="1" i="1" dirty="0" smtClean="0">
                          <a:solidFill>
                            <a:srgbClr val="92D050"/>
                          </a:solidFill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Он вернул книгу, которую брал.</a:t>
                      </a:r>
                      <a:endParaRPr lang="en-US" sz="1800" b="1" i="1" dirty="0" smtClean="0">
                        <a:solidFill>
                          <a:srgbClr val="92D050"/>
                        </a:solidFill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  <a:p>
                      <a:pPr lv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sz="1800" b="1" i="1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10.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The girl </a:t>
                      </a: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….</a:t>
                      </a:r>
                      <a:r>
                        <a:rPr kumimoji="0" lang="en-US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 gave me the book has gone.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Девочка, которая дала мне книгу, ушла.</a:t>
                      </a:r>
                      <a:endParaRPr kumimoji="0" lang="en-US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92D05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  <a:p>
                      <a:pPr lvl="0" fontAlgn="base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11.That’s </a:t>
                      </a:r>
                      <a:r>
                        <a:rPr lang="en-US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i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the</a:t>
                      </a:r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800" b="1" i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man</a:t>
                      </a:r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 …. </a:t>
                      </a:r>
                      <a:r>
                        <a:rPr lang="ru-RU" sz="1800" b="1" i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car</a:t>
                      </a:r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800" b="1" i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has</a:t>
                      </a:r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800" b="1" i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been</a:t>
                      </a:r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800" b="1" i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stolen</a:t>
                      </a:r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lv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ru-RU" sz="1800" b="1" i="1" dirty="0" smtClean="0">
                          <a:solidFill>
                            <a:srgbClr val="92D050"/>
                          </a:solidFill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Вот тот человек, чью машину украли.</a:t>
                      </a:r>
                      <a:endParaRPr lang="en-US" sz="1800" b="1" i="1" dirty="0" smtClean="0">
                        <a:solidFill>
                          <a:srgbClr val="92D050"/>
                        </a:solidFill>
                        <a:latin typeface="Times New Roman" pitchFamily="18" charset="0"/>
                        <a:ea typeface="Times New Roman" pitchFamily="18" charset="0"/>
                        <a:cs typeface="Times New Roman" pitchFamily="18" charset="0"/>
                      </a:endParaRPr>
                    </a:p>
                    <a:p>
                      <a:pPr lv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lv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lvl="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12.</a:t>
                      </a:r>
                      <a:r>
                        <a:rPr lang="en-US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The pen </a:t>
                      </a:r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….</a:t>
                      </a:r>
                      <a:r>
                        <a:rPr lang="en-US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 pitchFamily="18" charset="0"/>
                          <a:cs typeface="Times New Roman" pitchFamily="18" charset="0"/>
                        </a:rPr>
                        <a:t>you took is mine.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317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82" y="428604"/>
            <a:ext cx="8715436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Look at the sentences and fill the gaps with the necessary relative pronoun – who, whose, which.</a:t>
            </a:r>
            <a:endParaRPr lang="ru-RU" sz="32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Do you know ___ cup of tea it is?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She is looking at the aquarium ___ we bought last week.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I don’t know the girl ___ is speaking with my brother.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Where is the pie ___ our mother made yesterday?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Do you know ___ dog is in our garden?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We know ___ broke your vase.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 I don’t see the boy ___ won the competition.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8. Have you found the dog ___ bit you?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9. I wonder ___ car it is.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10. The apple ___ I bought is worm-eaten.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14282" y="0"/>
            <a:ext cx="8715436" cy="6678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Look at the sentences and fill the gaps with the necessary relative pronoun – who, whose, which.</a:t>
            </a:r>
            <a:endParaRPr lang="ru-RU" sz="32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Do you know ___ cup of tea it is? →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whose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She is looking at the aquarium ___ we bought last week. →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which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I don’t know the girl ___ is speaking with my brother. →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who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Where is the pie ___ our mother made yesterday? →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which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Do you know ___ dog is in our garden? →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whose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We know ___ broke your vase. →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who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 I don’t see the boy ___ won the competition. →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who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8. Have you found the dog ___ bit you? →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which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9. I wonder ___ car it is. →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whose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10. The apple ___ I bought is worm-eaten.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→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which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214282" y="285728"/>
            <a:ext cx="8786874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Вставьте местоимения </a:t>
            </a: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who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whose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или </a:t>
            </a:r>
            <a:r>
              <a:rPr kumimoji="0" lang="ru-RU" sz="3200" b="1" i="1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which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He didn’t know ___ sheet of paper it was.</a:t>
            </a:r>
            <a:endParaRPr kumimoji="0" lang="ru-RU" sz="28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We are talking about the book ___ we bought yesterday. </a:t>
            </a:r>
            <a:endParaRPr kumimoji="0" lang="ru-RU" sz="28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I don’t know the man ___ is looking at me. </a:t>
            </a:r>
            <a:endParaRPr kumimoji="0" lang="ru-RU" sz="28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Where is the pizza ___ she cooked yesterday? </a:t>
            </a:r>
            <a:endParaRPr kumimoji="0" lang="ru-RU" sz="28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Do you know ___ cat it is? </a:t>
            </a:r>
            <a:endParaRPr kumimoji="0" lang="ru-RU" sz="28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I know ___ broke your </a:t>
            </a:r>
            <a:r>
              <a:rPr kumimoji="0" lang="en-US" sz="280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smartphone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280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280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We are discussing the boy ___ won the competition.</a:t>
            </a:r>
            <a:endParaRPr kumimoji="0" lang="ru-RU" sz="280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Do you see the elephant ___ has a big red bow?</a:t>
            </a:r>
            <a:endParaRPr kumimoji="0" lang="ru-RU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He wonders ___ house it is. </a:t>
            </a:r>
            <a:endParaRPr kumimoji="0" lang="ru-RU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apple-pie ___ I bought is in the fridge.</a:t>
            </a:r>
            <a:endParaRPr kumimoji="0" lang="en-US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  <a:effectLst/>
              <a:latin typeface="Times New Roman"/>
              <a:ea typeface="Times New Roman"/>
            </a:endParaRPr>
          </a:p>
          <a:p>
            <a:pPr marL="0" indent="0" algn="ctr">
              <a:buNone/>
            </a:pPr>
            <a:r>
              <a:rPr lang="ru-RU" sz="3600" b="1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Определительные придаточные </a:t>
            </a:r>
            <a:r>
              <a:rPr lang="ru-RU" sz="36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предложения выполняют </a:t>
            </a:r>
            <a:r>
              <a:rPr lang="ru-RU" sz="36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функцию определения </a:t>
            </a:r>
            <a:r>
              <a:rPr lang="ru-RU" sz="3600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и отвечают на </a:t>
            </a:r>
            <a:r>
              <a:rPr lang="ru-RU" sz="36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вопросы</a:t>
            </a:r>
            <a:endParaRPr lang="en-US" sz="3600" b="1" dirty="0" smtClean="0">
              <a:solidFill>
                <a:srgbClr val="000000"/>
              </a:solidFill>
              <a:effectLst/>
              <a:latin typeface="Times New Roman"/>
              <a:ea typeface="Times New Roman"/>
            </a:endParaRPr>
          </a:p>
          <a:p>
            <a:pPr marL="0" indent="0" algn="ctr">
              <a:buNone/>
            </a:pP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 </a:t>
            </a:r>
            <a:endParaRPr lang="en-US" dirty="0" smtClean="0">
              <a:solidFill>
                <a:srgbClr val="000000"/>
              </a:solidFill>
              <a:effectLst/>
              <a:latin typeface="Times New Roman"/>
              <a:ea typeface="Times New Roman"/>
            </a:endParaRPr>
          </a:p>
          <a:p>
            <a:pPr marL="0" indent="0" algn="ctr">
              <a:buNone/>
            </a:pPr>
            <a:r>
              <a:rPr lang="en-US" sz="4000" b="1" dirty="0" smtClean="0">
                <a:effectLst/>
                <a:latin typeface="Times New Roman"/>
                <a:ea typeface="Times New Roman"/>
              </a:rPr>
              <a:t>what</a:t>
            </a:r>
            <a:r>
              <a:rPr lang="ru-RU" sz="4000" b="1" dirty="0" smtClean="0">
                <a:effectLst/>
                <a:latin typeface="Times New Roman"/>
                <a:ea typeface="Times New Roman"/>
              </a:rPr>
              <a:t>?</a:t>
            </a:r>
            <a:r>
              <a:rPr lang="en-US" sz="4000" b="1" dirty="0" smtClean="0">
                <a:effectLst/>
                <a:latin typeface="Times New Roman"/>
                <a:ea typeface="Times New Roman"/>
              </a:rPr>
              <a:t>-</a:t>
            </a:r>
            <a:r>
              <a:rPr lang="ru-RU" sz="4000" b="1" dirty="0" smtClean="0">
                <a:effectLst/>
                <a:latin typeface="Times New Roman"/>
                <a:ea typeface="Times New Roman"/>
              </a:rPr>
              <a:t> </a:t>
            </a:r>
            <a:r>
              <a:rPr lang="ru-RU" sz="4000" i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какой</a:t>
            </a:r>
            <a:r>
              <a:rPr lang="ru-RU" sz="4000" i="1" dirty="0" smtClean="0">
                <a:effectLst/>
                <a:latin typeface="Times New Roman"/>
                <a:ea typeface="Times New Roman"/>
              </a:rPr>
              <a:t>?</a:t>
            </a:r>
            <a:endParaRPr lang="en-US" sz="4000" b="1" dirty="0" smtClean="0">
              <a:effectLst/>
              <a:latin typeface="Times New Roman"/>
              <a:ea typeface="Times New Roman"/>
            </a:endParaRPr>
          </a:p>
          <a:p>
            <a:pPr marL="0" indent="0" algn="ctr">
              <a:buNone/>
            </a:pPr>
            <a:r>
              <a:rPr lang="en-US" sz="4000" b="1" dirty="0" smtClean="0">
                <a:effectLst/>
                <a:latin typeface="Times New Roman"/>
                <a:ea typeface="Times New Roman"/>
              </a:rPr>
              <a:t>which</a:t>
            </a:r>
            <a:r>
              <a:rPr lang="ru-RU" sz="4000" b="1" dirty="0" smtClean="0">
                <a:effectLst/>
                <a:latin typeface="Times New Roman"/>
                <a:ea typeface="Times New Roman"/>
              </a:rPr>
              <a:t>?</a:t>
            </a:r>
            <a:r>
              <a:rPr lang="ru-RU" sz="4000" dirty="0" smtClean="0">
                <a:effectLst/>
                <a:latin typeface="Times New Roman"/>
                <a:ea typeface="Times New Roman"/>
              </a:rPr>
              <a:t> - </a:t>
            </a:r>
            <a:r>
              <a:rPr lang="ru-RU" sz="4000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ru-RU" sz="4000" i="1" dirty="0" smtClean="0">
                <a:solidFill>
                  <a:srgbClr val="0070C0"/>
                </a:solidFill>
                <a:effectLst/>
                <a:latin typeface="Times New Roman"/>
                <a:ea typeface="Times New Roman"/>
              </a:rPr>
              <a:t>который</a:t>
            </a:r>
            <a:r>
              <a:rPr lang="ru-RU" sz="4000" i="1" dirty="0" smtClean="0">
                <a:effectLst/>
                <a:latin typeface="Times New Roman"/>
                <a:ea typeface="Times New Roman"/>
              </a:rPr>
              <a:t>?</a:t>
            </a:r>
            <a:r>
              <a:rPr lang="ru-RU" sz="4000" dirty="0" smtClean="0">
                <a:effectLst/>
                <a:latin typeface="Times New Roman"/>
                <a:ea typeface="Times New Roman"/>
              </a:rPr>
              <a:t> </a:t>
            </a:r>
            <a:endParaRPr lang="ru-RU" sz="4000" dirty="0"/>
          </a:p>
        </p:txBody>
      </p:sp>
      <p:pic>
        <p:nvPicPr>
          <p:cNvPr id="1026" name="Picture 2" descr="H:\shutterstock_64084213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214346" y="3357562"/>
            <a:ext cx="3048000" cy="304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9796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034" y="285728"/>
            <a:ext cx="8147248" cy="5505475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Они следуют </a:t>
            </a:r>
            <a:r>
              <a:rPr lang="ru-RU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непосредственно </a:t>
            </a:r>
            <a:r>
              <a:rPr lang="ru-RU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за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тем </a:t>
            </a:r>
            <a:r>
              <a:rPr lang="ru-RU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существительным</a:t>
            </a:r>
            <a:r>
              <a:rPr lang="ru-RU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в главном предложении, которое </a:t>
            </a:r>
            <a:r>
              <a:rPr lang="ru-RU" b="1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</a:rPr>
              <a:t>они определяют </a:t>
            </a:r>
            <a:r>
              <a:rPr lang="en-US" dirty="0" smtClean="0">
                <a:solidFill>
                  <a:schemeClr val="bg1"/>
                </a:solidFill>
                <a:latin typeface="Times New Roman"/>
                <a:ea typeface="Times New Roman"/>
              </a:rPr>
              <a:t>.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2071678"/>
            <a:ext cx="750099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For example:</a:t>
            </a: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 know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en-US" sz="32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who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can help us</a:t>
            </a:r>
            <a:r>
              <a:rPr lang="en-US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 know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man </a:t>
            </a:r>
            <a:r>
              <a:rPr lang="en-US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who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can help us.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Я знаю человека, который помогает нам</a:t>
            </a: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480" y="3071810"/>
            <a:ext cx="1797298" cy="2530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110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endParaRPr lang="ru-RU" sz="3600" b="1" dirty="0" smtClean="0">
              <a:effectLst/>
              <a:latin typeface="Times New Roman"/>
              <a:ea typeface="Times New Roman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600" b="1" dirty="0" smtClean="0">
                <a:solidFill>
                  <a:schemeClr val="bg1"/>
                </a:solidFill>
                <a:effectLst/>
                <a:latin typeface="Times New Roman"/>
                <a:ea typeface="Times New Roman"/>
                <a:cs typeface="Times New Roman"/>
              </a:rPr>
              <a:t>Относительные местоимения</a:t>
            </a: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endParaRPr lang="ru-RU" sz="3600" b="1" dirty="0" smtClean="0">
              <a:solidFill>
                <a:schemeClr val="bg1"/>
              </a:solidFill>
              <a:latin typeface="Times New Roman"/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endParaRPr lang="ru-RU" sz="3600" dirty="0">
              <a:solidFill>
                <a:schemeClr val="bg1"/>
              </a:solidFill>
              <a:ea typeface="Calibri"/>
              <a:cs typeface="Times New Roman"/>
            </a:endParaRPr>
          </a:p>
          <a:p>
            <a:pPr marL="28575" algn="ctr">
              <a:lnSpc>
                <a:spcPct val="115000"/>
              </a:lnSpc>
              <a:spcAft>
                <a:spcPts val="0"/>
              </a:spcAft>
            </a:pPr>
            <a:r>
              <a:rPr lang="en-US" sz="40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who</a:t>
            </a:r>
            <a:r>
              <a:rPr lang="ru-RU" sz="4000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 - </a:t>
            </a:r>
            <a:r>
              <a:rPr lang="ru-RU" sz="4000" i="1" dirty="0" smtClean="0">
                <a:effectLst/>
                <a:latin typeface="Times New Roman"/>
                <a:ea typeface="Times New Roman"/>
                <a:cs typeface="Times New Roman"/>
              </a:rPr>
              <a:t>который</a:t>
            </a:r>
            <a:endParaRPr lang="ru-RU" sz="4000" dirty="0">
              <a:ea typeface="Calibri"/>
              <a:cs typeface="Times New Roman"/>
            </a:endParaRPr>
          </a:p>
          <a:p>
            <a:pPr marL="28575" algn="ctr">
              <a:lnSpc>
                <a:spcPct val="115000"/>
              </a:lnSpc>
              <a:spcAft>
                <a:spcPts val="0"/>
              </a:spcAft>
            </a:pPr>
            <a:r>
              <a:rPr lang="en-US" sz="40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which</a:t>
            </a:r>
            <a:r>
              <a:rPr lang="ru-RU" sz="4000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 - </a:t>
            </a:r>
            <a:r>
              <a:rPr lang="ru-RU" sz="4000" i="1" dirty="0" smtClean="0">
                <a:effectLst/>
                <a:latin typeface="Times New Roman"/>
                <a:ea typeface="Times New Roman"/>
                <a:cs typeface="Times New Roman"/>
              </a:rPr>
              <a:t>который</a:t>
            </a:r>
            <a:endParaRPr lang="ru-RU" sz="4000" dirty="0">
              <a:ea typeface="Calibri"/>
              <a:cs typeface="Times New Roman"/>
            </a:endParaRPr>
          </a:p>
          <a:p>
            <a:pPr marL="28575" algn="ctr">
              <a:lnSpc>
                <a:spcPct val="115000"/>
              </a:lnSpc>
              <a:spcAft>
                <a:spcPts val="0"/>
              </a:spcAft>
            </a:pPr>
            <a:r>
              <a:rPr lang="en-US" sz="40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that</a:t>
            </a:r>
            <a:r>
              <a:rPr lang="ru-RU" sz="4000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 - </a:t>
            </a:r>
            <a:r>
              <a:rPr lang="ru-RU" sz="4000" i="1" dirty="0" smtClean="0">
                <a:effectLst/>
                <a:latin typeface="Times New Roman"/>
                <a:ea typeface="Times New Roman"/>
                <a:cs typeface="Times New Roman"/>
              </a:rPr>
              <a:t>который</a:t>
            </a:r>
            <a:endParaRPr lang="ru-RU" sz="40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998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68" t="6360" r="23677" b="6716"/>
          <a:stretch>
            <a:fillRect/>
          </a:stretch>
        </p:blipFill>
        <p:spPr>
          <a:xfrm>
            <a:off x="571472" y="2285992"/>
            <a:ext cx="3786214" cy="4195534"/>
          </a:xfrm>
        </p:spPr>
      </p:pic>
      <p:sp>
        <p:nvSpPr>
          <p:cNvPr id="5" name="Скругленная прямоугольная выноска 4"/>
          <p:cNvSpPr/>
          <p:nvPr/>
        </p:nvSpPr>
        <p:spPr>
          <a:xfrm>
            <a:off x="3786182" y="1000108"/>
            <a:ext cx="4248472" cy="2592288"/>
          </a:xfrm>
          <a:prstGeom prst="wedgeRoundRectCallout">
            <a:avLst>
              <a:gd name="adj1" fmla="val -51672"/>
              <a:gd name="adj2" fmla="val 68818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как же их отличить???</a:t>
            </a:r>
            <a:endParaRPr lang="ru-RU" sz="4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968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Отличие </a:t>
            </a:r>
            <a:br>
              <a:rPr lang="ru-RU" dirty="0" smtClean="0"/>
            </a:br>
            <a:r>
              <a:rPr lang="ru-RU" dirty="0"/>
              <a:t>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That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Which</a:t>
            </a:r>
            <a:r>
              <a:rPr lang="en-US" dirty="0" smtClean="0"/>
              <a:t> </a:t>
            </a:r>
            <a:r>
              <a:rPr lang="ru-RU" dirty="0" smtClean="0"/>
              <a:t>и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Who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23528" y="5733256"/>
            <a:ext cx="4040188" cy="66975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Who</a:t>
            </a:r>
            <a:endParaRPr lang="ru-RU" sz="3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4911628"/>
            <a:ext cx="1524000" cy="1203960"/>
          </a:xfrm>
        </p:spPr>
      </p:pic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932040" y="5733256"/>
            <a:ext cx="4041775" cy="63976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Which</a:t>
            </a:r>
            <a:endParaRPr lang="ru-RU" sz="3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5972" y="1385077"/>
            <a:ext cx="2249029" cy="168677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9266" y="3861048"/>
            <a:ext cx="2769974" cy="2086714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435606"/>
            <a:ext cx="1890674" cy="2446754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861046"/>
            <a:ext cx="2541872" cy="169333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314" y="2191464"/>
            <a:ext cx="2036150" cy="159392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50" name="Picture 2" descr="C:\Program Files\Microsoft Office\MEDIA\CAGCAT10\j0183328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800628"/>
            <a:ext cx="1805940" cy="1814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Прямая соединительная линия 14"/>
          <p:cNvCxnSpPr/>
          <p:nvPr/>
        </p:nvCxnSpPr>
        <p:spPr>
          <a:xfrm>
            <a:off x="4572000" y="1772816"/>
            <a:ext cx="36004" cy="4174946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202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6203032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That</a:t>
            </a:r>
            <a:endParaRPr lang="ru-RU" sz="6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2476341"/>
            <a:ext cx="3352800" cy="277368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0909" y="4663008"/>
            <a:ext cx="2939819" cy="220486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204864"/>
            <a:ext cx="2276872" cy="151791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762" y="4365104"/>
            <a:ext cx="2800091" cy="221207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0"/>
            <a:ext cx="3238500" cy="41910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077072"/>
            <a:ext cx="2276872" cy="2405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420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600" b="1" i="1" dirty="0" smtClean="0">
                <a:solidFill>
                  <a:schemeClr val="bg1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Относительными местоимениями:</a:t>
            </a:r>
            <a:endParaRPr lang="ru-RU" sz="3600" b="1" i="1" dirty="0">
              <a:solidFill>
                <a:schemeClr val="bg1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28575" algn="ctr">
              <a:lnSpc>
                <a:spcPct val="115000"/>
              </a:lnSpc>
              <a:spcAft>
                <a:spcPts val="0"/>
              </a:spcAft>
            </a:pPr>
            <a:r>
              <a:rPr lang="en-US" sz="3600" b="1" i="1" dirty="0" smtClean="0">
                <a:solidFill>
                  <a:srgbClr val="FFFF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who</a:t>
            </a:r>
            <a:r>
              <a:rPr lang="ru-RU" sz="3600" b="1" i="1" dirty="0" smtClean="0">
                <a:solidFill>
                  <a:srgbClr val="FFFF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 - который</a:t>
            </a:r>
            <a:endParaRPr lang="en-US" sz="3600" b="1" i="1" dirty="0" smtClean="0">
              <a:solidFill>
                <a:srgbClr val="FFFF00"/>
              </a:solidFill>
              <a:effectLst/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600" b="1" i="1" dirty="0" smtClean="0">
                <a:latin typeface="Times New Roman" pitchFamily="18" charset="0"/>
                <a:ea typeface="Calibri"/>
                <a:cs typeface="Times New Roman" pitchFamily="18" charset="0"/>
              </a:rPr>
              <a:t>(для людей)</a:t>
            </a:r>
            <a:endParaRPr lang="ru-RU" sz="3600" b="1" i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28575" algn="ctr">
              <a:lnSpc>
                <a:spcPct val="115000"/>
              </a:lnSpc>
              <a:spcAft>
                <a:spcPts val="0"/>
              </a:spcAft>
            </a:pPr>
            <a:r>
              <a:rPr lang="en-US" sz="3600" b="1" i="1" dirty="0" smtClean="0">
                <a:solidFill>
                  <a:srgbClr val="FFFF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which</a:t>
            </a:r>
            <a:r>
              <a:rPr lang="ru-RU" sz="3600" b="1" i="1" dirty="0" smtClean="0">
                <a:solidFill>
                  <a:srgbClr val="FFFF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 - который</a:t>
            </a: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600" b="1" i="1" dirty="0" smtClean="0">
                <a:latin typeface="Times New Roman" pitchFamily="18" charset="0"/>
                <a:ea typeface="Calibri"/>
                <a:cs typeface="Times New Roman" pitchFamily="18" charset="0"/>
              </a:rPr>
              <a:t>(для неодушевленных предметов и животных)</a:t>
            </a:r>
            <a:endParaRPr lang="ru-RU" sz="3600" b="1" i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28575" algn="ctr">
              <a:lnSpc>
                <a:spcPct val="115000"/>
              </a:lnSpc>
              <a:spcAft>
                <a:spcPts val="0"/>
              </a:spcAft>
            </a:pPr>
            <a:r>
              <a:rPr lang="en-US" sz="3600" b="1" i="1" dirty="0" smtClean="0">
                <a:solidFill>
                  <a:srgbClr val="FFFF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that</a:t>
            </a:r>
            <a:r>
              <a:rPr lang="ru-RU" sz="3600" b="1" i="1" dirty="0" smtClean="0">
                <a:solidFill>
                  <a:srgbClr val="FFFF00"/>
                </a:solidFill>
                <a:effectLst/>
                <a:latin typeface="Times New Roman" pitchFamily="18" charset="0"/>
                <a:ea typeface="Times New Roman"/>
                <a:cs typeface="Times New Roman" pitchFamily="18" charset="0"/>
              </a:rPr>
              <a:t> - который</a:t>
            </a: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600" b="1" i="1" dirty="0" smtClean="0">
                <a:latin typeface="Times New Roman" pitchFamily="18" charset="0"/>
                <a:ea typeface="Calibri"/>
                <a:cs typeface="Times New Roman" pitchFamily="18" charset="0"/>
              </a:rPr>
              <a:t>(общее)</a:t>
            </a:r>
            <a:endParaRPr lang="ru-RU" sz="3600" b="1" i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593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214554"/>
            <a:ext cx="3998613" cy="4223887"/>
          </a:xfrm>
        </p:spPr>
      </p:pic>
      <p:sp>
        <p:nvSpPr>
          <p:cNvPr id="5" name="Скругленная прямоугольная выноска 4"/>
          <p:cNvSpPr/>
          <p:nvPr/>
        </p:nvSpPr>
        <p:spPr>
          <a:xfrm>
            <a:off x="755576" y="857232"/>
            <a:ext cx="4173614" cy="3435864"/>
          </a:xfrm>
          <a:prstGeom prst="wedgeRoundRectCallout">
            <a:avLst>
              <a:gd name="adj1" fmla="val 37700"/>
              <a:gd name="adj2" fmla="val 60117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Попробуй решить !</a:t>
            </a:r>
          </a:p>
          <a:p>
            <a:pPr algn="ctr"/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Тебе нужно выбрать правильное местоимение!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49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509</Words>
  <Application>Microsoft Office PowerPoint</Application>
  <PresentationFormat>Экран (4:3)</PresentationFormat>
  <Paragraphs>118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Тема Office</vt:lpstr>
      <vt:lpstr>Определительные придаточные (relative clauses)</vt:lpstr>
      <vt:lpstr>Презентация PowerPoint</vt:lpstr>
      <vt:lpstr>Презентация PowerPoint</vt:lpstr>
      <vt:lpstr>Презентация PowerPoint</vt:lpstr>
      <vt:lpstr>Презентация PowerPoint</vt:lpstr>
      <vt:lpstr>Отличие   That, Which и Who</vt:lpstr>
      <vt:lpstr>That</vt:lpstr>
      <vt:lpstr>Презентация PowerPoint</vt:lpstr>
      <vt:lpstr>Презентация PowerPoint</vt:lpstr>
      <vt:lpstr>Презентация PowerPoint</vt:lpstr>
      <vt:lpstr>Самостоятельная работа Who/Which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Разиля</dc:creator>
  <cp:lastModifiedBy>Admin</cp:lastModifiedBy>
  <cp:revision>20</cp:revision>
  <dcterms:created xsi:type="dcterms:W3CDTF">2012-11-29T15:47:43Z</dcterms:created>
  <dcterms:modified xsi:type="dcterms:W3CDTF">2016-10-06T23:14:56Z</dcterms:modified>
</cp:coreProperties>
</file>