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080120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Параллельность прямой и плоскости</a:t>
            </a:r>
            <a:endParaRPr lang="ru-RU" sz="5400" dirty="0"/>
          </a:p>
        </p:txBody>
      </p:sp>
      <p:pic>
        <p:nvPicPr>
          <p:cNvPr id="4" name="Picture 5" descr="C:\Users\Уралмашевец\Desktop\Ирина\Рабочая флешка\2 Геометрия\Картинки\123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7488832" cy="2962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040560" cy="864096"/>
          </a:xfrm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Прямая и плоскость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1700808"/>
            <a:ext cx="2664296" cy="1944216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Имеют одну общую точку</a:t>
            </a:r>
            <a:endParaRPr kumimoji="0" lang="ru-RU" sz="4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47864" y="1700808"/>
            <a:ext cx="2520280" cy="1944216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Имеют две общие точки</a:t>
            </a:r>
            <a:endParaRPr kumimoji="0" lang="ru-RU" sz="4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228184" y="1700808"/>
            <a:ext cx="2448272" cy="1944216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Не имеют общих точек</a:t>
            </a:r>
            <a:endParaRPr kumimoji="0" lang="ru-RU" sz="37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arallelogram 26628"/>
          <p:cNvSpPr>
            <a:spLocks noChangeArrowheads="1"/>
          </p:cNvSpPr>
          <p:nvPr/>
        </p:nvSpPr>
        <p:spPr bwMode="auto">
          <a:xfrm>
            <a:off x="251520" y="4437112"/>
            <a:ext cx="2664296" cy="1152525"/>
          </a:xfrm>
          <a:prstGeom prst="parallelogram">
            <a:avLst>
              <a:gd name="adj" fmla="val 54885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3" name="Parallelogram 26628"/>
          <p:cNvSpPr>
            <a:spLocks noChangeArrowheads="1"/>
          </p:cNvSpPr>
          <p:nvPr/>
        </p:nvSpPr>
        <p:spPr bwMode="auto">
          <a:xfrm>
            <a:off x="3203848" y="4365104"/>
            <a:ext cx="2592289" cy="1152525"/>
          </a:xfrm>
          <a:prstGeom prst="parallelogram">
            <a:avLst>
              <a:gd name="adj" fmla="val 54885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4" name="Parallelogram 26628"/>
          <p:cNvSpPr>
            <a:spLocks noChangeArrowheads="1"/>
          </p:cNvSpPr>
          <p:nvPr/>
        </p:nvSpPr>
        <p:spPr bwMode="auto">
          <a:xfrm>
            <a:off x="6156176" y="4365104"/>
            <a:ext cx="2592288" cy="1152525"/>
          </a:xfrm>
          <a:prstGeom prst="parallelogram">
            <a:avLst>
              <a:gd name="adj" fmla="val 54885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87624" y="3717032"/>
            <a:ext cx="360040" cy="1296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1475656" y="49411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75656" y="4725144"/>
            <a:ext cx="216024" cy="86409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691680" y="5589240"/>
            <a:ext cx="144016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3995936" y="50851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4788024" y="465313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3779912" y="4509120"/>
            <a:ext cx="1512168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444208" y="4149080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725144"/>
            <a:ext cx="334963" cy="617538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085184"/>
            <a:ext cx="288925" cy="617538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013176"/>
            <a:ext cx="288925" cy="617538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5013176"/>
            <a:ext cx="288925" cy="617538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013176"/>
            <a:ext cx="296863" cy="617538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653136"/>
            <a:ext cx="312738" cy="61753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805264"/>
            <a:ext cx="1393825" cy="617538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645024"/>
            <a:ext cx="258763" cy="617538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645024"/>
            <a:ext cx="266700" cy="617538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733256"/>
            <a:ext cx="800100" cy="617538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021288"/>
            <a:ext cx="1989138" cy="617538"/>
          </a:xfrm>
          <a:prstGeom prst="rect">
            <a:avLst/>
          </a:prstGeom>
          <a:noFill/>
        </p:spPr>
      </p:pic>
      <p:cxnSp>
        <p:nvCxnSpPr>
          <p:cNvPr id="79" name="Прямая со стрелкой 78"/>
          <p:cNvCxnSpPr/>
          <p:nvPr/>
        </p:nvCxnSpPr>
        <p:spPr>
          <a:xfrm flipH="1">
            <a:off x="1835696" y="1196752"/>
            <a:ext cx="792088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10" idx="0"/>
          </p:cNvCxnSpPr>
          <p:nvPr/>
        </p:nvCxnSpPr>
        <p:spPr>
          <a:xfrm>
            <a:off x="4572000" y="1196752"/>
            <a:ext cx="36004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6444208" y="1196752"/>
            <a:ext cx="648072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2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9675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352928" cy="482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Прямая и плоскость называются параллельными, если они не имеют общих точек</a:t>
            </a:r>
            <a:endParaRPr lang="ru-RU" sz="3600" dirty="0"/>
          </a:p>
        </p:txBody>
      </p:sp>
      <p:pic>
        <p:nvPicPr>
          <p:cNvPr id="15366" name="Picture 6" descr="C:\Users\Уралмашевец\Desktop\Ирина\Рабочая флешка\2 Геометрия\Картинки\0019-019-Parallelnost-dvukh-prjamy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4139952" cy="3104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2676525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645024"/>
            <a:ext cx="2376264" cy="2629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7647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 параллельности прямой и плоскости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352928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Теорема. </a:t>
            </a:r>
            <a:r>
              <a:rPr lang="ru-RU" sz="2800" dirty="0" smtClean="0"/>
              <a:t>Если прямая, не лежащая в данной плоскости, параллельна какой-нибудь прямой, лежащей в плоскости, то она параллельна этой плоскости.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ru-RU" sz="2800" b="1" dirty="0" smtClean="0"/>
              <a:t>Дано: </a:t>
            </a:r>
            <a:r>
              <a:rPr lang="ru-RU" sz="3600" dirty="0" smtClean="0">
                <a:latin typeface="Cambria Math"/>
                <a:ea typeface="Cambria Math"/>
              </a:rPr>
              <a:t>𝑎∉</a:t>
            </a:r>
            <a:r>
              <a:rPr lang="el-GR" sz="3600" dirty="0" smtClean="0">
                <a:latin typeface="Cambria Math"/>
                <a:ea typeface="Cambria Math"/>
              </a:rPr>
              <a:t>α</a:t>
            </a:r>
            <a:r>
              <a:rPr lang="ru-RU" sz="3600" dirty="0" smtClean="0">
                <a:latin typeface="Cambria Math"/>
                <a:ea typeface="Cambria Math"/>
              </a:rPr>
              <a:t>, 𝑎‖𝑏, 𝑏∈</a:t>
            </a:r>
            <a:r>
              <a:rPr lang="el-GR" sz="3600" dirty="0" smtClean="0">
                <a:latin typeface="Cambria Math"/>
                <a:ea typeface="Cambria Math"/>
              </a:rPr>
              <a:t>α</a:t>
            </a:r>
            <a:endParaRPr lang="ru-RU" sz="36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                               </a:t>
            </a:r>
            <a:r>
              <a:rPr lang="ru-RU" sz="2800" b="1" dirty="0" smtClean="0">
                <a:ea typeface="Cambria Math"/>
              </a:rPr>
              <a:t>Доказать</a:t>
            </a:r>
            <a:r>
              <a:rPr lang="ru-RU" sz="3600" b="1" dirty="0" smtClean="0">
                <a:ea typeface="Cambria Math"/>
              </a:rPr>
              <a:t>: </a:t>
            </a:r>
            <a:r>
              <a:rPr lang="ru-RU" sz="3600" dirty="0" smtClean="0">
                <a:latin typeface="Cambria Math"/>
                <a:ea typeface="Cambria Math"/>
              </a:rPr>
              <a:t>𝑎‖</a:t>
            </a:r>
            <a:r>
              <a:rPr lang="el-GR" sz="3600" dirty="0" smtClean="0">
                <a:latin typeface="Cambria Math"/>
                <a:ea typeface="Cambria Math"/>
              </a:rPr>
              <a:t>α</a:t>
            </a:r>
            <a:endParaRPr lang="ru-RU" sz="36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                               </a:t>
            </a:r>
            <a:r>
              <a:rPr lang="ru-RU" sz="2800" b="1" dirty="0" err="1" smtClean="0">
                <a:ea typeface="Cambria Math"/>
              </a:rPr>
              <a:t>Док-во</a:t>
            </a:r>
            <a:r>
              <a:rPr lang="ru-RU" sz="2800" b="1" dirty="0" smtClean="0">
                <a:ea typeface="Cambria Math"/>
              </a:rPr>
              <a:t>: </a:t>
            </a: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                               Пусть  </a:t>
            </a:r>
            <a:r>
              <a:rPr lang="ru-RU" sz="3600" dirty="0" smtClean="0">
                <a:latin typeface="Cambria Math"/>
                <a:ea typeface="Cambria Math"/>
              </a:rPr>
              <a:t>𝑎‖</a:t>
            </a:r>
            <a:r>
              <a:rPr lang="el-GR" sz="3600" dirty="0" smtClean="0">
                <a:latin typeface="Cambria Math"/>
                <a:ea typeface="Cambria Math"/>
              </a:rPr>
              <a:t>α</a:t>
            </a:r>
            <a:endParaRPr lang="ru-RU" sz="36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                              (по лемме)</a:t>
            </a: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что противоречит условию  </a:t>
            </a:r>
            <a:r>
              <a:rPr lang="ru-RU" sz="3600" dirty="0" smtClean="0">
                <a:latin typeface="Cambria Math"/>
                <a:ea typeface="Cambria Math"/>
              </a:rPr>
              <a:t>𝑏∈</a:t>
            </a:r>
            <a:r>
              <a:rPr lang="el-GR" sz="3600" dirty="0" smtClean="0">
                <a:latin typeface="Cambria Math"/>
                <a:ea typeface="Cambria Math"/>
              </a:rPr>
              <a:t>α</a:t>
            </a:r>
            <a:endParaRPr lang="ru-RU" sz="36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2800" dirty="0" smtClean="0">
                <a:ea typeface="Cambria Math"/>
              </a:rPr>
              <a:t>                      предположение неверно</a:t>
            </a:r>
          </a:p>
          <a:p>
            <a:pPr>
              <a:buNone/>
            </a:pPr>
            <a:endParaRPr lang="ru-RU" sz="36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sz="3600" dirty="0" smtClean="0">
              <a:ea typeface="Cambria Math"/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4" name="Parallelogram 26628"/>
          <p:cNvSpPr>
            <a:spLocks noChangeArrowheads="1"/>
          </p:cNvSpPr>
          <p:nvPr/>
        </p:nvSpPr>
        <p:spPr bwMode="auto">
          <a:xfrm>
            <a:off x="683568" y="3717032"/>
            <a:ext cx="3384376" cy="1440160"/>
          </a:xfrm>
          <a:prstGeom prst="parallelogram">
            <a:avLst>
              <a:gd name="adj" fmla="val 54885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3212976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4437112"/>
            <a:ext cx="20162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933056"/>
            <a:ext cx="258763" cy="617538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653136"/>
            <a:ext cx="288925" cy="61753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08920"/>
            <a:ext cx="266700" cy="617538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 flipH="1">
            <a:off x="5940152" y="4293096"/>
            <a:ext cx="36004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221088"/>
            <a:ext cx="396875" cy="617538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221088"/>
            <a:ext cx="1066800" cy="617538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4221088"/>
            <a:ext cx="396875" cy="617538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797152"/>
            <a:ext cx="396875" cy="617538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797152"/>
            <a:ext cx="1058863" cy="617538"/>
          </a:xfrm>
          <a:prstGeom prst="rect">
            <a:avLst/>
          </a:prstGeom>
          <a:noFill/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373216"/>
            <a:ext cx="396875" cy="617538"/>
          </a:xfrm>
          <a:prstGeom prst="rect">
            <a:avLst/>
          </a:prstGeom>
          <a:noFill/>
        </p:spPr>
      </p:pic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877272"/>
            <a:ext cx="396875" cy="617538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877272"/>
            <a:ext cx="792163" cy="617538"/>
          </a:xfrm>
          <a:prstGeom prst="rect">
            <a:avLst/>
          </a:prstGeom>
          <a:noFill/>
        </p:spPr>
      </p:pic>
      <p:sp>
        <p:nvSpPr>
          <p:cNvPr id="35" name="Управляющая кнопка: настраиваемая 34">
            <a:hlinkClick r:id="" action="ppaction://noaction" highlightClick="1"/>
          </p:cNvPr>
          <p:cNvSpPr/>
          <p:nvPr/>
        </p:nvSpPr>
        <p:spPr>
          <a:xfrm>
            <a:off x="8028384" y="6021288"/>
            <a:ext cx="2868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2867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Утверждения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286808" cy="60007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плоскость проходит через данную прямую, параллельную другой плоскости, и пересекает эту плоскость, то линия пересечения плоскостей параллельна данной прямой.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Parallelogram 15363"/>
          <p:cNvSpPr>
            <a:spLocks noChangeArrowheads="1"/>
          </p:cNvSpPr>
          <p:nvPr/>
        </p:nvSpPr>
        <p:spPr bwMode="auto">
          <a:xfrm>
            <a:off x="1714480" y="3429000"/>
            <a:ext cx="6143668" cy="1419225"/>
          </a:xfrm>
          <a:prstGeom prst="parallelogram">
            <a:avLst>
              <a:gd name="adj" fmla="val 130649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traight Connector 15390"/>
          <p:cNvSpPr>
            <a:spLocks noChangeShapeType="1"/>
          </p:cNvSpPr>
          <p:nvPr/>
        </p:nvSpPr>
        <p:spPr bwMode="auto">
          <a:xfrm flipV="1">
            <a:off x="3714744" y="3428998"/>
            <a:ext cx="1908167" cy="1428761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Shape 15380"/>
          <p:cNvSpPr>
            <a:spLocks/>
          </p:cNvSpPr>
          <p:nvPr/>
        </p:nvSpPr>
        <p:spPr bwMode="auto">
          <a:xfrm>
            <a:off x="3214678" y="2214554"/>
            <a:ext cx="2379652" cy="2643206"/>
          </a:xfrm>
          <a:custGeom>
            <a:avLst/>
            <a:gdLst>
              <a:gd name="T0" fmla="*/ 485 w 2444"/>
              <a:gd name="T1" fmla="*/ 1696 h 1696"/>
              <a:gd name="T2" fmla="*/ 2444 w 2444"/>
              <a:gd name="T3" fmla="*/ 790 h 1696"/>
              <a:gd name="T4" fmla="*/ 1917 w 2444"/>
              <a:gd name="T5" fmla="*/ 0 h 1696"/>
              <a:gd name="T6" fmla="*/ 0 w 2444"/>
              <a:gd name="T7" fmla="*/ 881 h 1696"/>
              <a:gd name="T8" fmla="*/ 485 w 2444"/>
              <a:gd name="T9" fmla="*/ 1696 h 1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4"/>
              <a:gd name="T16" fmla="*/ 0 h 1696"/>
              <a:gd name="T17" fmla="*/ 0 w 2444"/>
              <a:gd name="T18" fmla="*/ 0 h 1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4" h="1696">
                <a:moveTo>
                  <a:pt x="485" y="1696"/>
                </a:moveTo>
                <a:lnTo>
                  <a:pt x="2444" y="790"/>
                </a:lnTo>
                <a:lnTo>
                  <a:pt x="1917" y="0"/>
                </a:lnTo>
                <a:lnTo>
                  <a:pt x="0" y="881"/>
                </a:lnTo>
                <a:lnTo>
                  <a:pt x="485" y="169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traight Connector 15390"/>
          <p:cNvSpPr>
            <a:spLocks noChangeShapeType="1"/>
          </p:cNvSpPr>
          <p:nvPr/>
        </p:nvSpPr>
        <p:spPr bwMode="auto">
          <a:xfrm flipV="1">
            <a:off x="3643307" y="3000372"/>
            <a:ext cx="1500198" cy="1071570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143116"/>
            <a:ext cx="762000" cy="619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357562"/>
            <a:ext cx="295275" cy="619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357694"/>
            <a:ext cx="285750" cy="619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643182"/>
            <a:ext cx="266700" cy="619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143380"/>
            <a:ext cx="257175" cy="619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Решение задач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Геометрия (</a:t>
            </a:r>
            <a:r>
              <a:rPr lang="ru-RU" sz="3600" dirty="0" err="1" smtClean="0"/>
              <a:t>Атанасян</a:t>
            </a:r>
            <a:r>
              <a:rPr lang="ru-RU" sz="3600" dirty="0" smtClean="0"/>
              <a:t>)</a:t>
            </a:r>
            <a:r>
              <a:rPr lang="ru-RU" sz="3600" dirty="0" smtClean="0"/>
              <a:t> № </a:t>
            </a:r>
            <a:r>
              <a:rPr lang="ru-RU" sz="3600" dirty="0" smtClean="0"/>
              <a:t>23, </a:t>
            </a:r>
          </a:p>
          <a:p>
            <a:pPr>
              <a:buNone/>
            </a:pPr>
            <a:r>
              <a:rPr lang="ru-RU" sz="3600" dirty="0" smtClean="0"/>
              <a:t>Самостоятельно № 24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169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Параллельность прямой и плоскости</vt:lpstr>
      <vt:lpstr>  Прямая и плоскость</vt:lpstr>
      <vt:lpstr>Определение </vt:lpstr>
      <vt:lpstr>Признак параллельности прямой и плоскости</vt:lpstr>
      <vt:lpstr>Утверждения</vt:lpstr>
      <vt:lpstr>Решение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плоскость</dc:title>
  <dc:creator>Уралмашевец</dc:creator>
  <cp:lastModifiedBy>Уралмашевец</cp:lastModifiedBy>
  <cp:revision>31</cp:revision>
  <dcterms:created xsi:type="dcterms:W3CDTF">2016-11-23T15:28:37Z</dcterms:created>
  <dcterms:modified xsi:type="dcterms:W3CDTF">2017-04-02T17:49:48Z</dcterms:modified>
</cp:coreProperties>
</file>