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6" r:id="rId4"/>
    <p:sldId id="260" r:id="rId5"/>
    <p:sldId id="270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FF"/>
    <a:srgbClr val="CCFF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585" autoAdjust="0"/>
  </p:normalViewPr>
  <p:slideViewPr>
    <p:cSldViewPr>
      <p:cViewPr>
        <p:scale>
          <a:sx n="120" d="100"/>
          <a:sy n="120" d="100"/>
        </p:scale>
        <p:origin x="-54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Winter kommt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Winter kommt.  Winter kommt.</a:t>
            </a: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Flocken fallen nieder.</a:t>
            </a: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Es ist kalt.  Es ist  kalt.</a:t>
            </a: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Weiß ist alles wieder.</a:t>
            </a:r>
          </a:p>
          <a:p>
            <a:pPr>
              <a:buNone/>
            </a:pPr>
            <a:endParaRPr lang="de-DE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Falle, falle, weißer Schnee,</a:t>
            </a: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Kalter Schnee, kalter Schnee.</a:t>
            </a: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Eine  Eisbahn wird der See.</a:t>
            </a: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Und wir freu*n uns alle.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img-fotki.yandex.ru/get/17911/16969765.251/0_95961_7a86a669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132856"/>
            <a:ext cx="4156774" cy="1656184"/>
          </a:xfrm>
          <a:prstGeom prst="rect">
            <a:avLst/>
          </a:prstGeom>
          <a:noFill/>
        </p:spPr>
      </p:pic>
      <p:pic>
        <p:nvPicPr>
          <p:cNvPr id="28676" name="Picture 4" descr="http://privolnyj.minsk.edu.by/en/sm_full.aspx?guid=337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0040" y="4509121"/>
            <a:ext cx="2157543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848600" cy="792163"/>
          </a:xfrm>
          <a:solidFill>
            <a:srgbClr val="CCFF66"/>
          </a:solidFill>
          <a:ln>
            <a:solidFill>
              <a:srgbClr val="9900CC"/>
            </a:solidFill>
          </a:ln>
        </p:spPr>
        <p:txBody>
          <a:bodyPr/>
          <a:lstStyle/>
          <a:p>
            <a:pPr eaLnBrk="1" hangingPunct="1"/>
            <a:r>
              <a:rPr lang="en-US" altLang="ru-RU" b="1" dirty="0" err="1" smtClean="0">
                <a:solidFill>
                  <a:srgbClr val="FF0066"/>
                </a:solidFill>
              </a:rPr>
              <a:t>Lernen</a:t>
            </a:r>
            <a:r>
              <a:rPr lang="de-DE" altLang="ru-RU" b="1" dirty="0" smtClean="0">
                <a:solidFill>
                  <a:srgbClr val="FF0066"/>
                </a:solidFill>
              </a:rPr>
              <a:t> wir die Farben</a:t>
            </a:r>
            <a:endParaRPr lang="ru-RU" altLang="ru-RU" b="1" dirty="0" smtClean="0">
              <a:solidFill>
                <a:srgbClr val="FF0066"/>
              </a:solidFill>
            </a:endParaRP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2555875" y="1484313"/>
            <a:ext cx="1439863" cy="1439862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de-DE" altLang="ru-RU"/>
              <a:t>braun</a:t>
            </a:r>
            <a:endParaRPr lang="ru-RU" altLang="ru-RU"/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4643438" y="3429000"/>
            <a:ext cx="1439862" cy="14398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de-DE" altLang="ru-RU"/>
              <a:t>blau</a:t>
            </a:r>
            <a:endParaRPr lang="ru-RU" altLang="ru-RU"/>
          </a:p>
        </p:txBody>
      </p: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2555875" y="3429000"/>
            <a:ext cx="1439863" cy="14398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de-DE" altLang="ru-RU">
                <a:solidFill>
                  <a:schemeClr val="bg1"/>
                </a:solidFill>
              </a:rPr>
              <a:t>schwarz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24582" name="Rectangle 10"/>
          <p:cNvSpPr>
            <a:spLocks noChangeArrowheads="1"/>
          </p:cNvSpPr>
          <p:nvPr/>
        </p:nvSpPr>
        <p:spPr bwMode="auto">
          <a:xfrm>
            <a:off x="539750" y="1484313"/>
            <a:ext cx="1511300" cy="151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de-DE" altLang="ru-RU"/>
              <a:t>weiss</a:t>
            </a:r>
            <a:endParaRPr lang="ru-RU" altLang="ru-RU"/>
          </a:p>
        </p:txBody>
      </p:sp>
      <p:sp>
        <p:nvSpPr>
          <p:cNvPr id="24583" name="Rectangle 11"/>
          <p:cNvSpPr>
            <a:spLocks noChangeArrowheads="1"/>
          </p:cNvSpPr>
          <p:nvPr/>
        </p:nvSpPr>
        <p:spPr bwMode="auto">
          <a:xfrm>
            <a:off x="6659563" y="1412875"/>
            <a:ext cx="1441450" cy="1441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de-DE" altLang="ru-RU"/>
              <a:t>rot</a:t>
            </a:r>
            <a:endParaRPr lang="ru-RU" altLang="ru-RU"/>
          </a:p>
        </p:txBody>
      </p:sp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4716463" y="1484313"/>
            <a:ext cx="1439862" cy="1439862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de-DE" altLang="ru-RU"/>
              <a:t>grün</a:t>
            </a:r>
            <a:endParaRPr lang="ru-RU" altLang="ru-RU"/>
          </a:p>
        </p:txBody>
      </p:sp>
      <p:sp>
        <p:nvSpPr>
          <p:cNvPr id="24585" name="Rectangle 13"/>
          <p:cNvSpPr>
            <a:spLocks noChangeArrowheads="1"/>
          </p:cNvSpPr>
          <p:nvPr/>
        </p:nvSpPr>
        <p:spPr bwMode="auto">
          <a:xfrm>
            <a:off x="6659563" y="3284538"/>
            <a:ext cx="1512887" cy="1512887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de-DE" altLang="ru-RU"/>
              <a:t>grau</a:t>
            </a:r>
            <a:endParaRPr lang="ru-RU" altLang="ru-RU"/>
          </a:p>
        </p:txBody>
      </p:sp>
      <p:sp>
        <p:nvSpPr>
          <p:cNvPr id="24586" name="Rectangle 14"/>
          <p:cNvSpPr>
            <a:spLocks noChangeArrowheads="1"/>
          </p:cNvSpPr>
          <p:nvPr/>
        </p:nvSpPr>
        <p:spPr bwMode="auto">
          <a:xfrm>
            <a:off x="539750" y="3357563"/>
            <a:ext cx="1439863" cy="14398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de-DE" altLang="ru-RU"/>
              <a:t>gelb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/>
          <a:lstStyle/>
          <a:p>
            <a:pPr algn="ctr"/>
            <a:r>
              <a:rPr lang="en-US" dirty="0" smtClean="0"/>
              <a:t>Wir </a:t>
            </a:r>
            <a:r>
              <a:rPr lang="en-US" dirty="0" err="1" smtClean="0"/>
              <a:t>arbeiten</a:t>
            </a:r>
            <a:r>
              <a:rPr lang="en-US" dirty="0" smtClean="0"/>
              <a:t> an </a:t>
            </a:r>
            <a:r>
              <a:rPr lang="en-US" dirty="0" err="1" smtClean="0"/>
              <a:t>der</a:t>
            </a:r>
            <a:r>
              <a:rPr lang="en-US" dirty="0" smtClean="0"/>
              <a:t> Grammatik</a:t>
            </a:r>
            <a:br>
              <a:rPr lang="en-US" dirty="0" smtClean="0"/>
            </a:br>
            <a:r>
              <a:rPr lang="en-US" sz="3200" dirty="0" smtClean="0"/>
              <a:t>Wir </a:t>
            </a:r>
            <a:r>
              <a:rPr lang="en-US" sz="3200" dirty="0" err="1" smtClean="0"/>
              <a:t>konjugieren</a:t>
            </a:r>
            <a:r>
              <a:rPr lang="en-US" sz="3200" dirty="0" smtClean="0"/>
              <a:t> das Verb – </a:t>
            </a:r>
            <a:r>
              <a:rPr lang="en-US" sz="3200" dirty="0" err="1" smtClean="0"/>
              <a:t>haben</a:t>
            </a:r>
            <a:r>
              <a:rPr lang="en-US" sz="3200" dirty="0" smtClean="0"/>
              <a:t>= to have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numCol="2"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                 </a:t>
            </a:r>
          </a:p>
          <a:p>
            <a:r>
              <a:rPr lang="en-US" dirty="0" smtClean="0"/>
              <a:t>Du hast</a:t>
            </a:r>
          </a:p>
          <a:p>
            <a:r>
              <a:rPr lang="en-US" dirty="0" err="1" smtClean="0"/>
              <a:t>Er,sie,es</a:t>
            </a:r>
            <a:r>
              <a:rPr lang="en-US" dirty="0" smtClean="0"/>
              <a:t> hat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Wir </a:t>
            </a:r>
            <a:r>
              <a:rPr lang="en-US" dirty="0" err="1" smtClean="0"/>
              <a:t>haben</a:t>
            </a:r>
            <a:endParaRPr lang="en-US" dirty="0" smtClean="0"/>
          </a:p>
          <a:p>
            <a:r>
              <a:rPr lang="en-US" dirty="0" err="1" smtClean="0"/>
              <a:t>Ihr</a:t>
            </a:r>
            <a:r>
              <a:rPr lang="en-US" dirty="0" smtClean="0"/>
              <a:t> </a:t>
            </a:r>
            <a:r>
              <a:rPr lang="en-US" dirty="0" err="1" smtClean="0"/>
              <a:t>habt</a:t>
            </a:r>
            <a:endParaRPr lang="en-US" dirty="0" smtClean="0"/>
          </a:p>
          <a:p>
            <a:r>
              <a:rPr lang="en-US" dirty="0" err="1" smtClean="0"/>
              <a:t>sie</a:t>
            </a:r>
            <a:r>
              <a:rPr lang="en-US" dirty="0" smtClean="0"/>
              <a:t>/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haben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2250265" y="3107529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Macht eine Tabelle! Beachtet Akkusativ!</a:t>
            </a:r>
            <a:endParaRPr lang="ru-RU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995864"/>
              </p:ext>
            </p:extLst>
          </p:nvPr>
        </p:nvGraphicFramePr>
        <p:xfrm>
          <a:off x="0" y="684847"/>
          <a:ext cx="9144000" cy="62179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048000"/>
                <a:gridCol w="3048000"/>
                <a:gridCol w="3048000"/>
              </a:tblGrid>
              <a:tr h="404355">
                <a:tc>
                  <a:txBody>
                    <a:bodyPr/>
                    <a:lstStyle/>
                    <a:p>
                      <a:pPr algn="ctr"/>
                      <a:r>
                        <a:rPr lang="de-DE" sz="2400" i="1" u="sng" dirty="0" smtClean="0">
                          <a:solidFill>
                            <a:srgbClr val="002060"/>
                          </a:solidFill>
                        </a:rPr>
                        <a:t>Artikel</a:t>
                      </a:r>
                      <a:endParaRPr lang="ru-RU" sz="2400" i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i="1" u="sng" dirty="0" smtClean="0">
                          <a:solidFill>
                            <a:srgbClr val="002060"/>
                          </a:solidFill>
                        </a:rPr>
                        <a:t>Nominativ</a:t>
                      </a:r>
                      <a:endParaRPr lang="ru-RU" sz="2400" i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i="1" u="sng" dirty="0" smtClean="0">
                          <a:solidFill>
                            <a:srgbClr val="002060"/>
                          </a:solidFill>
                        </a:rPr>
                        <a:t>Akkusativ</a:t>
                      </a:r>
                      <a:endParaRPr lang="ru-RU" sz="2400" i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7398">
                <a:tc>
                  <a:txBody>
                    <a:bodyPr/>
                    <a:lstStyle/>
                    <a:p>
                      <a:pPr algn="l"/>
                      <a:r>
                        <a:rPr lang="de-DE" sz="2200" b="1" dirty="0" smtClean="0"/>
                        <a:t>der Hund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b="1" dirty="0" smtClean="0"/>
                        <a:t>Das ist ein Hund.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b="1" dirty="0" smtClean="0"/>
                        <a:t>Ich habe einen Hund.</a:t>
                      </a:r>
                      <a:endParaRPr lang="ru-RU" sz="2200" b="1" dirty="0"/>
                    </a:p>
                  </a:txBody>
                  <a:tcPr/>
                </a:tc>
              </a:tr>
              <a:tr h="673925">
                <a:tc>
                  <a:txBody>
                    <a:bodyPr/>
                    <a:lstStyle/>
                    <a:p>
                      <a:pPr algn="l"/>
                      <a:r>
                        <a:rPr lang="de-DE" sz="2200" b="1" dirty="0" smtClean="0"/>
                        <a:t>………. Pferd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b="1" dirty="0" smtClean="0"/>
                        <a:t>Das ist …..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b="1" dirty="0" smtClean="0"/>
                        <a:t>Ich habe</a:t>
                      </a:r>
                      <a:r>
                        <a:rPr lang="de-DE" sz="2200" b="1" baseline="0" dirty="0" smtClean="0"/>
                        <a:t> …….</a:t>
                      </a:r>
                      <a:endParaRPr lang="de-DE" sz="2200" b="1" dirty="0" smtClean="0"/>
                    </a:p>
                    <a:p>
                      <a:pPr algn="l"/>
                      <a:endParaRPr lang="ru-RU" sz="2200" b="1" dirty="0"/>
                    </a:p>
                  </a:txBody>
                  <a:tcPr/>
                </a:tc>
              </a:tr>
              <a:tr h="673925">
                <a:tc>
                  <a:txBody>
                    <a:bodyPr/>
                    <a:lstStyle/>
                    <a:p>
                      <a:pPr algn="l"/>
                      <a:r>
                        <a:rPr lang="de-DE" sz="2200" b="1" dirty="0" smtClean="0"/>
                        <a:t>………</a:t>
                      </a:r>
                      <a:r>
                        <a:rPr lang="de-DE" sz="2200" b="1" baseline="0" dirty="0" smtClean="0"/>
                        <a:t> Katze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b="1" dirty="0" smtClean="0"/>
                        <a:t>Das ist …..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b="1" dirty="0" smtClean="0"/>
                        <a:t>Ich habe …….</a:t>
                      </a:r>
                    </a:p>
                    <a:p>
                      <a:pPr algn="l"/>
                      <a:endParaRPr lang="ru-RU" sz="2200" b="1" dirty="0"/>
                    </a:p>
                  </a:txBody>
                  <a:tcPr/>
                </a:tc>
              </a:tr>
              <a:tr h="673925">
                <a:tc>
                  <a:txBody>
                    <a:bodyPr/>
                    <a:lstStyle/>
                    <a:p>
                      <a:pPr algn="l"/>
                      <a:r>
                        <a:rPr lang="de-DE" sz="2200" b="1" dirty="0" smtClean="0"/>
                        <a:t>…….. Füller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b="1" dirty="0" smtClean="0"/>
                        <a:t>Das ist …..</a:t>
                      </a:r>
                    </a:p>
                    <a:p>
                      <a:pPr algn="l"/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b="1" dirty="0" smtClean="0"/>
                        <a:t>Ich habe …….</a:t>
                      </a:r>
                    </a:p>
                    <a:p>
                      <a:pPr algn="l"/>
                      <a:endParaRPr lang="ru-RU" sz="2200" b="1" dirty="0"/>
                    </a:p>
                  </a:txBody>
                  <a:tcPr/>
                </a:tc>
              </a:tr>
              <a:tr h="673925">
                <a:tc>
                  <a:txBody>
                    <a:bodyPr/>
                    <a:lstStyle/>
                    <a:p>
                      <a:pPr algn="l"/>
                      <a:r>
                        <a:rPr lang="de-DE" sz="2200" b="1" dirty="0" smtClean="0"/>
                        <a:t>…….. Heft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b="1" dirty="0" smtClean="0"/>
                        <a:t>Das ist …..</a:t>
                      </a:r>
                    </a:p>
                    <a:p>
                      <a:pPr algn="l"/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b="1" dirty="0" smtClean="0"/>
                        <a:t>Ich habe …….</a:t>
                      </a:r>
                    </a:p>
                    <a:p>
                      <a:pPr algn="l"/>
                      <a:endParaRPr lang="ru-RU" sz="2200" b="1" dirty="0"/>
                    </a:p>
                  </a:txBody>
                  <a:tcPr/>
                </a:tc>
              </a:tr>
              <a:tr h="673925">
                <a:tc>
                  <a:txBody>
                    <a:bodyPr/>
                    <a:lstStyle/>
                    <a:p>
                      <a:pPr algn="l"/>
                      <a:r>
                        <a:rPr lang="de-DE" sz="2200" b="1" dirty="0" smtClean="0"/>
                        <a:t>……. Computer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b="1" dirty="0" smtClean="0"/>
                        <a:t>Das ist …..</a:t>
                      </a:r>
                    </a:p>
                    <a:p>
                      <a:pPr algn="l"/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b="1" dirty="0" smtClean="0"/>
                        <a:t>Ich habe …….</a:t>
                      </a:r>
                    </a:p>
                    <a:p>
                      <a:pPr algn="l"/>
                      <a:endParaRPr lang="ru-RU" sz="2200" b="1" dirty="0"/>
                    </a:p>
                  </a:txBody>
                  <a:tcPr/>
                </a:tc>
              </a:tr>
              <a:tr h="673925">
                <a:tc>
                  <a:txBody>
                    <a:bodyPr/>
                    <a:lstStyle/>
                    <a:p>
                      <a:pPr algn="l"/>
                      <a:r>
                        <a:rPr lang="de-DE" sz="2200" b="1" dirty="0" smtClean="0"/>
                        <a:t>…….</a:t>
                      </a:r>
                      <a:r>
                        <a:rPr lang="de-DE" sz="2200" b="1" baseline="0" dirty="0" smtClean="0"/>
                        <a:t> Handy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b="1" dirty="0" smtClean="0"/>
                        <a:t>Das ist …..</a:t>
                      </a:r>
                    </a:p>
                    <a:p>
                      <a:pPr algn="l"/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b="1" dirty="0" smtClean="0"/>
                        <a:t>Ich habe …….</a:t>
                      </a:r>
                    </a:p>
                    <a:p>
                      <a:pPr algn="l"/>
                      <a:endParaRPr lang="ru-RU" sz="2200" b="1" dirty="0"/>
                    </a:p>
                  </a:txBody>
                  <a:tcPr/>
                </a:tc>
              </a:tr>
              <a:tr h="673925">
                <a:tc>
                  <a:txBody>
                    <a:bodyPr/>
                    <a:lstStyle/>
                    <a:p>
                      <a:pPr algn="l"/>
                      <a:r>
                        <a:rPr lang="de-DE" sz="2200" b="1" dirty="0" smtClean="0"/>
                        <a:t>……… Buch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b="1" dirty="0" smtClean="0"/>
                        <a:t>Das ist …..</a:t>
                      </a:r>
                    </a:p>
                    <a:p>
                      <a:pPr algn="l"/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b="1" dirty="0" smtClean="0"/>
                        <a:t>Ich habe …….</a:t>
                      </a:r>
                    </a:p>
                    <a:p>
                      <a:pPr algn="l"/>
                      <a:endParaRPr lang="ru-RU" sz="2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5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 17-te </a:t>
            </a:r>
            <a:r>
              <a:rPr lang="en-US" dirty="0" err="1" smtClean="0"/>
              <a:t>Dezember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Test </a:t>
            </a:r>
            <a:r>
              <a:rPr lang="ru-RU" dirty="0" smtClean="0"/>
              <a:t>№3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506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891" y="692696"/>
            <a:ext cx="7301909" cy="5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12776"/>
            <a:ext cx="8229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80728"/>
            <a:ext cx="82296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165</Words>
  <Application>Microsoft Office PowerPoint</Application>
  <PresentationFormat>Экран (4:3)</PresentationFormat>
  <Paragraphs>66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Winter kommt</vt:lpstr>
      <vt:lpstr>Lernen wir die Farben</vt:lpstr>
      <vt:lpstr>Wir arbeiten an der Grammatik Wir konjugieren das Verb – haben= to have</vt:lpstr>
      <vt:lpstr>Macht eine Tabelle! Beachtet Akkusativ!</vt:lpstr>
      <vt:lpstr>Der 17-te Dezember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Fülle die Lücken ein!</dc:title>
  <dc:creator>Юля</dc:creator>
  <cp:lastModifiedBy>Acer</cp:lastModifiedBy>
  <cp:revision>12</cp:revision>
  <dcterms:created xsi:type="dcterms:W3CDTF">2013-11-18T15:20:52Z</dcterms:created>
  <dcterms:modified xsi:type="dcterms:W3CDTF">2020-12-17T10:22:47Z</dcterms:modified>
</cp:coreProperties>
</file>