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555" autoAdjust="0"/>
  </p:normalViewPr>
  <p:slideViewPr>
    <p:cSldViewPr snapToGrid="0">
      <p:cViewPr>
        <p:scale>
          <a:sx n="84" d="100"/>
          <a:sy n="84" d="100"/>
        </p:scale>
        <p:origin x="-156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2-F8FC-4759-9D3A-8A5C1F3BC31C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C4BA-F4CE-45FB-828C-8F1236E68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427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2-F8FC-4759-9D3A-8A5C1F3BC31C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C4BA-F4CE-45FB-828C-8F1236E68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305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2-F8FC-4759-9D3A-8A5C1F3BC31C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C4BA-F4CE-45FB-828C-8F1236E68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2098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2-F8FC-4759-9D3A-8A5C1F3BC31C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C4BA-F4CE-45FB-828C-8F1236E68D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21107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2-F8FC-4759-9D3A-8A5C1F3BC31C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C4BA-F4CE-45FB-828C-8F1236E68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9458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2-F8FC-4759-9D3A-8A5C1F3BC31C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C4BA-F4CE-45FB-828C-8F1236E68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0833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2-F8FC-4759-9D3A-8A5C1F3BC31C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C4BA-F4CE-45FB-828C-8F1236E68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7946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2-F8FC-4759-9D3A-8A5C1F3BC31C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C4BA-F4CE-45FB-828C-8F1236E68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1419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2-F8FC-4759-9D3A-8A5C1F3BC31C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C4BA-F4CE-45FB-828C-8F1236E68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10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2-F8FC-4759-9D3A-8A5C1F3BC31C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C4BA-F4CE-45FB-828C-8F1236E68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62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2-F8FC-4759-9D3A-8A5C1F3BC31C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C4BA-F4CE-45FB-828C-8F1236E68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543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2-F8FC-4759-9D3A-8A5C1F3BC31C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C4BA-F4CE-45FB-828C-8F1236E68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46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2-F8FC-4759-9D3A-8A5C1F3BC31C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C4BA-F4CE-45FB-828C-8F1236E68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892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2-F8FC-4759-9D3A-8A5C1F3BC31C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C4BA-F4CE-45FB-828C-8F1236E68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294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2-F8FC-4759-9D3A-8A5C1F3BC31C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C4BA-F4CE-45FB-828C-8F1236E68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458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2-F8FC-4759-9D3A-8A5C1F3BC31C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C4BA-F4CE-45FB-828C-8F1236E68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710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572-F8FC-4759-9D3A-8A5C1F3BC31C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C4BA-F4CE-45FB-828C-8F1236E68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148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C6D0572-F8FC-4759-9D3A-8A5C1F3BC31C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0C4BA-F4CE-45FB-828C-8F1236E68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7935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013" y="1720934"/>
            <a:ext cx="10806546" cy="5024251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/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>
                <a:solidFill>
                  <a:schemeClr val="bg1"/>
                </a:solidFill>
              </a:rPr>
              <a:t/>
            </a:r>
            <a:br>
              <a:rPr lang="ru-RU" sz="4800" b="1" dirty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/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>
                <a:solidFill>
                  <a:schemeClr val="bg1"/>
                </a:solidFill>
              </a:rPr>
              <a:t>Процесс формирования мотивации здорового образа жизни</a:t>
            </a:r>
            <a:br>
              <a:rPr lang="ru-RU" sz="4800" b="1" dirty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/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                                                       </a:t>
            </a:r>
            <a:r>
              <a:rPr lang="ru-RU" sz="1800" i="1" dirty="0" smtClean="0"/>
              <a:t>Авторы</a:t>
            </a:r>
            <a:r>
              <a:rPr lang="ru-RU" sz="1800" i="1" dirty="0"/>
              <a:t>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                                                                    </a:t>
            </a:r>
            <a:r>
              <a:rPr lang="ru-RU" sz="1800" dirty="0" smtClean="0"/>
              <a:t>                           </a:t>
            </a:r>
            <a:r>
              <a:rPr lang="ru-RU" sz="1800" dirty="0"/>
              <a:t>Плеханова Елена Николаевна</a:t>
            </a:r>
            <a:br>
              <a:rPr lang="ru-RU" sz="1800" dirty="0"/>
            </a:br>
            <a:r>
              <a:rPr lang="ru-RU" sz="1800" dirty="0"/>
              <a:t>                                                                     </a:t>
            </a:r>
            <a:r>
              <a:rPr lang="ru-RU" sz="1800" dirty="0" smtClean="0"/>
              <a:t>                        </a:t>
            </a:r>
            <a:r>
              <a:rPr lang="ru-RU" sz="1800" dirty="0"/>
              <a:t>студентка 2 курса группы Л-1</a:t>
            </a:r>
            <a:br>
              <a:rPr lang="ru-RU" sz="1800" dirty="0"/>
            </a:br>
            <a:r>
              <a:rPr lang="ru-RU" sz="1800" dirty="0"/>
              <a:t>                                            </a:t>
            </a:r>
            <a:r>
              <a:rPr lang="ru-RU" sz="1800" dirty="0" smtClean="0"/>
              <a:t>                     Обухов </a:t>
            </a:r>
            <a:r>
              <a:rPr lang="ru-RU" sz="1800" dirty="0"/>
              <a:t>Егор</a:t>
            </a:r>
            <a:br>
              <a:rPr lang="ru-RU" sz="1800" dirty="0"/>
            </a:br>
            <a:r>
              <a:rPr lang="ru-RU" sz="1800" dirty="0"/>
              <a:t>                                                                        </a:t>
            </a:r>
            <a:r>
              <a:rPr lang="ru-RU" sz="1800" dirty="0" smtClean="0"/>
              <a:t>                         студент </a:t>
            </a:r>
            <a:r>
              <a:rPr lang="ru-RU" sz="1800" dirty="0"/>
              <a:t>2 курса группы ОНП-2</a:t>
            </a:r>
            <a:br>
              <a:rPr lang="ru-RU" sz="1800" dirty="0"/>
            </a:br>
            <a:r>
              <a:rPr lang="ru-RU" sz="1800" dirty="0"/>
              <a:t>                                                             </a:t>
            </a:r>
            <a:r>
              <a:rPr lang="ru-RU" sz="1800" dirty="0" smtClean="0"/>
              <a:t>                           </a:t>
            </a:r>
            <a:r>
              <a:rPr lang="ru-RU" sz="1800" dirty="0"/>
              <a:t>Амурского технического </a:t>
            </a:r>
            <a:br>
              <a:rPr lang="ru-RU" sz="1800" dirty="0"/>
            </a:br>
            <a:r>
              <a:rPr lang="ru-RU" sz="1800" dirty="0"/>
              <a:t>                                    </a:t>
            </a:r>
            <a:r>
              <a:rPr lang="ru-RU" sz="1800" dirty="0" smtClean="0"/>
              <a:t>                         колледжа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93505"/>
            <a:ext cx="8825658" cy="8614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научно </a:t>
            </a:r>
            <a:r>
              <a:rPr lang="ru-RU" b="1" dirty="0">
                <a:solidFill>
                  <a:schemeClr val="bg1"/>
                </a:solidFill>
              </a:rPr>
              <a:t>- практическая конференция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исследовательских работ обучающихся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«Физкультура, спорт, здоровье – будущее России»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66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мотивационных картинок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0" y="2195255"/>
            <a:ext cx="4384498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2480489"/>
            <a:ext cx="6423634" cy="3910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48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379" y="115600"/>
            <a:ext cx="6519553" cy="5548930"/>
          </a:xfrm>
        </p:spPr>
        <p:txBody>
          <a:bodyPr/>
          <a:lstStyle/>
          <a:p>
            <a:r>
              <a:rPr lang="ru-RU" sz="2400" dirty="0"/>
              <a:t>Средствами мотивации здорового образа жизни являются:</a:t>
            </a:r>
          </a:p>
          <a:p>
            <a:pPr marL="0" indent="0">
              <a:buNone/>
            </a:pPr>
            <a:r>
              <a:rPr lang="ru-RU" sz="2400" dirty="0"/>
              <a:t>- систематические занятия физической культурой и спортом;</a:t>
            </a:r>
          </a:p>
          <a:p>
            <a:pPr marL="0" indent="0">
              <a:buNone/>
            </a:pPr>
            <a:r>
              <a:rPr lang="ru-RU" sz="2400" dirty="0"/>
              <a:t>- формы внеклассной работы, то есть соревнования, туристические походы, спортивные слеты и т. д. ;</a:t>
            </a:r>
          </a:p>
          <a:p>
            <a:pPr marL="0" indent="0">
              <a:buNone/>
            </a:pPr>
            <a:r>
              <a:rPr lang="ru-RU" sz="2400" dirty="0"/>
              <a:t>- личный пример;</a:t>
            </a:r>
          </a:p>
          <a:p>
            <a:pPr marL="0" indent="0">
              <a:buNone/>
            </a:pPr>
            <a:r>
              <a:rPr lang="ru-RU" sz="2400" dirty="0"/>
              <a:t>- посещение спортивных секций;</a:t>
            </a:r>
          </a:p>
          <a:p>
            <a:pPr marL="0" indent="0">
              <a:buNone/>
            </a:pPr>
            <a:r>
              <a:rPr lang="ru-RU" sz="2400" dirty="0"/>
              <a:t>- пропаганда здорового образа жизни (реклама, клубы, лектории).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75" y="1381123"/>
            <a:ext cx="5826826" cy="5031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54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</a:rPr>
              <a:t>Глава 3. Влияние физической нагрузки на уровень физической подготовленности студентов.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2611058"/>
            <a:ext cx="11614067" cy="4537887"/>
          </a:xfrm>
        </p:spPr>
        <p:txBody>
          <a:bodyPr/>
          <a:lstStyle/>
          <a:p>
            <a:r>
              <a:rPr lang="ru-RU" sz="2400" b="1" dirty="0"/>
              <a:t>Физическая нагрузка</a:t>
            </a:r>
            <a:r>
              <a:rPr lang="ru-RU" sz="2400" dirty="0"/>
              <a:t> это определенная мера влияния физических </a:t>
            </a:r>
            <a:r>
              <a:rPr lang="ru-RU" sz="2400" dirty="0" smtClean="0"/>
              <a:t>упражнений </a:t>
            </a:r>
            <a:r>
              <a:rPr lang="ru-RU" sz="2400" dirty="0"/>
              <a:t>на организм человека. </a:t>
            </a:r>
            <a:endParaRPr lang="ru-RU" sz="2400" dirty="0" smtClean="0"/>
          </a:p>
          <a:p>
            <a:r>
              <a:rPr lang="ru-RU" sz="2400" dirty="0"/>
              <a:t>Под </a:t>
            </a:r>
            <a:r>
              <a:rPr lang="ru-RU" sz="2400" b="1" dirty="0"/>
              <a:t>физической подготовленностью</a:t>
            </a:r>
            <a:r>
              <a:rPr lang="ru-RU" sz="2400" dirty="0"/>
              <a:t> понимают состояние человека, которое приобретается в результате физической подготовки и характеризуется высокой физической работоспособностью, хорошим развитием физических качеств, разносторонним двигательным опытом. </a:t>
            </a:r>
            <a:endParaRPr lang="ru-RU" sz="2400" dirty="0" smtClean="0"/>
          </a:p>
          <a:p>
            <a:r>
              <a:rPr lang="ru-RU" sz="2400" dirty="0"/>
              <a:t>Основными </a:t>
            </a:r>
            <a:r>
              <a:rPr lang="ru-RU" sz="2400" b="1" dirty="0"/>
              <a:t>физическими качествами</a:t>
            </a:r>
            <a:r>
              <a:rPr lang="ru-RU" sz="2400" dirty="0"/>
              <a:t> являются быстрота, сила, выносливость, гибкость, ловкость (координация).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28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35" y="452718"/>
            <a:ext cx="9730200" cy="1400530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</a:rPr>
              <a:t>Глава 4. Исследование-тестирование физической подготовленности студентов.</a:t>
            </a:r>
            <a:br>
              <a:rPr lang="ru-RU" sz="3200" b="1" i="1" dirty="0">
                <a:solidFill>
                  <a:srgbClr val="FF0000"/>
                </a:solidFill>
              </a:rPr>
            </a:b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503" y="1568240"/>
            <a:ext cx="11720945" cy="5289760"/>
          </a:xfrm>
        </p:spPr>
        <p:txBody>
          <a:bodyPr>
            <a:normAutofit/>
          </a:bodyPr>
          <a:lstStyle/>
          <a:p>
            <a:r>
              <a:rPr lang="ru-RU" sz="2400" dirty="0"/>
              <a:t>При оценке общей физической подготовленности учащихся, можно использовать самые разнообразные тесты. Однако, в связи с тем, что полученные результаты тестирования можно оценивать лишь путём сравнения, целесообразно выбирать тесты, которые широко представлены в теории и практике физического воспитания детей. </a:t>
            </a:r>
          </a:p>
          <a:p>
            <a:r>
              <a:rPr lang="ru-RU" sz="2400" dirty="0"/>
              <a:t>В исследовании приняли участие студенты 1997 - 2001 года рождения, которые относятся к основной медицинской группе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В школьной программе предусмотрена сдача контрольных нормативов, с помощью которых можно определить уровень физической подготовленности. Были выбраны тесты для проверки скоростно-силовых качеств, гибкости, выносливости, быстроты – это челночный бег 3х10, прыжок в длину с места, наклон вперёд из положения сидя, поднимание туловища за 30 секунд, бег 30м. </a:t>
            </a:r>
          </a:p>
        </p:txBody>
      </p:sp>
    </p:spTree>
    <p:extLst>
      <p:ext uri="{BB962C8B-B14F-4D97-AF65-F5344CB8AC3E}">
        <p14:creationId xmlns="" xmlns:p14="http://schemas.microsoft.com/office/powerpoint/2010/main" val="10688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8431680"/>
              </p:ext>
            </p:extLst>
          </p:nvPr>
        </p:nvGraphicFramePr>
        <p:xfrm>
          <a:off x="-87923" y="130626"/>
          <a:ext cx="12188878" cy="6590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1703"/>
                <a:gridCol w="815536"/>
                <a:gridCol w="815536"/>
                <a:gridCol w="580728"/>
                <a:gridCol w="697084"/>
                <a:gridCol w="579680"/>
                <a:gridCol w="1047200"/>
                <a:gridCol w="580728"/>
                <a:gridCol w="930843"/>
                <a:gridCol w="697084"/>
                <a:gridCol w="815536"/>
                <a:gridCol w="815536"/>
                <a:gridCol w="815536"/>
                <a:gridCol w="1046148"/>
              </a:tblGrid>
              <a:tr h="1520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Фамилия, имя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Год рождения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Физкультурная группа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Челночный бег 3х10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Уровень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Прыжок в длину с места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Уровень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Наклон вперед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Уровень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Поднимание туловища, 30 сек.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Уровень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30м.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Уровень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Уровень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</a:tr>
              <a:tr h="469627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2001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</a:rPr>
                        <a:t>II </a:t>
                      </a: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осн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8.9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141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Ниже 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Низкий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5.9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Ниже среднего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</a:tr>
              <a:tr h="610439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2001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</a:rPr>
                        <a:t>I </a:t>
                      </a: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осн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9.7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Низкий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132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Низкий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Низкий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Ниже 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6.3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Низкий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Низкий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</a:tr>
              <a:tr h="31308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2001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</a:rPr>
                        <a:t>II </a:t>
                      </a: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осн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145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Ниже 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6.3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Низкий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Средний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</a:tr>
              <a:tr h="31308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2001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</a:rPr>
                        <a:t>I </a:t>
                      </a: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осн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8.2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157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Ниже 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Низкий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5.6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Средний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</a:tr>
              <a:tr h="469627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2001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</a:rPr>
                        <a:t>I </a:t>
                      </a: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осн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8.1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165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Выше 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5.5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Выше среднего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</a:tr>
              <a:tr h="469627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2001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</a:rPr>
                        <a:t>II </a:t>
                      </a: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осн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8.3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178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Выше 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5.4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Выше среднего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</a:tr>
              <a:tr h="31308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2001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</a:rPr>
                        <a:t>II </a:t>
                      </a: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осн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7.6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202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5.0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Высокий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</a:tr>
              <a:tr h="31308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2001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</a:rPr>
                        <a:t>II </a:t>
                      </a: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осн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9.0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145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Ниже 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5.5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Средний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</a:tr>
              <a:tr h="390245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2002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</a:rPr>
                        <a:t>II </a:t>
                      </a: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осн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8.9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142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Ниже 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Ниже 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5.8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Средний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</a:tr>
              <a:tr h="31308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2002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</a:rPr>
                        <a:t>II </a:t>
                      </a: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осн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8.1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169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6.0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Высокий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</a:tr>
              <a:tr h="31308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2002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</a:rPr>
                        <a:t>II </a:t>
                      </a: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осн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8.9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147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Ниже 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6.0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Средний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</a:tr>
              <a:tr h="469627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2002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</a:rPr>
                        <a:t>II </a:t>
                      </a: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осн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9.6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131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Низкий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Низкий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6.5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Ниже 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Ниже среднего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</a:tr>
              <a:tr h="31308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2002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bg1"/>
                          </a:solidFill>
                          <a:effectLst/>
                        </a:rPr>
                        <a:t>II </a:t>
                      </a: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осн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8.0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173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Средн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5.3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Высок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Высокий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738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3"/>
                </a:solidFill>
              </a:rPr>
              <a:t>Проба Серкина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2" y="1757548"/>
            <a:ext cx="9266082" cy="4490851"/>
          </a:xfrm>
        </p:spPr>
        <p:txBody>
          <a:bodyPr>
            <a:noAutofit/>
          </a:bodyPr>
          <a:lstStyle/>
          <a:p>
            <a:r>
              <a:rPr lang="ru-RU" sz="2800" b="1" dirty="0"/>
              <a:t>Цель:</a:t>
            </a:r>
            <a:r>
              <a:rPr lang="ru-RU" sz="2800" dirty="0"/>
              <a:t> определение степени тренированности.</a:t>
            </a:r>
          </a:p>
          <a:p>
            <a:pPr marL="0" indent="0">
              <a:buNone/>
            </a:pPr>
            <a:r>
              <a:rPr lang="ru-RU" sz="2800" dirty="0"/>
              <a:t>	После 5-минутного отдыха сидя определяется время задержки дыхания на вдохе в положении сидя (первая фаза). Во второй фазе выполняется 20 приседаний за 30 с. и повторяется задержка дыхания на вдохе стоя. В третьей фазе после отдыха стоя в течение одной минуты определяется время задержки дыхания на вдохе сидя (повторяется первая фаза). </a:t>
            </a:r>
          </a:p>
        </p:txBody>
      </p:sp>
    </p:spTree>
    <p:extLst>
      <p:ext uri="{BB962C8B-B14F-4D97-AF65-F5344CB8AC3E}">
        <p14:creationId xmlns="" xmlns:p14="http://schemas.microsoft.com/office/powerpoint/2010/main" val="15794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Оценка результатов пробы Серкина, сек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18537387"/>
              </p:ext>
            </p:extLst>
          </p:nvPr>
        </p:nvGraphicFramePr>
        <p:xfrm>
          <a:off x="890650" y="2398816"/>
          <a:ext cx="8906494" cy="4120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6059"/>
                <a:gridCol w="1579464"/>
                <a:gridCol w="1579464"/>
                <a:gridCol w="1551507"/>
              </a:tblGrid>
              <a:tr h="43427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Контингент обследуемых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Фазы пробы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1 фаза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2 фаза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3 фаза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1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Здоровые тренированные люди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60 и более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30 и более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Более 60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15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Здоровые нетренированные люди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40-55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15-25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35-55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087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Лица со скрытой недостаточностью крообращения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20-35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12 и менее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24 и менее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6558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901069"/>
          </a:xfrm>
        </p:spPr>
        <p:txBody>
          <a:bodyPr/>
          <a:lstStyle/>
          <a:p>
            <a:r>
              <a:rPr lang="ru-RU" sz="2800" dirty="0"/>
              <a:t>Таблица №1 «Проба Серкина обучающихся»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85554986"/>
              </p:ext>
            </p:extLst>
          </p:nvPr>
        </p:nvGraphicFramePr>
        <p:xfrm>
          <a:off x="1191126" y="464725"/>
          <a:ext cx="8858727" cy="6256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512"/>
                <a:gridCol w="2539806"/>
                <a:gridCol w="1110495"/>
                <a:gridCol w="1110495"/>
                <a:gridCol w="1109624"/>
                <a:gridCol w="2349795"/>
              </a:tblGrid>
              <a:tr h="4231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r>
                        <a:rPr lang="ru-RU" sz="1300" dirty="0" err="1">
                          <a:solidFill>
                            <a:schemeClr val="bg1"/>
                          </a:solidFill>
                          <a:effectLst/>
                        </a:rPr>
                        <a:t>п.п</a:t>
                      </a: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Фамилия, имя 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Фазы пробы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</a:tr>
              <a:tr h="242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1 фаза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2 фаза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3 фаза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</a:tr>
              <a:tr h="5627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Антонова Екатерина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49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Лица со скрытой недостаточностью крообращения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</a:tr>
              <a:tr h="5627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Варданян Карина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Лица со скрытой недостаточностью крообращения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</a:tr>
              <a:tr h="375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Глинова Кристина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1.02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Здоровые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effectLst/>
                        </a:rPr>
                        <a:t>не-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 тренированные люди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</a:tr>
              <a:tr h="5627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Цветкова Алена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49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Лица со скрытой недостаточностью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effectLst/>
                        </a:rPr>
                        <a:t>крообращения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</a:tr>
              <a:tr h="375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Якимова Оксана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1.08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52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Здоровые 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effectLst/>
                        </a:rPr>
                        <a:t>не-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 тренированные люди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</a:tr>
              <a:tr h="375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Дудник Анастасия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1.03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1.07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Здоровые тренированные люди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</a:tr>
              <a:tr h="375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Башарина Татьяна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1.03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33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1.05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Здоровые тренированные люди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</a:tr>
              <a:tr h="375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Каримова Карина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1.20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Здоровые не -тренированные люди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</a:tr>
              <a:tr h="375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Манько Марина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59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59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Здоровые не -тренированные люди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</a:tr>
              <a:tr h="375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Лазарева Алена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1.01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1.12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Здоровые тренированные люди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</a:tr>
              <a:tr h="375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Остапенко Виолетта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Здоровые не -тренированные люди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</a:tr>
              <a:tr h="375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Гологуш Анна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42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49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</a:rPr>
                        <a:t>Здоровые не -тренированные люди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</a:tr>
              <a:tr h="375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Кривошапова Дарья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Здоровые не -тренированные люди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1" marR="617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574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242" y="1323474"/>
            <a:ext cx="9757611" cy="5185610"/>
          </a:xfrm>
        </p:spPr>
        <p:txBody>
          <a:bodyPr>
            <a:normAutofit/>
          </a:bodyPr>
          <a:lstStyle/>
          <a:p>
            <a:r>
              <a:rPr lang="ru-RU" dirty="0" smtClean="0"/>
              <a:t>Мы </a:t>
            </a:r>
            <a:r>
              <a:rPr lang="ru-RU" dirty="0"/>
              <a:t>смогли изучить процесс формирования мотивации здорового образа жизни, увидели влияние физической культуры на обучающихся, смогли провести самостоятельно исследование и пришли к выводу, что для того чтобы быть в хорошей физической форме мало заниматься на уроках физкультуры, нужно также ходить на дополнительные занятия и заниматься дома. Ведь иметь хорошую физическую форму также нужно, как и вести здоровый образ жизни. </a:t>
            </a:r>
          </a:p>
          <a:p>
            <a:r>
              <a:rPr lang="ru-RU" dirty="0"/>
              <a:t>И в заключении хотелось бы обратиться к словам команды известных ученых и врачей под руководством академиков Н.Г.Блохина, К.И.Чазова к нам – студентам: «Не ждите, пока кто-то за руку вас приведёт на стадион, будьте инициативнее! Занимайтесь физкультурой сами, приобщайте к ней младших братишек и сестрёнок и даже родителей. Помогайте вашим мамам по дому, чтобы у них высвободилось время для прогулок, туристического похода!» Вот к чему они нас призывают.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84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Введение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432" y="2543678"/>
            <a:ext cx="8946541" cy="4195481"/>
          </a:xfrm>
        </p:spPr>
        <p:txBody>
          <a:bodyPr>
            <a:normAutofit/>
          </a:bodyPr>
          <a:lstStyle/>
          <a:p>
            <a:r>
              <a:rPr lang="ru-RU" sz="2400" dirty="0"/>
              <a:t>Здоровье – бесценный дар, который преподносит человеку природа. Существует более 300 определений здоровья. Согласно официальному определению Всемирной Организации Здравоохранения, здоровье – это физическое, психическое и социальное благополучие. В последние десятилетия неизмеримо выросла значимость физической культуры в жизни человека.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2" y="134812"/>
            <a:ext cx="2712646" cy="20363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418" y="4655127"/>
            <a:ext cx="3034637" cy="20294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56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4" y="162122"/>
            <a:ext cx="9100339" cy="6677527"/>
          </a:xfrm>
        </p:spPr>
      </p:pic>
    </p:spTree>
    <p:extLst>
      <p:ext uri="{BB962C8B-B14F-4D97-AF65-F5344CB8AC3E}">
        <p14:creationId xmlns="" xmlns:p14="http://schemas.microsoft.com/office/powerpoint/2010/main" val="11114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517" y="201882"/>
            <a:ext cx="9432337" cy="647205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Цель работы:</a:t>
            </a:r>
            <a:r>
              <a:rPr lang="ru-RU" sz="2400" dirty="0"/>
              <a:t> изучить влияние физической культуры на учащихся Амурского технического колледжа, рассмотреть процесс формирования мотивации здорового образа жизни учащихся. 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Гипотеза:</a:t>
            </a:r>
            <a:r>
              <a:rPr lang="ru-RU" sz="2400" dirty="0"/>
              <a:t> физическая культура будет являться эффективным средством мотивации здорового образа жизни обучающихся Амурского технического колледжа, если:</a:t>
            </a:r>
          </a:p>
          <a:p>
            <a:r>
              <a:rPr lang="ru-RU" sz="2400" dirty="0"/>
              <a:t>- учащимися понимается сущность здорового образа жизни;</a:t>
            </a:r>
          </a:p>
          <a:p>
            <a:r>
              <a:rPr lang="ru-RU" sz="2400" dirty="0"/>
              <a:t>- учащиеся систематически посещают уроки физической культуры;</a:t>
            </a:r>
          </a:p>
          <a:p>
            <a:r>
              <a:rPr lang="ru-RU" sz="2400" dirty="0"/>
              <a:t>- учащиеся посещают спортивные секции.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82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30" y="200367"/>
            <a:ext cx="10260280" cy="6485441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Задачи:</a:t>
            </a:r>
            <a:endParaRPr lang="ru-RU" sz="3200" dirty="0"/>
          </a:p>
          <a:p>
            <a:r>
              <a:rPr lang="ru-RU" sz="3200" dirty="0"/>
              <a:t>1. Рассмотреть сущность здорового образа жизни обучающихся Амурского технического колледжа.</a:t>
            </a:r>
          </a:p>
          <a:p>
            <a:r>
              <a:rPr lang="ru-RU" sz="3200" dirty="0"/>
              <a:t>2. Выявить средства и методы мотивации здорового образа жизни обучающихся Амурского технического колледжа.</a:t>
            </a:r>
          </a:p>
          <a:p>
            <a:r>
              <a:rPr lang="ru-RU" sz="3200" dirty="0"/>
              <a:t>3. Определить место и значение физической культуры в жизни обучающихся.</a:t>
            </a:r>
          </a:p>
          <a:p>
            <a:r>
              <a:rPr lang="ru-RU" sz="3200" dirty="0"/>
              <a:t>4. Определить условия влияния физической культуры на </a:t>
            </a:r>
            <a:r>
              <a:rPr lang="ru-RU" sz="3200" dirty="0" smtClean="0"/>
              <a:t>здоровье студентов.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38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Глава 1. Обзор литературы по выбранной теме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 первом этапе были проанализированы литературные источники по теме исследования. Анализ научно-методической литературы проводился с целью получения объективных сведений по изучаемым вопросам, уточнения методов исследования, выяснения состояния решаемой проблемы.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02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388" y="190005"/>
            <a:ext cx="9868394" cy="6412675"/>
          </a:xfrm>
        </p:spPr>
        <p:txBody>
          <a:bodyPr/>
          <a:lstStyle/>
          <a:p>
            <a:r>
              <a:rPr lang="ru-RU" sz="2400" dirty="0"/>
              <a:t>Повышение уровня физической подготовленности - одна из наиболее важных задач, решаемых в процессе физического воспитания школьников, так считают В.И. Лях и А.П. Матвеев.</a:t>
            </a:r>
          </a:p>
          <a:p>
            <a:r>
              <a:rPr lang="ru-RU" sz="2400" dirty="0"/>
              <a:t>Рост учебной нагрузки, значительное снижение двигательной активности детей и подростков во внеурочное время, снижение количества школьников, посещающих дополнительные физкультурно-спортивные мероприятия приводит к ухудшению физических кондиций и снижению физической подготовленности современных школьников по сравнению с их сверстниками 20-30 лет назад (В.К. </a:t>
            </a:r>
            <a:r>
              <a:rPr lang="ru-RU" sz="2400" dirty="0" err="1"/>
              <a:t>Бальсевич</a:t>
            </a:r>
            <a:r>
              <a:rPr lang="ru-RU" sz="2400" dirty="0"/>
              <a:t>; Ш.Х. </a:t>
            </a:r>
            <a:r>
              <a:rPr lang="ru-RU" sz="2400" dirty="0" err="1"/>
              <a:t>Бедретдинов</a:t>
            </a:r>
            <a:r>
              <a:rPr lang="ru-RU" sz="2400" dirty="0"/>
              <a:t>; O.A. Богданов; С.И. </a:t>
            </a:r>
            <a:r>
              <a:rPr lang="ru-RU" sz="2400" dirty="0" err="1"/>
              <a:t>Изаак</a:t>
            </a:r>
            <a:r>
              <a:rPr lang="ru-RU" sz="2400" dirty="0"/>
              <a:t>; </a:t>
            </a:r>
            <a:r>
              <a:rPr lang="ru-RU" sz="2400" dirty="0" smtClean="0"/>
              <a:t>Л.А. </a:t>
            </a:r>
            <a:r>
              <a:rPr lang="ru-RU" sz="2400" dirty="0"/>
              <a:t>Семенов).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09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46" y="452718"/>
            <a:ext cx="3105399" cy="19416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45" y="452718"/>
            <a:ext cx="9404723" cy="1174201"/>
          </a:xfrm>
        </p:spPr>
        <p:txBody>
          <a:bodyPr/>
          <a:lstStyle/>
          <a:p>
            <a:r>
              <a:rPr lang="ru-RU" sz="3600" b="1" i="1" dirty="0">
                <a:solidFill>
                  <a:srgbClr val="FF0000"/>
                </a:solidFill>
              </a:rPr>
              <a:t>Глава 2. Процесс формирования мотивации здорового образа жизни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2136044"/>
            <a:ext cx="10789826" cy="4549764"/>
          </a:xfrm>
        </p:spPr>
        <p:txBody>
          <a:bodyPr/>
          <a:lstStyle/>
          <a:p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Сущность здорового образа жизни.</a:t>
            </a:r>
          </a:p>
          <a:p>
            <a:pPr marL="0" indent="0">
              <a:buNone/>
            </a:pPr>
            <a:r>
              <a:rPr lang="ru-RU" dirty="0"/>
              <a:t>Под здоровым образом жизни следует понимать типичные формы и способы повседневной жизнедеятельности человека, которые укрепляют и совершенствуют резервные возможности организма, обеспечивая тем самым успешное выполнение им своих социальных и профессиональных функций независимо от политических, экономических и социально-психологических ситуаций. Вообще образ жизни – это совокупность существующих черт, характеризующих способ деятельности людей в конкретном обществе. Уклад жизни – характеризует конкретно – исторические, социально-экономические и политические аспекты образа жизни. Уровень жизни используется для количественной оценки степени удовлетворения потребностей и запросов общества в рассмотренный период времени. Качество жизни – отражает степень удовлетворения потребностей и запросов более сложного характера.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4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883" y="166255"/>
            <a:ext cx="10319657" cy="6691745"/>
          </a:xfrm>
        </p:spPr>
        <p:txBody>
          <a:bodyPr>
            <a:normAutofit fontScale="92500"/>
          </a:bodyPr>
          <a:lstStyle/>
          <a:p>
            <a:r>
              <a:rPr lang="ru-RU" sz="3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Особенности мотивации здорового образа жизни и мотивационной сферы</a:t>
            </a:r>
            <a:r>
              <a:rPr lang="ru-RU" sz="3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Мотивация здорового образа жизни </a:t>
            </a:r>
            <a:r>
              <a:rPr lang="ru-RU" sz="2400" dirty="0"/>
              <a:t>– это побуждение, вызывающее активность организма к активному существованию личности в условиях благоприятного психофизического пространства, не проявляя по отношению к себе и к пространству агрессивности в опасных формах.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Мотив</a:t>
            </a:r>
            <a:r>
              <a:rPr lang="ru-RU" sz="2400" dirty="0"/>
              <a:t> - это осознанная причина активности человека, направленной на достижение цели.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Мотив</a:t>
            </a:r>
            <a:r>
              <a:rPr lang="ru-RU" sz="2400" dirty="0"/>
              <a:t> – это сложное психическое образование, которое начинает формироваться под влиянием возникших у человека потребностей.</a:t>
            </a:r>
          </a:p>
          <a:p>
            <a:pPr marL="0" indent="0">
              <a:buNone/>
            </a:pPr>
            <a:r>
              <a:rPr lang="ru-RU" sz="2400" dirty="0"/>
              <a:t>В свою очередь, </a:t>
            </a:r>
            <a:r>
              <a:rPr lang="ru-RU" sz="2400" b="1" i="1" dirty="0">
                <a:solidFill>
                  <a:srgbClr val="FF0000"/>
                </a:solidFill>
              </a:rPr>
              <a:t>потребность</a:t>
            </a:r>
            <a:r>
              <a:rPr lang="ru-RU" sz="2400" dirty="0"/>
              <a:t> – это нужда в чем-то, которая появляется в состоянии напряжения в психике и отражается в сознании человека в виде желаний, склонностей, влечений. Правда у человека могут быть и слабо осознаваемые побуждения, вызывающие те или иные поступки. С развитием человека все большую роль должны приобретать духовные и социальные потребности. </a:t>
            </a:r>
          </a:p>
          <a:p>
            <a:pPr marL="0" indent="0">
              <a:buNone/>
            </a:pPr>
            <a:endParaRPr lang="ru-RU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33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</TotalTime>
  <Words>1360</Words>
  <Application>Microsoft Office PowerPoint</Application>
  <PresentationFormat>Произвольный</PresentationFormat>
  <Paragraphs>353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Ион</vt:lpstr>
      <vt:lpstr>   Процесс формирования мотивации здорового образа жизни                                                           Авторы:                                                                                                 Плеханова Елена Николаевна                                                                                              студентка 2 курса группы Л-1                                                                  Обухов Егор                                                                                                  студент 2 курса группы ОНП-2                                                                                         Амурского технического                                                               колледжа </vt:lpstr>
      <vt:lpstr>Введение </vt:lpstr>
      <vt:lpstr>Слайд 3</vt:lpstr>
      <vt:lpstr>Слайд 4</vt:lpstr>
      <vt:lpstr>Слайд 5</vt:lpstr>
      <vt:lpstr>Глава 1. Обзор литературы по выбранной теме </vt:lpstr>
      <vt:lpstr>Слайд 7</vt:lpstr>
      <vt:lpstr>Глава 2. Процесс формирования мотивации здорового образа жизни </vt:lpstr>
      <vt:lpstr>Слайд 9</vt:lpstr>
      <vt:lpstr>Примеры мотивационных картинок </vt:lpstr>
      <vt:lpstr>Слайд 11</vt:lpstr>
      <vt:lpstr>Глава 3. Влияние физической нагрузки на уровень физической подготовленности студентов. </vt:lpstr>
      <vt:lpstr>Глава 4. Исследование-тестирование физической подготовленности студентов. </vt:lpstr>
      <vt:lpstr>Слайд 14</vt:lpstr>
      <vt:lpstr>Проба Серкина </vt:lpstr>
      <vt:lpstr>Оценка результатов пробы Серкина, сек</vt:lpstr>
      <vt:lpstr>Таблица №1 «Проба Серкина обучающихся» </vt:lpstr>
      <vt:lpstr>Заключение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Процесс формирования мотивации здорового образа жизни                                                           Авторы:                                                                                                 Плеханова Елена Николаевна                                                                                              студентка 2 курса группы Л-1                                                                  Обухов Егор                                                                                                  студент 2 курса группы ОНП-2                                                                                         Амурского технического                                                               колледжа </dc:title>
  <dc:creator>User</dc:creator>
  <cp:lastModifiedBy>User</cp:lastModifiedBy>
  <cp:revision>7</cp:revision>
  <dcterms:created xsi:type="dcterms:W3CDTF">2017-02-13T03:23:59Z</dcterms:created>
  <dcterms:modified xsi:type="dcterms:W3CDTF">2017-05-15T04:37:57Z</dcterms:modified>
</cp:coreProperties>
</file>