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0" r:id="rId3"/>
    <p:sldId id="275" r:id="rId4"/>
    <p:sldId id="276" r:id="rId5"/>
    <p:sldId id="277" r:id="rId6"/>
    <p:sldId id="261" r:id="rId7"/>
    <p:sldId id="262" r:id="rId8"/>
    <p:sldId id="267" r:id="rId9"/>
    <p:sldId id="263" r:id="rId10"/>
    <p:sldId id="264" r:id="rId11"/>
    <p:sldId id="268" r:id="rId12"/>
    <p:sldId id="265" r:id="rId13"/>
    <p:sldId id="266" r:id="rId14"/>
    <p:sldId id="269" r:id="rId15"/>
    <p:sldId id="273" r:id="rId16"/>
    <p:sldId id="274" r:id="rId17"/>
    <p:sldId id="258" r:id="rId18"/>
    <p:sldId id="271" r:id="rId19"/>
    <p:sldId id="25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68400-BA04-48EF-AF3E-BE63B7868C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7CDE4-7D19-4442-BEDD-62ED6DE64F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2FFE3-23F1-48A7-A59B-37973ADDFB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FBDAF-7E98-4F49-A2EC-16B3B05F7C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7D43E-01EF-43FC-8DC4-CA859E8186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85B8D-1A3B-4D24-9A93-0C88FACAA4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CB9577-2A94-4476-9585-AF9D0663DC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7C532-98A1-4672-925F-D9B54E5576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50DDB-E28C-4AAC-A8F5-9E5268C0A7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E17AE-9013-46BB-AE1C-BA12B920FA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19EB1-2402-47B3-A6AF-76D6BE2488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8E6A64-4601-4027-BFA6-C97F314740A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content/media/pic/std/3000000/2240000/2239093-7acd9447b354cc7e.gif" TargetMode="External"/><Relationship Id="rId2" Type="http://schemas.openxmlformats.org/officeDocument/2006/relationships/hyperlink" Target="http://www.daviddarling.info/images/compasse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adikal.ua/data/upload/49112/4efc3/3bd0a3d6bb.jpg" TargetMode="External"/><Relationship Id="rId4" Type="http://schemas.openxmlformats.org/officeDocument/2006/relationships/hyperlink" Target="http://p.alejka.pl/i2/p_new/25/38/duza-ekierka-geometryczna-z-uchwytem-rotring-14-cm_0_b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013325"/>
            <a:ext cx="4816475" cy="815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600"/>
              <a:t>                     </a:t>
            </a:r>
            <a:r>
              <a:rPr lang="ru-RU" sz="3600" b="1"/>
              <a:t>8 класс</a:t>
            </a:r>
          </a:p>
        </p:txBody>
      </p:sp>
      <p:sp>
        <p:nvSpPr>
          <p:cNvPr id="9237" name="Rectangle 2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Решение неполных квадратных уравнений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Например: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/>
              <a:t>Решить уравнения:</a:t>
            </a:r>
            <a:r>
              <a:rPr lang="ru-RU"/>
              <a:t> </a:t>
            </a:r>
          </a:p>
          <a:p>
            <a:pPr>
              <a:buFontTx/>
              <a:buNone/>
            </a:pPr>
            <a:r>
              <a:rPr lang="ru-RU" b="1"/>
              <a:t>                    5х</a:t>
            </a:r>
            <a:r>
              <a:rPr lang="en-US" b="1"/>
              <a:t>²</a:t>
            </a:r>
            <a:r>
              <a:rPr lang="ru-RU" b="1"/>
              <a:t> - 45 = 0</a:t>
            </a:r>
            <a:r>
              <a:rPr lang="ru-RU"/>
              <a:t>   и    </a:t>
            </a:r>
            <a:r>
              <a:rPr lang="ru-RU" b="1"/>
              <a:t>3х</a:t>
            </a:r>
            <a:r>
              <a:rPr lang="en-US" b="1"/>
              <a:t>²</a:t>
            </a:r>
            <a:r>
              <a:rPr lang="ru-RU" b="1"/>
              <a:t> +7 = 0</a:t>
            </a:r>
            <a:r>
              <a:rPr lang="ru-RU"/>
              <a:t>      </a:t>
            </a:r>
          </a:p>
          <a:p>
            <a:pPr>
              <a:buFontTx/>
              <a:buNone/>
            </a:pPr>
            <a:r>
              <a:rPr lang="ru-RU" b="1" u="sng"/>
              <a:t>Решение</a:t>
            </a:r>
            <a:r>
              <a:rPr lang="ru-RU" b="1"/>
              <a:t>:</a:t>
            </a:r>
            <a:r>
              <a:rPr lang="ru-RU"/>
              <a:t>     </a:t>
            </a:r>
            <a:r>
              <a:rPr lang="ru-RU" b="1"/>
              <a:t>5х</a:t>
            </a:r>
            <a:r>
              <a:rPr lang="en-US" b="1"/>
              <a:t>²</a:t>
            </a:r>
            <a:r>
              <a:rPr lang="ru-RU" b="1"/>
              <a:t> = 45              3х</a:t>
            </a:r>
            <a:r>
              <a:rPr lang="en-US" b="1"/>
              <a:t>²</a:t>
            </a:r>
            <a:r>
              <a:rPr lang="ru-RU" b="1"/>
              <a:t> = - 7</a:t>
            </a:r>
          </a:p>
          <a:p>
            <a:pPr>
              <a:buFontTx/>
              <a:buNone/>
            </a:pPr>
            <a:r>
              <a:rPr lang="ru-RU" b="1"/>
              <a:t>                       х</a:t>
            </a:r>
            <a:r>
              <a:rPr lang="en-US" b="1"/>
              <a:t>²</a:t>
            </a:r>
            <a:r>
              <a:rPr lang="ru-RU" b="1"/>
              <a:t> = 9                х</a:t>
            </a:r>
            <a:r>
              <a:rPr lang="en-US" b="1"/>
              <a:t>²</a:t>
            </a:r>
            <a:r>
              <a:rPr lang="ru-RU" b="1"/>
              <a:t> = - 7/3</a:t>
            </a:r>
            <a:r>
              <a:rPr lang="en-US" b="1">
                <a:latin typeface="Calibri" pitchFamily="34" charset="0"/>
              </a:rPr>
              <a:t>&lt;</a:t>
            </a:r>
            <a:r>
              <a:rPr lang="ru-RU" b="1">
                <a:latin typeface="Calibri" pitchFamily="34" charset="0"/>
              </a:rPr>
              <a:t>0</a:t>
            </a:r>
            <a:endParaRPr lang="en-US" b="1">
              <a:latin typeface="Calibri" pitchFamily="34" charset="0"/>
            </a:endParaRPr>
          </a:p>
          <a:p>
            <a:pPr>
              <a:buFontTx/>
              <a:buNone/>
            </a:pPr>
            <a:r>
              <a:rPr lang="ru-RU" b="1"/>
              <a:t>                       х = </a:t>
            </a:r>
            <a:r>
              <a:rPr lang="en-US" b="1"/>
              <a:t>±</a:t>
            </a:r>
            <a:r>
              <a:rPr lang="ru-RU" b="1"/>
              <a:t> 3              нет решения</a:t>
            </a:r>
          </a:p>
          <a:p>
            <a:pPr>
              <a:buFontTx/>
              <a:buNone/>
            </a:pPr>
            <a:r>
              <a:rPr lang="ru-RU" b="1"/>
              <a:t>Ответ: </a:t>
            </a:r>
            <a:r>
              <a:rPr lang="en-US" b="1"/>
              <a:t>±</a:t>
            </a:r>
            <a:r>
              <a:rPr lang="ru-RU" b="1"/>
              <a:t> 3                     Ответ: </a:t>
            </a:r>
            <a:r>
              <a:rPr lang="ru-RU" sz="2400" b="1"/>
              <a:t>нет решения</a:t>
            </a: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Решить в парах: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400" b="1"/>
              <a:t>1) -2х</a:t>
            </a:r>
            <a:r>
              <a:rPr lang="en-US" sz="4400" b="1"/>
              <a:t>²</a:t>
            </a:r>
            <a:r>
              <a:rPr lang="ru-RU" sz="4400" b="1"/>
              <a:t> + 50 = 0</a:t>
            </a:r>
            <a:endParaRPr lang="en-US" sz="4400" b="1"/>
          </a:p>
          <a:p>
            <a:pPr>
              <a:buFontTx/>
              <a:buNone/>
            </a:pPr>
            <a:r>
              <a:rPr lang="ru-RU" sz="4400" b="1"/>
              <a:t>2)  5х</a:t>
            </a:r>
            <a:r>
              <a:rPr lang="en-US" sz="4400" b="1"/>
              <a:t>²</a:t>
            </a:r>
            <a:r>
              <a:rPr lang="ru-RU" sz="4400" b="1"/>
              <a:t> + 17 = 0</a:t>
            </a:r>
            <a:endParaRPr lang="en-US" sz="4400" b="1"/>
          </a:p>
          <a:p>
            <a:pPr>
              <a:buFontTx/>
              <a:buNone/>
            </a:pPr>
            <a:r>
              <a:rPr lang="ru-RU" sz="4400" b="1"/>
              <a:t>3) 13 - 9х</a:t>
            </a:r>
            <a:r>
              <a:rPr lang="en-US" sz="4400" b="1"/>
              <a:t>²</a:t>
            </a:r>
            <a:r>
              <a:rPr lang="ru-RU" sz="4400" b="1"/>
              <a:t> = 0</a:t>
            </a:r>
            <a:endParaRPr lang="en-US" sz="4400" b="1"/>
          </a:p>
          <a:p>
            <a:pPr>
              <a:buFontTx/>
              <a:buNone/>
            </a:pPr>
            <a:r>
              <a:rPr lang="ru-RU" sz="4400" b="1"/>
              <a:t>4)  8х</a:t>
            </a:r>
            <a:r>
              <a:rPr lang="en-US" sz="4400" b="1"/>
              <a:t>²</a:t>
            </a:r>
            <a:r>
              <a:rPr lang="ru-RU" sz="4400" b="1"/>
              <a:t> - 64 = 0</a:t>
            </a:r>
            <a:endParaRPr lang="en-US" sz="4400" b="1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32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Проверим ответы:</a:t>
            </a:r>
          </a:p>
          <a:p>
            <a:pPr>
              <a:buFontTx/>
              <a:buNone/>
            </a:pPr>
            <a:r>
              <a:rPr lang="ru-RU" sz="3200" b="1"/>
              <a:t>1) </a:t>
            </a:r>
            <a:r>
              <a:rPr lang="en-US" sz="3200" b="1"/>
              <a:t>±</a:t>
            </a:r>
            <a:r>
              <a:rPr lang="ru-RU" sz="3200" b="1"/>
              <a:t> 5</a:t>
            </a:r>
            <a:endParaRPr lang="en-US" sz="3200" b="1"/>
          </a:p>
          <a:p>
            <a:pPr>
              <a:buFontTx/>
              <a:buNone/>
            </a:pPr>
            <a:r>
              <a:rPr lang="ru-RU" sz="3200" b="1"/>
              <a:t>2) нет решения</a:t>
            </a:r>
          </a:p>
          <a:p>
            <a:pPr>
              <a:buFontTx/>
              <a:buNone/>
            </a:pPr>
            <a:r>
              <a:rPr lang="ru-RU" sz="3200" b="1"/>
              <a:t>3) </a:t>
            </a:r>
            <a:r>
              <a:rPr lang="en-US" sz="3200" b="1"/>
              <a:t>±</a:t>
            </a:r>
            <a:r>
              <a:rPr lang="ru-RU" sz="3200" b="1"/>
              <a:t>       =</a:t>
            </a:r>
            <a:endParaRPr lang="en-US" sz="3200" b="1"/>
          </a:p>
          <a:p>
            <a:pPr>
              <a:buFontTx/>
              <a:buNone/>
            </a:pPr>
            <a:r>
              <a:rPr lang="ru-RU" sz="3200" b="1"/>
              <a:t>4) </a:t>
            </a:r>
            <a:r>
              <a:rPr lang="en-US" sz="3200" b="1"/>
              <a:t>±</a:t>
            </a:r>
            <a:r>
              <a:rPr lang="ru-RU" sz="3200" b="1"/>
              <a:t>     = 2</a:t>
            </a:r>
            <a:endParaRPr lang="en-US" sz="3200" b="1"/>
          </a:p>
          <a:p>
            <a:pPr>
              <a:buFontTx/>
              <a:buNone/>
            </a:pPr>
            <a:endParaRPr lang="ru-RU" sz="3200" b="1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5435600" y="3429000"/>
          <a:ext cx="314325" cy="447675"/>
        </p:xfrm>
        <a:graphic>
          <a:graphicData uri="http://schemas.openxmlformats.org/presentationml/2006/ole">
            <p:oleObj spid="_x0000_s22536" name="Формула" r:id="rId3" imgW="317225" imgH="444114" progId="Equation.3">
              <p:embed/>
            </p:oleObj>
          </a:graphicData>
        </a:graphic>
      </p:graphicFrame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6372225" y="3429000"/>
          <a:ext cx="314325" cy="428625"/>
        </p:xfrm>
        <a:graphic>
          <a:graphicData uri="http://schemas.openxmlformats.org/presentationml/2006/ole">
            <p:oleObj spid="_x0000_s22538" name="Формула" r:id="rId4" imgW="317225" imgH="431425" progId="Equation.3">
              <p:embed/>
            </p:oleObj>
          </a:graphicData>
        </a:graphic>
      </p:graphicFrame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5435600" y="4149725"/>
          <a:ext cx="228600" cy="228600"/>
        </p:xfrm>
        <a:graphic>
          <a:graphicData uri="http://schemas.openxmlformats.org/presentationml/2006/ole">
            <p:oleObj spid="_x0000_s22540" name="Формула" r:id="rId5" imgW="228600" imgH="228600" progId="Equation.3">
              <p:embed/>
            </p:oleObj>
          </a:graphicData>
        </a:graphic>
      </p:graphicFrame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6443663" y="4149725"/>
          <a:ext cx="238125" cy="219075"/>
        </p:xfrm>
        <a:graphic>
          <a:graphicData uri="http://schemas.openxmlformats.org/presentationml/2006/ole">
            <p:oleObj spid="_x0000_s22542" name="Формула" r:id="rId6" imgW="241091" imgH="2157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/>
              <a:t>Методы решения неполных квадратных уравнений.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0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3 случай: </a:t>
            </a:r>
            <a:r>
              <a:rPr lang="ru-RU"/>
              <a:t>если </a:t>
            </a:r>
            <a:r>
              <a:rPr lang="en-US" b="1"/>
              <a:t>b = 0</a:t>
            </a:r>
            <a:r>
              <a:rPr lang="ru-RU" b="1"/>
              <a:t> и с = 0, </a:t>
            </a:r>
            <a:r>
              <a:rPr lang="ru-RU"/>
              <a:t>то получим неполное квадратное уравнение   </a:t>
            </a:r>
            <a:r>
              <a:rPr lang="en-US" b="1"/>
              <a:t>ax² = 0</a:t>
            </a:r>
            <a:endParaRPr lang="ru-RU" b="1"/>
          </a:p>
          <a:p>
            <a:pPr>
              <a:buFontTx/>
              <a:buNone/>
            </a:pPr>
            <a:r>
              <a:rPr lang="ru-RU" b="1" u="sng"/>
              <a:t>Решение</a:t>
            </a:r>
            <a:r>
              <a:rPr lang="ru-RU" b="1"/>
              <a:t>:    </a:t>
            </a:r>
            <a:r>
              <a:rPr lang="en-US" b="1"/>
              <a:t>ax² = 0</a:t>
            </a:r>
            <a:endParaRPr lang="ru-RU" b="1"/>
          </a:p>
          <a:p>
            <a:pPr>
              <a:buFontTx/>
              <a:buNone/>
            </a:pPr>
            <a:r>
              <a:rPr lang="ru-RU" b="1"/>
              <a:t>                   а ≠ 0   значит  </a:t>
            </a:r>
            <a:r>
              <a:rPr lang="en-US" b="1"/>
              <a:t>x² = 0</a:t>
            </a:r>
            <a:endParaRPr lang="ru-RU" b="1"/>
          </a:p>
          <a:p>
            <a:pPr>
              <a:buFontTx/>
              <a:buNone/>
            </a:pPr>
            <a:r>
              <a:rPr lang="ru-RU" b="1"/>
              <a:t>                                             х = 0</a:t>
            </a:r>
          </a:p>
          <a:p>
            <a:pPr>
              <a:buFontTx/>
              <a:buNone/>
            </a:pPr>
            <a:r>
              <a:rPr lang="ru-RU" b="1" u="sng"/>
              <a:t>Ответ</a:t>
            </a:r>
            <a:r>
              <a:rPr lang="ru-RU" b="1"/>
              <a:t>: 0</a:t>
            </a:r>
          </a:p>
          <a:p>
            <a:pPr>
              <a:buFontTx/>
              <a:buNone/>
            </a:pPr>
            <a:endParaRPr lang="ru-RU" b="1"/>
          </a:p>
          <a:p>
            <a:pPr>
              <a:buFontTx/>
              <a:buNone/>
            </a:pP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Например: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/>
              <a:t>Решить уравнение:</a:t>
            </a:r>
            <a:r>
              <a:rPr lang="ru-RU"/>
              <a:t>   </a:t>
            </a:r>
            <a:r>
              <a:rPr lang="ru-RU" b="1"/>
              <a:t>13х</a:t>
            </a:r>
            <a:r>
              <a:rPr lang="en-US" b="1"/>
              <a:t>²</a:t>
            </a:r>
            <a:r>
              <a:rPr lang="ru-RU" b="1"/>
              <a:t> = 0</a:t>
            </a:r>
            <a:r>
              <a:rPr lang="ru-RU"/>
              <a:t> </a:t>
            </a:r>
          </a:p>
          <a:p>
            <a:pPr>
              <a:buFontTx/>
              <a:buNone/>
            </a:pPr>
            <a:r>
              <a:rPr lang="ru-RU" b="1" u="sng"/>
              <a:t>Решение:</a:t>
            </a:r>
            <a:r>
              <a:rPr lang="ru-RU"/>
              <a:t>  </a:t>
            </a:r>
            <a:r>
              <a:rPr lang="ru-RU" sz="2800"/>
              <a:t>т.к.</a:t>
            </a:r>
            <a:r>
              <a:rPr lang="ru-RU"/>
              <a:t>   13 ≠ 0, </a:t>
            </a:r>
            <a:r>
              <a:rPr lang="ru-RU" sz="2800"/>
              <a:t>то</a:t>
            </a:r>
            <a:r>
              <a:rPr lang="ru-RU"/>
              <a:t> </a:t>
            </a:r>
            <a:r>
              <a:rPr lang="ru-RU" b="1"/>
              <a:t>х</a:t>
            </a:r>
            <a:r>
              <a:rPr lang="en-US" b="1"/>
              <a:t>²</a:t>
            </a:r>
            <a:r>
              <a:rPr lang="ru-RU" b="1"/>
              <a:t> = 0</a:t>
            </a:r>
            <a:r>
              <a:rPr lang="ru-RU"/>
              <a:t>  </a:t>
            </a:r>
          </a:p>
          <a:p>
            <a:pPr>
              <a:buFontTx/>
              <a:buNone/>
            </a:pPr>
            <a:r>
              <a:rPr lang="ru-RU"/>
              <a:t>                                            х = 0</a:t>
            </a:r>
          </a:p>
          <a:p>
            <a:pPr>
              <a:buFontTx/>
              <a:buNone/>
            </a:pPr>
            <a:r>
              <a:rPr lang="ru-RU" b="1" u="sng"/>
              <a:t>Ответ</a:t>
            </a:r>
            <a:r>
              <a:rPr lang="ru-RU"/>
              <a:t>:  </a:t>
            </a:r>
            <a:r>
              <a:rPr lang="ru-RU" b="1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Решить в парах: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400" b="1"/>
              <a:t>1)  6х</a:t>
            </a:r>
            <a:r>
              <a:rPr lang="en-US" sz="4400" b="1"/>
              <a:t>²</a:t>
            </a:r>
            <a:r>
              <a:rPr lang="ru-RU" sz="4400" b="1"/>
              <a:t> = 0</a:t>
            </a:r>
            <a:endParaRPr lang="en-US" sz="4400" b="1"/>
          </a:p>
          <a:p>
            <a:pPr>
              <a:buFontTx/>
              <a:buNone/>
            </a:pPr>
            <a:r>
              <a:rPr lang="ru-RU" sz="4400" b="1"/>
              <a:t>2)  -103х</a:t>
            </a:r>
            <a:r>
              <a:rPr lang="en-US" sz="4400" b="1"/>
              <a:t>²</a:t>
            </a:r>
            <a:r>
              <a:rPr lang="ru-RU" sz="4400" b="1"/>
              <a:t> = 0 </a:t>
            </a:r>
          </a:p>
          <a:p>
            <a:pPr>
              <a:buFontTx/>
              <a:buNone/>
            </a:pPr>
            <a:r>
              <a:rPr lang="ru-RU" sz="4400" b="1"/>
              <a:t>3)  1256х</a:t>
            </a:r>
            <a:r>
              <a:rPr lang="en-US" sz="4400" b="1"/>
              <a:t>²</a:t>
            </a:r>
            <a:r>
              <a:rPr lang="ru-RU" sz="4400" b="1"/>
              <a:t> = 0</a:t>
            </a:r>
            <a:endParaRPr lang="en-US" sz="4400" b="1"/>
          </a:p>
          <a:p>
            <a:pPr>
              <a:buFontTx/>
              <a:buNone/>
            </a:pPr>
            <a:r>
              <a:rPr lang="ru-RU" sz="4400" b="1"/>
              <a:t>4) - 80х</a:t>
            </a:r>
            <a:r>
              <a:rPr lang="en-US" sz="4400" b="1"/>
              <a:t>²</a:t>
            </a:r>
            <a:r>
              <a:rPr lang="ru-RU" sz="4400" b="1"/>
              <a:t> = 0</a:t>
            </a:r>
            <a:endParaRPr lang="en-US" sz="4400" b="1"/>
          </a:p>
          <a:p>
            <a:pPr>
              <a:buFontTx/>
              <a:buNone/>
            </a:pPr>
            <a:endParaRPr lang="ru-RU" sz="4400" b="1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32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Проверим ответы:</a:t>
            </a:r>
          </a:p>
          <a:p>
            <a:pPr>
              <a:buFontTx/>
              <a:buNone/>
            </a:pPr>
            <a:r>
              <a:rPr lang="ru-RU" sz="3200" b="1"/>
              <a:t>1) 0</a:t>
            </a:r>
          </a:p>
          <a:p>
            <a:pPr>
              <a:buFontTx/>
              <a:buNone/>
            </a:pPr>
            <a:r>
              <a:rPr lang="ru-RU" sz="3200" b="1"/>
              <a:t>2) 0</a:t>
            </a:r>
          </a:p>
          <a:p>
            <a:pPr>
              <a:buFontTx/>
              <a:buNone/>
            </a:pPr>
            <a:r>
              <a:rPr lang="ru-RU" sz="3200" b="1"/>
              <a:t>3) 0</a:t>
            </a:r>
          </a:p>
          <a:p>
            <a:pPr>
              <a:buFontTx/>
              <a:buNone/>
            </a:pPr>
            <a:r>
              <a:rPr lang="ru-RU" sz="3200" b="1"/>
              <a:t>4) 0</a:t>
            </a:r>
          </a:p>
          <a:p>
            <a:pPr>
              <a:buFontTx/>
              <a:buNone/>
            </a:pP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656184"/>
          </a:xfrm>
        </p:spPr>
        <p:txBody>
          <a:bodyPr/>
          <a:lstStyle/>
          <a:p>
            <a:r>
              <a:rPr lang="ru-RU" sz="6000" b="1" dirty="0" smtClean="0"/>
              <a:t>РЕШУ ОГЭ 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 l="2498" t="39000" r="48030" b="34422"/>
          <a:stretch>
            <a:fillRect/>
          </a:stretch>
        </p:blipFill>
        <p:spPr bwMode="auto">
          <a:xfrm>
            <a:off x="539552" y="908720"/>
            <a:ext cx="8136905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b="1">
                <a:solidFill>
                  <a:srgbClr val="B00000"/>
                </a:solidFill>
              </a:rPr>
              <a:t>Решить самостоятельно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4038600" cy="53292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200" b="1"/>
              <a:t>1)</a:t>
            </a:r>
            <a:r>
              <a:rPr lang="ru-RU" sz="3200"/>
              <a:t> </a:t>
            </a:r>
            <a:r>
              <a:rPr lang="ru-RU" sz="3200" b="1"/>
              <a:t>х</a:t>
            </a:r>
            <a:r>
              <a:rPr lang="en-US" sz="3200" b="1"/>
              <a:t>²</a:t>
            </a:r>
            <a:r>
              <a:rPr lang="ru-RU" sz="3200" b="1"/>
              <a:t> - 25 = 0</a:t>
            </a:r>
            <a:endParaRPr lang="en-US" sz="32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/>
              <a:t>2) 16а</a:t>
            </a:r>
            <a:r>
              <a:rPr lang="en-US" sz="3200" b="1"/>
              <a:t>²</a:t>
            </a:r>
            <a:r>
              <a:rPr lang="ru-RU" sz="3200" b="1"/>
              <a:t> = 0</a:t>
            </a:r>
            <a:endParaRPr lang="en-US" sz="32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/>
              <a:t>3) х</a:t>
            </a:r>
            <a:r>
              <a:rPr lang="en-US" sz="3200" b="1"/>
              <a:t>²</a:t>
            </a:r>
            <a:r>
              <a:rPr lang="ru-RU" sz="3200" b="1"/>
              <a:t> -  100х =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/>
              <a:t>4) х</a:t>
            </a:r>
            <a:r>
              <a:rPr lang="en-US" sz="3200" b="1"/>
              <a:t>²</a:t>
            </a:r>
            <a:r>
              <a:rPr lang="ru-RU" sz="3200" b="1"/>
              <a:t> + 64 = 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/>
              <a:t>5) 3х</a:t>
            </a:r>
            <a:r>
              <a:rPr lang="en-US" sz="3200" b="1"/>
              <a:t>²</a:t>
            </a:r>
            <a:r>
              <a:rPr lang="ru-RU" sz="3200" b="1"/>
              <a:t> -  12 =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/>
              <a:t>6) х</a:t>
            </a:r>
            <a:r>
              <a:rPr lang="en-US" sz="3200" b="1"/>
              <a:t>²</a:t>
            </a:r>
            <a:r>
              <a:rPr lang="ru-RU" sz="3200" b="1"/>
              <a:t> +10х = 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/>
              <a:t>7) х</a:t>
            </a:r>
            <a:r>
              <a:rPr lang="en-US" sz="3200" b="1"/>
              <a:t>²</a:t>
            </a:r>
            <a:r>
              <a:rPr lang="ru-RU" sz="3200" b="1"/>
              <a:t> - 7 =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/>
              <a:t>8) 4х</a:t>
            </a:r>
            <a:r>
              <a:rPr lang="en-US" sz="3200" b="1"/>
              <a:t>²</a:t>
            </a:r>
            <a:r>
              <a:rPr lang="ru-RU" sz="3200" b="1"/>
              <a:t> - 9 =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/>
              <a:t>9)  -7х</a:t>
            </a:r>
            <a:r>
              <a:rPr lang="en-US" sz="3200" b="1"/>
              <a:t>²</a:t>
            </a:r>
            <a:r>
              <a:rPr lang="ru-RU" sz="3200" b="1"/>
              <a:t> = 0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200" b="1"/>
              <a:t>10)   3х</a:t>
            </a:r>
            <a:r>
              <a:rPr lang="en-US" sz="3200" b="1"/>
              <a:t>²</a:t>
            </a:r>
            <a:r>
              <a:rPr lang="ru-RU" sz="3200" b="1"/>
              <a:t> - 12х = 0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Проверим ответы: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1) </a:t>
            </a:r>
            <a:r>
              <a:rPr lang="en-US" b="1"/>
              <a:t>±</a:t>
            </a:r>
            <a:r>
              <a:rPr lang="ru-RU" b="1"/>
              <a:t> 5                  9)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2) 0                   10) 0; 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3) 0; 100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4) нет решения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5) </a:t>
            </a:r>
            <a:r>
              <a:rPr lang="en-US" b="1"/>
              <a:t>±</a:t>
            </a:r>
            <a:r>
              <a:rPr lang="ru-RU" b="1"/>
              <a:t>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6) 0; -10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7) </a:t>
            </a:r>
            <a:r>
              <a:rPr lang="en-US" b="1"/>
              <a:t>±</a:t>
            </a:r>
            <a:r>
              <a:rPr lang="ru-RU" b="1"/>
              <a:t> √7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8) </a:t>
            </a:r>
            <a:r>
              <a:rPr lang="en-US" b="1"/>
              <a:t>±</a:t>
            </a:r>
            <a:r>
              <a:rPr lang="ru-RU" b="1"/>
              <a:t> 3/2</a:t>
            </a:r>
            <a:endParaRPr lang="en-US" b="1"/>
          </a:p>
          <a:p>
            <a:pPr>
              <a:lnSpc>
                <a:spcPct val="90000"/>
              </a:lnSpc>
              <a:buFontTx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50180" name="Объект WordArt 4"/>
          <p:cNvSpPr>
            <a:spLocks noChangeArrowheads="1" noChangeShapeType="1" noTextEdit="1"/>
          </p:cNvSpPr>
          <p:nvPr/>
        </p:nvSpPr>
        <p:spPr bwMode="auto">
          <a:xfrm>
            <a:off x="457200" y="476250"/>
            <a:ext cx="8229600" cy="2736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Спасибо, вы молодцы!!!!</a:t>
            </a:r>
          </a:p>
        </p:txBody>
      </p:sp>
      <p:pic>
        <p:nvPicPr>
          <p:cNvPr id="27653" name="Picture 4" descr="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3357563"/>
            <a:ext cx="3429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rgbClr val="B00000"/>
                </a:solidFill>
              </a:rPr>
              <a:t>Интернет-ресурсы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268413"/>
            <a:ext cx="7561262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800000"/>
              </a:buClr>
              <a:buFont typeface="Wingdings" pitchFamily="2" charset="2"/>
              <a:buNone/>
            </a:pPr>
            <a:r>
              <a:rPr lang="ru-RU" sz="2400"/>
              <a:t>Циркуль: </a:t>
            </a:r>
            <a:r>
              <a:rPr lang="ru-RU">
                <a:hlinkClick r:id="rId2"/>
              </a:rPr>
              <a:t>http://www.daviddarling.info/images/compasses.jpg</a:t>
            </a:r>
            <a:r>
              <a:rPr lang="ru-RU"/>
              <a:t> </a:t>
            </a:r>
            <a:endParaRPr lang="ru-RU" sz="2400"/>
          </a:p>
          <a:p>
            <a:pPr>
              <a:buClr>
                <a:srgbClr val="800000"/>
              </a:buClr>
              <a:buFont typeface="Wingdings" pitchFamily="2" charset="2"/>
              <a:buNone/>
            </a:pPr>
            <a:endParaRPr lang="ru-RU" sz="2000"/>
          </a:p>
          <a:p>
            <a:pPr>
              <a:buClr>
                <a:srgbClr val="800000"/>
              </a:buClr>
              <a:buFont typeface="Wingdings" pitchFamily="2" charset="2"/>
              <a:buNone/>
            </a:pPr>
            <a:r>
              <a:rPr lang="ru-RU" sz="2400"/>
              <a:t>Карандаш: </a:t>
            </a:r>
            <a:r>
              <a:rPr lang="ru-RU">
                <a:hlinkClick r:id="rId3"/>
              </a:rPr>
              <a:t>http://www.proshkolu.ru/content/media/pic/std/3000000/2240000/2239093-7acd9447b354cc7e.gif</a:t>
            </a:r>
            <a:r>
              <a:rPr lang="ru-RU"/>
              <a:t> </a:t>
            </a:r>
          </a:p>
          <a:p>
            <a:pPr>
              <a:buClr>
                <a:srgbClr val="800000"/>
              </a:buClr>
              <a:buFont typeface="Wingdings" pitchFamily="2" charset="2"/>
              <a:buNone/>
            </a:pPr>
            <a:endParaRPr lang="ru-RU"/>
          </a:p>
          <a:p>
            <a:pPr>
              <a:buClr>
                <a:srgbClr val="800000"/>
              </a:buClr>
              <a:buFont typeface="Wingdings" pitchFamily="2" charset="2"/>
              <a:buNone/>
            </a:pPr>
            <a:r>
              <a:rPr lang="ru-RU" sz="2400"/>
              <a:t>Угольник-транспортир:</a:t>
            </a:r>
            <a:r>
              <a:rPr lang="ru-RU"/>
              <a:t> </a:t>
            </a:r>
          </a:p>
          <a:p>
            <a:pPr>
              <a:buClr>
                <a:srgbClr val="800000"/>
              </a:buClr>
              <a:buFont typeface="Wingdings" pitchFamily="2" charset="2"/>
              <a:buNone/>
            </a:pPr>
            <a:r>
              <a:rPr lang="ru-RU">
                <a:hlinkClick r:id="rId4"/>
              </a:rPr>
              <a:t>http://p.alejka.pl/i2/p_new/25/38/duza-ekierka-geometryczna-z-uchwytem-rotring-14-cm_0_b.jpg</a:t>
            </a:r>
            <a:r>
              <a:rPr lang="ru-RU"/>
              <a:t> </a:t>
            </a:r>
          </a:p>
          <a:p>
            <a:pPr>
              <a:buClr>
                <a:srgbClr val="800000"/>
              </a:buClr>
              <a:buFont typeface="Wingdings" pitchFamily="2" charset="2"/>
              <a:buNone/>
            </a:pPr>
            <a:endParaRPr lang="ru-RU" sz="2400"/>
          </a:p>
          <a:p>
            <a:pPr>
              <a:buClr>
                <a:srgbClr val="800000"/>
              </a:buClr>
              <a:buFont typeface="Wingdings" pitchFamily="2" charset="2"/>
              <a:buNone/>
            </a:pPr>
            <a:r>
              <a:rPr lang="ru-RU" sz="2400"/>
              <a:t>Фон «тетрадная клетка»: </a:t>
            </a:r>
            <a:endParaRPr lang="ru-RU"/>
          </a:p>
          <a:p>
            <a:pPr>
              <a:buClr>
                <a:srgbClr val="800000"/>
              </a:buClr>
              <a:buFont typeface="Wingdings" pitchFamily="2" charset="2"/>
              <a:buNone/>
            </a:pPr>
            <a:r>
              <a:rPr lang="ru-RU">
                <a:hlinkClick r:id="rId5"/>
              </a:rPr>
              <a:t>http://radikal.ua/data/upload/49112/4efc3/3bd0a3d6bb.jpg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26628" name="WordArt 4" descr="Мелкая клетка"/>
          <p:cNvSpPr>
            <a:spLocks noChangeArrowheads="1" noChangeShapeType="1" noTextEdit="1"/>
          </p:cNvSpPr>
          <p:nvPr/>
        </p:nvSpPr>
        <p:spPr bwMode="auto">
          <a:xfrm>
            <a:off x="457200" y="404813"/>
            <a:ext cx="8229600" cy="4176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31750">
                <a:solidFill>
                  <a:srgbClr val="800000"/>
                </a:solidFill>
                <a:round/>
                <a:headEnd/>
                <a:tailEnd/>
              </a:ln>
              <a:pattFill prst="smCheck">
                <a:fgClr>
                  <a:srgbClr val="FF0000"/>
                </a:fgClr>
                <a:bgClr>
                  <a:srgbClr val="FFFFFF"/>
                </a:bgClr>
              </a:pattFill>
              <a:latin typeface="Times New Roman"/>
              <a:cs typeface="Times New Roman"/>
            </a:endParaRPr>
          </a:p>
          <a:p>
            <a:pPr algn="ctr"/>
            <a:r>
              <a:rPr lang="ru-RU" sz="3600" kern="1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pattFill prst="smCheck">
                  <a:fgClr>
                    <a:srgbClr val="FF0000"/>
                  </a:fgClr>
                  <a:bgClr>
                    <a:srgbClr val="FFFFFF"/>
                  </a:bgClr>
                </a:pattFill>
                <a:latin typeface="Times New Roman"/>
                <a:cs typeface="Times New Roman"/>
              </a:rPr>
              <a:t>Математику нельзя изучать, </a:t>
            </a:r>
          </a:p>
          <a:p>
            <a:pPr algn="ctr"/>
            <a:r>
              <a:rPr lang="ru-RU" sz="3600" kern="1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pattFill prst="smCheck">
                  <a:fgClr>
                    <a:srgbClr val="FF0000"/>
                  </a:fgClr>
                  <a:bgClr>
                    <a:srgbClr val="FFFFFF"/>
                  </a:bgClr>
                </a:pattFill>
                <a:latin typeface="Times New Roman"/>
                <a:cs typeface="Times New Roman"/>
              </a:rPr>
              <a:t>наблюдая</a:t>
            </a:r>
          </a:p>
          <a:p>
            <a:pPr algn="ctr"/>
            <a:r>
              <a:rPr lang="ru-RU" sz="3600" kern="1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pattFill prst="smCheck">
                  <a:fgClr>
                    <a:srgbClr val="FF0000"/>
                  </a:fgClr>
                  <a:bgClr>
                    <a:srgbClr val="FFFFFF"/>
                  </a:bgClr>
                </a:pattFill>
                <a:latin typeface="Times New Roman"/>
                <a:cs typeface="Times New Roman"/>
              </a:rPr>
              <a:t> как это делает сосед.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r>
              <a:rPr lang="ru-RU" dirty="0" smtClean="0"/>
              <a:t>Вычислить (извлечение квадратных корней)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 rotWithShape="1">
          <a:blip r:embed="rId2" cstate="print"/>
          <a:srcRect l="26528" t="34815" r="39999" b="32963"/>
          <a:stretch/>
        </p:blipFill>
        <p:spPr bwMode="auto">
          <a:xfrm>
            <a:off x="1043608" y="1772816"/>
            <a:ext cx="5544616" cy="4320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9444" t="20365" r="23333" b="37301"/>
          <a:stretch/>
        </p:blipFill>
        <p:spPr bwMode="auto">
          <a:xfrm>
            <a:off x="611560" y="620688"/>
            <a:ext cx="8064896" cy="49685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9446" t="25555" r="7917" b="21852"/>
          <a:stretch/>
        </p:blipFill>
        <p:spPr bwMode="auto">
          <a:xfrm>
            <a:off x="467544" y="692696"/>
            <a:ext cx="8352928" cy="42484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/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/>
              <a:t>Методы решения неполных квадратных уравнений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40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1 случай:</a:t>
            </a:r>
            <a:r>
              <a:rPr lang="ru-RU"/>
              <a:t>    если </a:t>
            </a:r>
            <a:r>
              <a:rPr lang="ru-RU" b="1"/>
              <a:t>с=0</a:t>
            </a:r>
            <a:r>
              <a:rPr lang="ru-RU"/>
              <a:t>, то получим неполное квадратное уравнение   </a:t>
            </a:r>
            <a:r>
              <a:rPr lang="en-US" b="1"/>
              <a:t>ax² + bx = 0</a:t>
            </a:r>
            <a:r>
              <a:rPr lang="ru-RU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u="sng"/>
              <a:t>Решение:</a:t>
            </a:r>
            <a:r>
              <a:rPr lang="ru-RU"/>
              <a:t>   </a:t>
            </a:r>
            <a:r>
              <a:rPr lang="en-US" b="1"/>
              <a:t>ax² + bx = 0</a:t>
            </a:r>
            <a:r>
              <a:rPr lang="ru-RU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                    </a:t>
            </a:r>
            <a:r>
              <a:rPr lang="ru-RU" b="1"/>
              <a:t>х(ах + </a:t>
            </a:r>
            <a:r>
              <a:rPr lang="en-US" b="1"/>
              <a:t>b</a:t>
            </a:r>
            <a:r>
              <a:rPr lang="ru-RU" b="1"/>
              <a:t>) =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                  х = 0 или  ах + </a:t>
            </a:r>
            <a:r>
              <a:rPr lang="en-US" b="1"/>
              <a:t>b</a:t>
            </a:r>
            <a:r>
              <a:rPr lang="ru-RU" b="1"/>
              <a:t> = 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                                    ах = - </a:t>
            </a:r>
            <a:r>
              <a:rPr lang="en-US" b="1"/>
              <a:t>b</a:t>
            </a:r>
            <a:endParaRPr lang="ru-RU" b="1"/>
          </a:p>
          <a:p>
            <a:pPr>
              <a:lnSpc>
                <a:spcPct val="90000"/>
              </a:lnSpc>
              <a:buFontTx/>
              <a:buNone/>
            </a:pPr>
            <a:r>
              <a:rPr lang="ru-RU" b="1"/>
              <a:t>                                    х = - </a:t>
            </a:r>
            <a:r>
              <a:rPr lang="en-US" b="1"/>
              <a:t>b</a:t>
            </a:r>
            <a:r>
              <a:rPr lang="ru-RU" b="1"/>
              <a:t>/а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Ответ</a:t>
            </a:r>
            <a:r>
              <a:rPr lang="ru-RU" b="1"/>
              <a:t>:</a:t>
            </a:r>
            <a:r>
              <a:rPr lang="ru-RU"/>
              <a:t>  </a:t>
            </a:r>
            <a:r>
              <a:rPr lang="ru-RU" b="1"/>
              <a:t>0; - </a:t>
            </a:r>
            <a:r>
              <a:rPr lang="en-US" b="1"/>
              <a:t>b</a:t>
            </a:r>
            <a:r>
              <a:rPr lang="ru-RU" b="1"/>
              <a:t>/а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Например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/>
              <a:t>Решить уравнение:</a:t>
            </a:r>
            <a:r>
              <a:rPr lang="ru-RU"/>
              <a:t>   </a:t>
            </a:r>
            <a:r>
              <a:rPr lang="ru-RU" b="1"/>
              <a:t>2х</a:t>
            </a:r>
            <a:r>
              <a:rPr lang="en-US" b="1"/>
              <a:t>²</a:t>
            </a:r>
            <a:r>
              <a:rPr lang="ru-RU" b="1"/>
              <a:t>- 9х = 0</a:t>
            </a:r>
          </a:p>
          <a:p>
            <a:pPr>
              <a:buFontTx/>
              <a:buNone/>
            </a:pPr>
            <a:r>
              <a:rPr lang="ru-RU" b="1" u="sng"/>
              <a:t>Решение</a:t>
            </a:r>
            <a:r>
              <a:rPr lang="ru-RU" b="1"/>
              <a:t>: х(2х - 9) = 0</a:t>
            </a:r>
          </a:p>
          <a:p>
            <a:pPr>
              <a:buFontTx/>
              <a:buNone/>
            </a:pPr>
            <a:r>
              <a:rPr lang="ru-RU" b="1"/>
              <a:t>                  х = 0 или 2х – 9 = 0</a:t>
            </a:r>
          </a:p>
          <a:p>
            <a:pPr>
              <a:buFontTx/>
              <a:buNone/>
            </a:pPr>
            <a:r>
              <a:rPr lang="ru-RU" b="1"/>
              <a:t>                                   2х = 9</a:t>
            </a:r>
          </a:p>
          <a:p>
            <a:pPr>
              <a:buFontTx/>
              <a:buNone/>
            </a:pPr>
            <a:r>
              <a:rPr lang="ru-RU" b="1"/>
              <a:t>                                    х = 4,5</a:t>
            </a:r>
          </a:p>
          <a:p>
            <a:pPr>
              <a:buFontTx/>
              <a:buNone/>
            </a:pPr>
            <a:r>
              <a:rPr lang="ru-RU" b="1"/>
              <a:t>Ответ: 0; 4,5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Решить в парах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400" b="1"/>
              <a:t>1)  х</a:t>
            </a:r>
            <a:r>
              <a:rPr lang="en-US" sz="4400" b="1"/>
              <a:t>²</a:t>
            </a:r>
            <a:r>
              <a:rPr lang="ru-RU" sz="4400" b="1"/>
              <a:t> + 5х = 0</a:t>
            </a:r>
            <a:endParaRPr lang="en-US" sz="4400" b="1"/>
          </a:p>
          <a:p>
            <a:pPr>
              <a:buFontTx/>
              <a:buNone/>
            </a:pPr>
            <a:r>
              <a:rPr lang="ru-RU" sz="4400" b="1"/>
              <a:t>2) – 2х</a:t>
            </a:r>
            <a:r>
              <a:rPr lang="en-US" sz="4400" b="1"/>
              <a:t>²</a:t>
            </a:r>
            <a:r>
              <a:rPr lang="ru-RU" sz="4400" b="1"/>
              <a:t> + 8х = 0</a:t>
            </a:r>
            <a:endParaRPr lang="en-US" sz="4400" b="1"/>
          </a:p>
          <a:p>
            <a:pPr>
              <a:buFontTx/>
              <a:buNone/>
            </a:pPr>
            <a:r>
              <a:rPr lang="ru-RU" sz="4400" b="1"/>
              <a:t>3) 19х - х</a:t>
            </a:r>
            <a:r>
              <a:rPr lang="en-US" sz="4400" b="1"/>
              <a:t>²</a:t>
            </a:r>
            <a:r>
              <a:rPr lang="ru-RU" sz="4400" b="1"/>
              <a:t> = 0</a:t>
            </a:r>
            <a:endParaRPr lang="en-US" sz="4400" b="1"/>
          </a:p>
          <a:p>
            <a:pPr>
              <a:buFontTx/>
              <a:buNone/>
            </a:pPr>
            <a:r>
              <a:rPr lang="ru-RU" sz="4400" b="1"/>
              <a:t>4)  3х - х</a:t>
            </a:r>
            <a:r>
              <a:rPr lang="en-US" sz="4400" b="1"/>
              <a:t>²</a:t>
            </a:r>
            <a:r>
              <a:rPr lang="ru-RU" sz="4400" b="1"/>
              <a:t> = 0</a:t>
            </a:r>
            <a:endParaRPr lang="en-US" sz="4400" b="1"/>
          </a:p>
          <a:p>
            <a:pPr>
              <a:buFontTx/>
              <a:buNone/>
            </a:pPr>
            <a:endParaRPr lang="ru-RU" sz="4400" b="1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u="sng"/>
              <a:t>Проверим ответы:</a:t>
            </a:r>
          </a:p>
          <a:p>
            <a:pPr>
              <a:buFontTx/>
              <a:buNone/>
            </a:pPr>
            <a:r>
              <a:rPr lang="ru-RU" sz="3600" b="1"/>
              <a:t>1) 0; -5</a:t>
            </a:r>
          </a:p>
          <a:p>
            <a:pPr>
              <a:buFontTx/>
              <a:buNone/>
            </a:pPr>
            <a:r>
              <a:rPr lang="ru-RU" sz="3600" b="1"/>
              <a:t>2) 0; 4</a:t>
            </a:r>
          </a:p>
          <a:p>
            <a:pPr>
              <a:buFontTx/>
              <a:buNone/>
            </a:pPr>
            <a:r>
              <a:rPr lang="ru-RU" sz="3600" b="1"/>
              <a:t>3) 0; 19</a:t>
            </a:r>
          </a:p>
          <a:p>
            <a:pPr>
              <a:buFontTx/>
              <a:buNone/>
            </a:pPr>
            <a:r>
              <a:rPr lang="ru-RU" sz="3600" b="1"/>
              <a:t>4) 0;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u="sng"/>
              <a:t>Методы решения неполных квадратных уравнений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buFontTx/>
              <a:buNone/>
            </a:pPr>
            <a:r>
              <a:rPr lang="ru-RU" sz="40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2 случай:</a:t>
            </a:r>
            <a:r>
              <a:rPr lang="ru-RU" sz="4000"/>
              <a:t>   </a:t>
            </a:r>
            <a:r>
              <a:rPr lang="ru-RU"/>
              <a:t>если </a:t>
            </a:r>
            <a:r>
              <a:rPr lang="en-US" b="1"/>
              <a:t>b = 0</a:t>
            </a:r>
            <a:r>
              <a:rPr lang="ru-RU" b="1"/>
              <a:t>, </a:t>
            </a:r>
            <a:r>
              <a:rPr lang="ru-RU"/>
              <a:t>то получим неполное квадратное уравнение   </a:t>
            </a:r>
            <a:r>
              <a:rPr lang="en-US" b="1"/>
              <a:t>ax² + </a:t>
            </a:r>
            <a:r>
              <a:rPr lang="ru-RU" b="1"/>
              <a:t>с</a:t>
            </a:r>
            <a:r>
              <a:rPr lang="en-US" b="1"/>
              <a:t> = 0</a:t>
            </a:r>
            <a:endParaRPr lang="ru-RU" b="1"/>
          </a:p>
          <a:p>
            <a:pPr>
              <a:buFontTx/>
              <a:buNone/>
            </a:pPr>
            <a:r>
              <a:rPr lang="ru-RU" b="1" u="sng"/>
              <a:t>Решение</a:t>
            </a:r>
            <a:r>
              <a:rPr lang="ru-RU" b="1"/>
              <a:t>:   </a:t>
            </a:r>
            <a:r>
              <a:rPr lang="en-US" b="1"/>
              <a:t>ax² + </a:t>
            </a:r>
            <a:r>
              <a:rPr lang="ru-RU" b="1"/>
              <a:t>с</a:t>
            </a:r>
            <a:r>
              <a:rPr lang="en-US" b="1"/>
              <a:t> = 0</a:t>
            </a:r>
            <a:endParaRPr lang="ru-RU" b="1"/>
          </a:p>
          <a:p>
            <a:pPr>
              <a:buFontTx/>
              <a:buNone/>
            </a:pPr>
            <a:r>
              <a:rPr lang="ru-RU" b="1"/>
              <a:t>                    </a:t>
            </a:r>
            <a:r>
              <a:rPr lang="en-US" b="1"/>
              <a:t>ax²</a:t>
            </a:r>
            <a:r>
              <a:rPr lang="ru-RU" b="1"/>
              <a:t> = - с</a:t>
            </a:r>
          </a:p>
          <a:p>
            <a:pPr>
              <a:buFontTx/>
              <a:buNone/>
            </a:pPr>
            <a:r>
              <a:rPr lang="ru-RU" b="1"/>
              <a:t>                     </a:t>
            </a:r>
            <a:r>
              <a:rPr lang="en-US" b="1"/>
              <a:t>x²</a:t>
            </a:r>
            <a:r>
              <a:rPr lang="ru-RU" b="1"/>
              <a:t> = - с/а.   </a:t>
            </a:r>
            <a:r>
              <a:rPr lang="ru-RU" sz="2800" b="1"/>
              <a:t>Возможны 2 случая:</a:t>
            </a:r>
          </a:p>
          <a:p>
            <a:pPr>
              <a:buFontTx/>
              <a:buNone/>
            </a:pPr>
            <a:r>
              <a:rPr lang="ru-RU" sz="2800" b="1"/>
              <a:t>1) если  -с/а</a:t>
            </a:r>
            <a:r>
              <a:rPr lang="en-US" sz="2800" b="1">
                <a:latin typeface="Calibri" pitchFamily="34" charset="0"/>
              </a:rPr>
              <a:t>&lt;</a:t>
            </a:r>
            <a:r>
              <a:rPr lang="ru-RU" sz="2800" b="1">
                <a:latin typeface="Calibri" pitchFamily="34" charset="0"/>
              </a:rPr>
              <a:t>0, то уравнение не имеет решений</a:t>
            </a:r>
            <a:endParaRPr lang="en-US" sz="2800" b="1">
              <a:latin typeface="Calibri" pitchFamily="34" charset="0"/>
            </a:endParaRPr>
          </a:p>
          <a:p>
            <a:pPr>
              <a:buFontTx/>
              <a:buNone/>
            </a:pPr>
            <a:r>
              <a:rPr lang="ru-RU" sz="2800" b="1"/>
              <a:t>2) если  -с/а</a:t>
            </a:r>
            <a:r>
              <a:rPr lang="en-US" sz="2800" b="1">
                <a:latin typeface="Calibri" pitchFamily="34" charset="0"/>
              </a:rPr>
              <a:t>&gt;</a:t>
            </a:r>
            <a:r>
              <a:rPr lang="ru-RU" sz="2800" b="1">
                <a:latin typeface="Calibri" pitchFamily="34" charset="0"/>
              </a:rPr>
              <a:t>0, то  х = </a:t>
            </a:r>
            <a:r>
              <a:rPr lang="en-US" sz="2800" b="1">
                <a:latin typeface="Calibri" pitchFamily="34" charset="0"/>
              </a:rPr>
              <a:t>±√</a:t>
            </a:r>
            <a:r>
              <a:rPr lang="ru-RU" sz="2800" b="1"/>
              <a:t>-с/а</a:t>
            </a:r>
            <a:r>
              <a:rPr lang="ru-RU"/>
              <a:t> 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4356100" y="515778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651</Words>
  <Application>Microsoft Office PowerPoint</Application>
  <PresentationFormat>Экран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Оформление по умолчанию</vt:lpstr>
      <vt:lpstr>Формула</vt:lpstr>
      <vt:lpstr>Решение неполных квадратных уравнений</vt:lpstr>
      <vt:lpstr>Слайд 2</vt:lpstr>
      <vt:lpstr>Вычислить (извлечение квадратных корней) </vt:lpstr>
      <vt:lpstr>Слайд 4</vt:lpstr>
      <vt:lpstr>Слайд 5</vt:lpstr>
      <vt:lpstr>Методы решения неполных квадратных уравнений</vt:lpstr>
      <vt:lpstr>Например</vt:lpstr>
      <vt:lpstr>Решить в парах</vt:lpstr>
      <vt:lpstr>Методы решения неполных квадратных уравнений</vt:lpstr>
      <vt:lpstr>Например:</vt:lpstr>
      <vt:lpstr>Решить в парах:</vt:lpstr>
      <vt:lpstr>Методы решения неполных квадратных уравнений.</vt:lpstr>
      <vt:lpstr>Например:</vt:lpstr>
      <vt:lpstr>Решить в парах:</vt:lpstr>
      <vt:lpstr>РЕШУ ОГЭ </vt:lpstr>
      <vt:lpstr> </vt:lpstr>
      <vt:lpstr>Решить самостоятельно</vt:lpstr>
      <vt:lpstr>Слайд 18</vt:lpstr>
      <vt:lpstr>Интернет-ресурсы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R</cp:lastModifiedBy>
  <cp:revision>46</cp:revision>
  <dcterms:created xsi:type="dcterms:W3CDTF">2012-08-12T16:04:58Z</dcterms:created>
  <dcterms:modified xsi:type="dcterms:W3CDTF">2018-05-29T09:53:50Z</dcterms:modified>
</cp:coreProperties>
</file>