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en.wikipedia.org/wiki/Sebastian_(Twelfth_Night)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Viola_(Twelfth_Night)" TargetMode="External"/><Relationship Id="rId5" Type="http://schemas.openxmlformats.org/officeDocument/2006/relationships/hyperlink" Target="https://en.wikipedia.org/wiki/William_Shakespeare" TargetMode="External"/><Relationship Id="rId4" Type="http://schemas.openxmlformats.org/officeDocument/2006/relationships/hyperlink" Target="https://en.wikipedia.org/wiki/Romantic_comed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King_of_Athens" TargetMode="External"/><Relationship Id="rId3" Type="http://schemas.openxmlformats.org/officeDocument/2006/relationships/image" Target="../media/image13.jpeg"/><Relationship Id="rId7" Type="http://schemas.openxmlformats.org/officeDocument/2006/relationships/hyperlink" Target="https://en.wikipedia.org/wiki/Theseu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illiam_Shakespeare" TargetMode="External"/><Relationship Id="rId11" Type="http://schemas.openxmlformats.org/officeDocument/2006/relationships/hyperlink" Target="https://en.wikipedia.org/wiki/Mechanical_(character)" TargetMode="External"/><Relationship Id="rId5" Type="http://schemas.openxmlformats.org/officeDocument/2006/relationships/hyperlink" Target="https://en.wikipedia.org/wiki/Comedy_(drama)" TargetMode="External"/><Relationship Id="rId10" Type="http://schemas.openxmlformats.org/officeDocument/2006/relationships/hyperlink" Target="https://en.wikipedia.org/wiki/Amazons" TargetMode="External"/><Relationship Id="rId4" Type="http://schemas.openxmlformats.org/officeDocument/2006/relationships/image" Target="../media/image14.jpeg"/><Relationship Id="rId9" Type="http://schemas.openxmlformats.org/officeDocument/2006/relationships/hyperlink" Target="https://en.wikipedia.org/wiki/Hippolyt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Denmark" TargetMode="External"/><Relationship Id="rId13" Type="http://schemas.openxmlformats.org/officeDocument/2006/relationships/hyperlink" Target="https://en.wikipedia.org/wiki/King_Hamlet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en.wikipedia.org/wiki/William_Shakespeare" TargetMode="External"/><Relationship Id="rId12" Type="http://schemas.openxmlformats.org/officeDocument/2006/relationships/hyperlink" Target="https://en.wikipedia.org/wiki/King_Claudius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hakespearean_tragedy" TargetMode="External"/><Relationship Id="rId11" Type="http://schemas.openxmlformats.org/officeDocument/2006/relationships/hyperlink" Target="https://en.wikipedia.org/wiki/Revenge" TargetMode="External"/><Relationship Id="rId5" Type="http://schemas.openxmlformats.org/officeDocument/2006/relationships/image" Target="../media/image17.jpeg"/><Relationship Id="rId10" Type="http://schemas.openxmlformats.org/officeDocument/2006/relationships/hyperlink" Target="https://en.wikipedia.org/wiki/Prince_Hamlet" TargetMode="External"/><Relationship Id="rId4" Type="http://schemas.openxmlformats.org/officeDocument/2006/relationships/image" Target="../media/image16.jpeg"/><Relationship Id="rId9" Type="http://schemas.openxmlformats.org/officeDocument/2006/relationships/hyperlink" Target="https://en.wikipedia.org/wiki/Play_(theatre)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iovanni_Battista_Giraldi" TargetMode="External"/><Relationship Id="rId13" Type="http://schemas.openxmlformats.org/officeDocument/2006/relationships/hyperlink" Target="https://en.wikipedia.org/wiki/Venetian_Republic" TargetMode="External"/><Relationship Id="rId3" Type="http://schemas.openxmlformats.org/officeDocument/2006/relationships/image" Target="../media/image19.jpeg"/><Relationship Id="rId7" Type="http://schemas.openxmlformats.org/officeDocument/2006/relationships/hyperlink" Target="https://en.wikipedia.org/wiki/William_Shakespeare" TargetMode="External"/><Relationship Id="rId12" Type="http://schemas.openxmlformats.org/officeDocument/2006/relationships/hyperlink" Target="https://en.wikipedia.org/wiki/Moors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hakespearean_tragedy" TargetMode="External"/><Relationship Id="rId11" Type="http://schemas.openxmlformats.org/officeDocument/2006/relationships/hyperlink" Target="https://en.wikipedia.org/wiki/Othello_(character)" TargetMode="External"/><Relationship Id="rId5" Type="http://schemas.openxmlformats.org/officeDocument/2006/relationships/image" Target="../media/image20.jpeg"/><Relationship Id="rId15" Type="http://schemas.openxmlformats.org/officeDocument/2006/relationships/hyperlink" Target="https://en.wikipedia.org/wiki/Iago" TargetMode="External"/><Relationship Id="rId10" Type="http://schemas.openxmlformats.org/officeDocument/2006/relationships/hyperlink" Target="https://en.wikipedia.org/wiki/Othello" TargetMode="External"/><Relationship Id="rId4" Type="http://schemas.openxmlformats.org/officeDocument/2006/relationships/image" Target="../media/image5.jpeg"/><Relationship Id="rId9" Type="http://schemas.openxmlformats.org/officeDocument/2006/relationships/hyperlink" Target="https://en.wikipedia.org/wiki/Giovanni_Boccaccio" TargetMode="External"/><Relationship Id="rId14" Type="http://schemas.openxmlformats.org/officeDocument/2006/relationships/hyperlink" Target="https://en.wikipedia.org/wiki/Ensign_(rank)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hyperlink" Target="https://en.wikipedia.org/wiki/William_Shakespeare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hakespearean_tragedy" TargetMode="Externa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irst_Folio" TargetMode="External"/><Relationship Id="rId13" Type="http://schemas.openxmlformats.org/officeDocument/2006/relationships/hyperlink" Target="https://en.wikipedia.org/wiki/The_Merchant_of_Venice" TargetMode="External"/><Relationship Id="rId3" Type="http://schemas.openxmlformats.org/officeDocument/2006/relationships/image" Target="../media/image24.jpeg"/><Relationship Id="rId7" Type="http://schemas.openxmlformats.org/officeDocument/2006/relationships/hyperlink" Target="https://en.wikipedia.org/wiki/Shakespearean_comedy" TargetMode="External"/><Relationship Id="rId12" Type="http://schemas.openxmlformats.org/officeDocument/2006/relationships/hyperlink" Target="https://en.wikipedia.org/wiki/Harold_Bloo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hylock" TargetMode="External"/><Relationship Id="rId11" Type="http://schemas.openxmlformats.org/officeDocument/2006/relationships/hyperlink" Target="https://en.wikipedia.org/wiki/The_quality_of_mercy_(Shakespeare_quote)" TargetMode="External"/><Relationship Id="rId5" Type="http://schemas.openxmlformats.org/officeDocument/2006/relationships/hyperlink" Target="https://en.wikipedia.org/wiki/William_Shakespeare" TargetMode="External"/><Relationship Id="rId10" Type="http://schemas.openxmlformats.org/officeDocument/2006/relationships/hyperlink" Target="https://en.wikipedia.org/wiki/Portia_(Merchant_of_Venice)" TargetMode="External"/><Relationship Id="rId4" Type="http://schemas.openxmlformats.org/officeDocument/2006/relationships/image" Target="../media/image25.jpeg"/><Relationship Id="rId9" Type="http://schemas.openxmlformats.org/officeDocument/2006/relationships/hyperlink" Target="https://en.wikipedia.org/wiki/Romantic_comedy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oriolanus" TargetMode="External"/><Relationship Id="rId13" Type="http://schemas.openxmlformats.org/officeDocument/2006/relationships/hyperlink" Target="https://en.wikipedia.org/wiki/Julius_Caesar" TargetMode="External"/><Relationship Id="rId3" Type="http://schemas.openxmlformats.org/officeDocument/2006/relationships/image" Target="../media/image26.jpeg"/><Relationship Id="rId7" Type="http://schemas.openxmlformats.org/officeDocument/2006/relationships/hyperlink" Target="https://en.wikipedia.org/wiki/History_of_Rome" TargetMode="External"/><Relationship Id="rId12" Type="http://schemas.openxmlformats.org/officeDocument/2006/relationships/hyperlink" Target="https://en.wikipedia.org/wiki/Gaius_Cassius_Longinus" TargetMode="External"/><Relationship Id="rId2" Type="http://schemas.openxmlformats.org/officeDocument/2006/relationships/image" Target="../media/image7.jpeg"/><Relationship Id="rId16" Type="http://schemas.openxmlformats.org/officeDocument/2006/relationships/hyperlink" Target="https://en.wikipedia.org/wiki/Friendsh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illiam_Shakespeare" TargetMode="External"/><Relationship Id="rId11" Type="http://schemas.openxmlformats.org/officeDocument/2006/relationships/hyperlink" Target="https://en.wikipedia.org/wiki/Brutus_the_Younger" TargetMode="External"/><Relationship Id="rId5" Type="http://schemas.openxmlformats.org/officeDocument/2006/relationships/hyperlink" Target="https://en.wikipedia.org/wiki/Shakespearean_tragedy" TargetMode="External"/><Relationship Id="rId15" Type="http://schemas.openxmlformats.org/officeDocument/2006/relationships/hyperlink" Target="https://en.wikipedia.org/wiki/Patriotism" TargetMode="External"/><Relationship Id="rId10" Type="http://schemas.openxmlformats.org/officeDocument/2006/relationships/hyperlink" Target="https://en.wikipedia.org/wiki/Roman_Empire" TargetMode="External"/><Relationship Id="rId4" Type="http://schemas.openxmlformats.org/officeDocument/2006/relationships/image" Target="../media/image27.jpeg"/><Relationship Id="rId9" Type="http://schemas.openxmlformats.org/officeDocument/2006/relationships/hyperlink" Target="https://en.wikipedia.org/wiki/Antony_and_Cleopatra" TargetMode="External"/><Relationship Id="rId14" Type="http://schemas.openxmlformats.org/officeDocument/2006/relationships/hyperlink" Target="https://en.wikipedia.org/wiki/Hon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Shakespeare’s Plays.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2657475" cy="1724025"/>
          </a:xfrm>
        </p:spPr>
      </p:pic>
      <p:pic>
        <p:nvPicPr>
          <p:cNvPr id="5" name="Рисунок 4" descr="п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714488"/>
            <a:ext cx="2371725" cy="1924050"/>
          </a:xfrm>
          <a:prstGeom prst="rect">
            <a:avLst/>
          </a:prstGeom>
        </p:spPr>
      </p:pic>
      <p:pic>
        <p:nvPicPr>
          <p:cNvPr id="6" name="Рисунок 5" descr="п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214290"/>
            <a:ext cx="2583725" cy="1800000"/>
          </a:xfrm>
          <a:prstGeom prst="rect">
            <a:avLst/>
          </a:prstGeom>
        </p:spPr>
      </p:pic>
      <p:pic>
        <p:nvPicPr>
          <p:cNvPr id="7" name="Рисунок 6" descr="п1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2285992"/>
            <a:ext cx="2505773" cy="2016000"/>
          </a:xfrm>
          <a:prstGeom prst="rect">
            <a:avLst/>
          </a:prstGeom>
        </p:spPr>
      </p:pic>
      <p:pic>
        <p:nvPicPr>
          <p:cNvPr id="8" name="Рисунок 7" descr="п1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3929066"/>
            <a:ext cx="2990850" cy="1524000"/>
          </a:xfrm>
          <a:prstGeom prst="rect">
            <a:avLst/>
          </a:prstGeom>
        </p:spPr>
      </p:pic>
      <p:pic>
        <p:nvPicPr>
          <p:cNvPr id="9" name="Рисунок 8" descr="п2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2198" y="2285992"/>
            <a:ext cx="2841262" cy="1908000"/>
          </a:xfrm>
          <a:prstGeom prst="rect">
            <a:avLst/>
          </a:prstGeom>
        </p:spPr>
      </p:pic>
      <p:pic>
        <p:nvPicPr>
          <p:cNvPr id="10" name="Рисунок 9" descr="п2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82" y="4714884"/>
            <a:ext cx="2619375" cy="1743075"/>
          </a:xfrm>
          <a:prstGeom prst="rect">
            <a:avLst/>
          </a:prstGeom>
        </p:spPr>
      </p:pic>
      <p:pic>
        <p:nvPicPr>
          <p:cNvPr id="11" name="Рисунок 10" descr="п28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57950" y="4714884"/>
            <a:ext cx="2552700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Thank you for attention.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5000" y="2212181"/>
            <a:ext cx="2794000" cy="330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Romeo and Juliet.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2357430"/>
            <a:ext cx="3888000" cy="1620000"/>
          </a:xfrm>
        </p:spPr>
      </p:pic>
      <p:pic>
        <p:nvPicPr>
          <p:cNvPr id="5" name="Рисунок 4" descr="п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214554"/>
            <a:ext cx="2847975" cy="1600200"/>
          </a:xfrm>
          <a:prstGeom prst="rect">
            <a:avLst/>
          </a:prstGeom>
        </p:spPr>
      </p:pic>
      <p:pic>
        <p:nvPicPr>
          <p:cNvPr id="6" name="Рисунок 5" descr="п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57166"/>
            <a:ext cx="2403093" cy="1800000"/>
          </a:xfrm>
          <a:prstGeom prst="rect">
            <a:avLst/>
          </a:prstGeom>
        </p:spPr>
      </p:pic>
      <p:pic>
        <p:nvPicPr>
          <p:cNvPr id="7" name="Рисунок 6" descr="п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285728"/>
            <a:ext cx="2657475" cy="17240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596" y="4000504"/>
            <a:ext cx="862896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An age-old vendetta between two powerful families erupts into bloodshed. </a:t>
            </a:r>
          </a:p>
          <a:p>
            <a:r>
              <a:rPr lang="en-US" sz="2000" b="1" dirty="0" smtClean="0"/>
              <a:t>In a desperate  attempt to be reunited with Romeo, Juliet fakes her own death. </a:t>
            </a:r>
          </a:p>
          <a:p>
            <a:r>
              <a:rPr lang="en-US" sz="2000" b="1" dirty="0" smtClean="0"/>
              <a:t>The message fails to reach Romeo, and believing Juliet dead, he takes his life</a:t>
            </a:r>
          </a:p>
          <a:p>
            <a:r>
              <a:rPr lang="en-US" sz="2000" b="1" dirty="0" smtClean="0"/>
              <a:t> in her tomb.</a:t>
            </a:r>
          </a:p>
          <a:p>
            <a:r>
              <a:rPr lang="en-US" sz="2000" b="1" dirty="0" smtClean="0"/>
              <a:t> Juliet wakes to find Romeo’s corpse beside her and kills herself. </a:t>
            </a:r>
          </a:p>
          <a:p>
            <a:r>
              <a:rPr lang="en-US" sz="2000" b="1" dirty="0" smtClean="0"/>
              <a:t>The grieving family agree to end their feud.</a:t>
            </a:r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Twelfth Night.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357298"/>
            <a:ext cx="3300000" cy="1980000"/>
          </a:xfrm>
        </p:spPr>
      </p:pic>
      <p:pic>
        <p:nvPicPr>
          <p:cNvPr id="5" name="Рисунок 4" descr="п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357298"/>
            <a:ext cx="2371725" cy="1924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3357562"/>
            <a:ext cx="897136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It is a </a:t>
            </a:r>
            <a:r>
              <a:rPr lang="en-US" sz="2400" b="1" dirty="0" smtClean="0">
                <a:hlinkClick r:id="rId4" tooltip="Romantic comedy"/>
              </a:rPr>
              <a:t>romantic comedy</a:t>
            </a:r>
            <a:r>
              <a:rPr lang="en-US" sz="2400" b="1" dirty="0" smtClean="0"/>
              <a:t> by </a:t>
            </a:r>
            <a:r>
              <a:rPr lang="en-US" sz="2400" b="1" dirty="0" smtClean="0">
                <a:hlinkClick r:id="rId5" tooltip="William Shakespeare"/>
              </a:rPr>
              <a:t>William Shakespeare</a:t>
            </a:r>
            <a:r>
              <a:rPr lang="en-US" sz="2400" b="1" dirty="0" smtClean="0"/>
              <a:t>, believed to have</a:t>
            </a:r>
          </a:p>
          <a:p>
            <a:pPr algn="ctr"/>
            <a:r>
              <a:rPr lang="en-US" sz="2400" b="1" dirty="0" smtClean="0"/>
              <a:t> been written around 1601–1602  for the close of the Christmas </a:t>
            </a:r>
          </a:p>
          <a:p>
            <a:pPr algn="ctr"/>
            <a:r>
              <a:rPr lang="en-US" sz="2400" b="1" dirty="0" smtClean="0"/>
              <a:t>season.  The play </a:t>
            </a:r>
            <a:r>
              <a:rPr lang="en-US" sz="2400" b="1" dirty="0" err="1" smtClean="0"/>
              <a:t>centres</a:t>
            </a:r>
            <a:r>
              <a:rPr lang="en-US" sz="2400" b="1" dirty="0" smtClean="0"/>
              <a:t> on the twins </a:t>
            </a:r>
            <a:r>
              <a:rPr lang="en-US" sz="2400" b="1" dirty="0" smtClean="0">
                <a:hlinkClick r:id="rId6" tooltip="Viola (Twelfth Night)"/>
              </a:rPr>
              <a:t>Viola</a:t>
            </a:r>
            <a:r>
              <a:rPr lang="en-US" sz="2400" b="1" dirty="0" smtClean="0"/>
              <a:t> and </a:t>
            </a:r>
            <a:r>
              <a:rPr lang="en-US" sz="2400" b="1" dirty="0" smtClean="0">
                <a:hlinkClick r:id="rId7" tooltip="Sebastian (Twelfth Night)"/>
              </a:rPr>
              <a:t>Sebastian</a:t>
            </a:r>
            <a:r>
              <a:rPr lang="en-US" sz="2400" b="1" dirty="0" smtClean="0"/>
              <a:t>, </a:t>
            </a:r>
          </a:p>
          <a:p>
            <a:pPr algn="ctr"/>
            <a:r>
              <a:rPr lang="en-US" sz="2400" b="1" dirty="0" smtClean="0"/>
              <a:t>who are separated in a shipwreck. Viola (who is disguised as </a:t>
            </a:r>
            <a:r>
              <a:rPr lang="en-US" sz="2400" b="1" dirty="0" err="1" smtClean="0"/>
              <a:t>Cesario</a:t>
            </a:r>
            <a:r>
              <a:rPr lang="en-US" sz="2400" b="1" dirty="0" smtClean="0"/>
              <a:t>)</a:t>
            </a:r>
          </a:p>
          <a:p>
            <a:pPr algn="ctr"/>
            <a:r>
              <a:rPr lang="en-US" sz="2400" b="1" dirty="0" smtClean="0"/>
              <a:t> falls in love with Duke </a:t>
            </a:r>
            <a:r>
              <a:rPr lang="en-US" sz="2400" b="1" dirty="0" err="1" smtClean="0"/>
              <a:t>Orsino</a:t>
            </a:r>
            <a:r>
              <a:rPr lang="en-US" sz="2400" b="1" dirty="0" smtClean="0"/>
              <a:t>, who in turn is in love</a:t>
            </a:r>
          </a:p>
          <a:p>
            <a:pPr algn="ctr"/>
            <a:r>
              <a:rPr lang="en-US" sz="2400" b="1" dirty="0" smtClean="0"/>
              <a:t> with Countess Olivia. Upon meeting Viola, Countess Olivia</a:t>
            </a:r>
          </a:p>
          <a:p>
            <a:pPr algn="ctr"/>
            <a:r>
              <a:rPr lang="en-US" sz="2400" b="1" dirty="0" smtClean="0"/>
              <a:t> falls in love with her thinking she is a man.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i="1" dirty="0">
                <a:solidFill>
                  <a:srgbClr val="002060"/>
                </a:solidFill>
              </a:rPr>
              <a:t>A Midsummer Night's Dream</a:t>
            </a:r>
            <a:r>
              <a:rPr lang="en-US" sz="2800" dirty="0">
                <a:solidFill>
                  <a:srgbClr val="002060"/>
                </a:solidFill>
              </a:rPr>
              <a:t> 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2" y="1142984"/>
            <a:ext cx="3100474" cy="2160000"/>
          </a:xfrm>
        </p:spPr>
      </p:pic>
      <p:pic>
        <p:nvPicPr>
          <p:cNvPr id="5" name="Рисунок 4" descr="п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1142984"/>
            <a:ext cx="1899309" cy="2268000"/>
          </a:xfrm>
          <a:prstGeom prst="rect">
            <a:avLst/>
          </a:prstGeom>
        </p:spPr>
      </p:pic>
      <p:pic>
        <p:nvPicPr>
          <p:cNvPr id="6" name="Рисунок 5" descr="п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28604"/>
            <a:ext cx="2132305" cy="252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3643314"/>
            <a:ext cx="8693727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It is a </a:t>
            </a:r>
            <a:r>
              <a:rPr lang="en-US" sz="2000" b="1" dirty="0" smtClean="0">
                <a:hlinkClick r:id="rId5" tooltip="Comedy (drama)"/>
              </a:rPr>
              <a:t>comedy</a:t>
            </a:r>
            <a:r>
              <a:rPr lang="en-US" sz="2000" b="1" dirty="0" smtClean="0"/>
              <a:t> written by </a:t>
            </a:r>
            <a:r>
              <a:rPr lang="en-US" sz="2000" b="1" dirty="0" smtClean="0">
                <a:hlinkClick r:id="rId6" tooltip="William Shakespeare"/>
              </a:rPr>
              <a:t>William Shakespeare</a:t>
            </a:r>
            <a:r>
              <a:rPr lang="en-US" sz="2000" b="1" dirty="0" smtClean="0"/>
              <a:t> in 1595/96. It portrays the events</a:t>
            </a:r>
          </a:p>
          <a:p>
            <a:pPr algn="ctr"/>
            <a:r>
              <a:rPr lang="en-US" sz="2000" b="1" dirty="0" smtClean="0"/>
              <a:t> surrounding the marriage of </a:t>
            </a:r>
            <a:r>
              <a:rPr lang="en-US" sz="2000" b="1" dirty="0" err="1" smtClean="0">
                <a:hlinkClick r:id="rId7" tooltip="Theseus"/>
              </a:rPr>
              <a:t>Theseus</a:t>
            </a:r>
            <a:r>
              <a:rPr lang="en-US" sz="2000" b="1" dirty="0" smtClean="0"/>
              <a:t>, the </a:t>
            </a:r>
            <a:r>
              <a:rPr lang="en-US" sz="2000" b="1" dirty="0" smtClean="0">
                <a:hlinkClick r:id="rId8" tooltip="King of Athens"/>
              </a:rPr>
              <a:t>Duke of Athens</a:t>
            </a:r>
            <a:r>
              <a:rPr lang="en-US" sz="2000" b="1" dirty="0" smtClean="0"/>
              <a:t>, to </a:t>
            </a:r>
            <a:r>
              <a:rPr lang="en-US" sz="2000" b="1" dirty="0" err="1" smtClean="0">
                <a:hlinkClick r:id="rId9" tooltip="Hippolyta"/>
              </a:rPr>
              <a:t>Hippolyta</a:t>
            </a:r>
            <a:r>
              <a:rPr lang="en-US" sz="2000" b="1" dirty="0" smtClean="0"/>
              <a:t> </a:t>
            </a:r>
          </a:p>
          <a:p>
            <a:pPr algn="ctr"/>
            <a:r>
              <a:rPr lang="en-US" sz="2000" b="1" dirty="0" smtClean="0"/>
              <a:t>(the former queen of the </a:t>
            </a:r>
            <a:r>
              <a:rPr lang="en-US" sz="2000" b="1" dirty="0" smtClean="0">
                <a:hlinkClick r:id="rId10" tooltip="Amazons"/>
              </a:rPr>
              <a:t>Amazons</a:t>
            </a:r>
            <a:r>
              <a:rPr lang="en-US" sz="2000" b="1" dirty="0" smtClean="0"/>
              <a:t>). These include the adventures of four young</a:t>
            </a:r>
          </a:p>
          <a:p>
            <a:pPr algn="ctr"/>
            <a:r>
              <a:rPr lang="en-US" sz="2000" b="1" dirty="0" smtClean="0"/>
              <a:t> Athenian lovers and a group of six amateur actors (the </a:t>
            </a:r>
            <a:r>
              <a:rPr lang="en-US" sz="2000" b="1" dirty="0" smtClean="0">
                <a:hlinkClick r:id="rId11" tooltip="Mechanical (character)"/>
              </a:rPr>
              <a:t>mechanicals</a:t>
            </a:r>
            <a:r>
              <a:rPr lang="en-US" sz="2000" b="1" dirty="0" smtClean="0"/>
              <a:t>) who are </a:t>
            </a:r>
          </a:p>
          <a:p>
            <a:pPr algn="ctr"/>
            <a:r>
              <a:rPr lang="en-US" sz="2000" b="1" dirty="0" smtClean="0"/>
              <a:t>controlled  and manipulated by the fairies who inhabit the forest in which most </a:t>
            </a:r>
          </a:p>
          <a:p>
            <a:pPr algn="ctr"/>
            <a:r>
              <a:rPr lang="en-US" sz="2000" b="1" dirty="0" smtClean="0"/>
              <a:t>of the play is set.  The play is one of Shakespeare's most popular works </a:t>
            </a:r>
          </a:p>
          <a:p>
            <a:pPr algn="ctr"/>
            <a:r>
              <a:rPr lang="en-US" sz="2000" b="1" dirty="0" smtClean="0"/>
              <a:t>for the stage and  is widely performed across the world.</a:t>
            </a:r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002060"/>
                </a:solidFill>
              </a:rPr>
              <a:t>Hamlet</a:t>
            </a:r>
            <a:r>
              <a:rPr lang="en-US" sz="2800" dirty="0">
                <a:solidFill>
                  <a:srgbClr val="002060"/>
                </a:solidFill>
              </a:rPr>
              <a:t> 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1667370" cy="2160000"/>
          </a:xfrm>
        </p:spPr>
      </p:pic>
      <p:pic>
        <p:nvPicPr>
          <p:cNvPr id="5" name="Рисунок 4" descr="п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214290"/>
            <a:ext cx="2013567" cy="1620000"/>
          </a:xfrm>
          <a:prstGeom prst="rect">
            <a:avLst/>
          </a:prstGeom>
        </p:spPr>
      </p:pic>
      <p:pic>
        <p:nvPicPr>
          <p:cNvPr id="6" name="Рисунок 5" descr="п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071942"/>
            <a:ext cx="1705403" cy="2124000"/>
          </a:xfrm>
          <a:prstGeom prst="rect">
            <a:avLst/>
          </a:prstGeom>
        </p:spPr>
      </p:pic>
      <p:pic>
        <p:nvPicPr>
          <p:cNvPr id="7" name="Рисунок 6" descr="п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142852"/>
            <a:ext cx="2095500" cy="1438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14546" y="2071678"/>
            <a:ext cx="676967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It is a </a:t>
            </a:r>
            <a:r>
              <a:rPr lang="en-US" sz="2400" b="1" dirty="0" smtClean="0">
                <a:hlinkClick r:id="rId6" tooltip="Shakespearean tragedy"/>
              </a:rPr>
              <a:t>tragedy</a:t>
            </a:r>
            <a:r>
              <a:rPr lang="en-US" sz="2400" b="1" dirty="0" smtClean="0"/>
              <a:t> written by </a:t>
            </a:r>
            <a:r>
              <a:rPr lang="en-US" sz="2400" b="1" dirty="0" smtClean="0">
                <a:hlinkClick r:id="rId7" tooltip="William Shakespeare"/>
              </a:rPr>
              <a:t>William Shakespeare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 sometime between 1599 and 1601. </a:t>
            </a:r>
          </a:p>
          <a:p>
            <a:pPr algn="ctr"/>
            <a:r>
              <a:rPr lang="en-US" sz="2400" b="1" dirty="0" smtClean="0"/>
              <a:t>It is Shakespeare's longest play  with 30,557 words. </a:t>
            </a:r>
          </a:p>
          <a:p>
            <a:pPr algn="ctr"/>
            <a:r>
              <a:rPr lang="en-US" sz="2400" b="1" dirty="0" smtClean="0"/>
              <a:t>Set in </a:t>
            </a:r>
            <a:r>
              <a:rPr lang="en-US" sz="2400" b="1" dirty="0" smtClean="0">
                <a:hlinkClick r:id="rId8" tooltip="Denmark"/>
              </a:rPr>
              <a:t>Denmark</a:t>
            </a:r>
            <a:r>
              <a:rPr lang="en-US" sz="2400" b="1" dirty="0" smtClean="0"/>
              <a:t>, the </a:t>
            </a:r>
            <a:r>
              <a:rPr lang="en-US" sz="2400" b="1" dirty="0" smtClean="0">
                <a:hlinkClick r:id="rId9" tooltip="Play (theatre)"/>
              </a:rPr>
              <a:t>play</a:t>
            </a:r>
            <a:r>
              <a:rPr lang="en-US" sz="2400" b="1" dirty="0" smtClean="0"/>
              <a:t> depicts </a:t>
            </a:r>
            <a:r>
              <a:rPr lang="en-US" sz="2400" b="1" dirty="0" smtClean="0">
                <a:hlinkClick r:id="rId10" tooltip="Prince Hamlet"/>
              </a:rPr>
              <a:t>Prince Hamlet</a:t>
            </a:r>
            <a:r>
              <a:rPr lang="en-US" sz="2400" b="1" dirty="0" smtClean="0"/>
              <a:t> </a:t>
            </a:r>
          </a:p>
          <a:p>
            <a:pPr algn="ctr"/>
            <a:r>
              <a:rPr lang="en-US" sz="2400" b="1" dirty="0" smtClean="0"/>
              <a:t>and his </a:t>
            </a:r>
            <a:r>
              <a:rPr lang="en-US" sz="2400" b="1" dirty="0" smtClean="0">
                <a:hlinkClick r:id="rId11" tooltip="Revenge"/>
              </a:rPr>
              <a:t>revenge</a:t>
            </a:r>
            <a:r>
              <a:rPr lang="en-US" sz="2400" b="1" dirty="0" smtClean="0"/>
              <a:t> against his uncle, </a:t>
            </a:r>
            <a:r>
              <a:rPr lang="en-US" sz="2400" b="1" dirty="0" smtClean="0">
                <a:hlinkClick r:id="rId12" tooltip="King Claudius"/>
              </a:rPr>
              <a:t>Claudius</a:t>
            </a:r>
            <a:r>
              <a:rPr lang="en-US" sz="2400" b="1" dirty="0" smtClean="0"/>
              <a:t>, </a:t>
            </a:r>
          </a:p>
          <a:p>
            <a:pPr algn="ctr"/>
            <a:r>
              <a:rPr lang="en-US" sz="2400" b="1" dirty="0" smtClean="0"/>
              <a:t>who has murdered  </a:t>
            </a:r>
            <a:r>
              <a:rPr lang="en-US" sz="2400" b="1" dirty="0" smtClean="0">
                <a:hlinkClick r:id="rId13" tooltip="King Hamlet"/>
              </a:rPr>
              <a:t>Hamlet's father</a:t>
            </a:r>
            <a:r>
              <a:rPr lang="en-US" sz="2400" b="1" dirty="0" smtClean="0"/>
              <a:t> in order</a:t>
            </a:r>
          </a:p>
          <a:p>
            <a:pPr algn="ctr"/>
            <a:r>
              <a:rPr lang="en-US" sz="2400" b="1" dirty="0" smtClean="0"/>
              <a:t> to seize his throne and marry Hamlet's mother.</a:t>
            </a:r>
            <a:endParaRPr lang="ru-RU" sz="2400" b="1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Othello</a:t>
            </a:r>
            <a:r>
              <a:rPr lang="en-US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214554"/>
            <a:ext cx="2619375" cy="1743075"/>
          </a:xfrm>
        </p:spPr>
      </p:pic>
      <p:pic>
        <p:nvPicPr>
          <p:cNvPr id="5" name="Рисунок 4" descr="п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2647950" cy="1733550"/>
          </a:xfrm>
          <a:prstGeom prst="rect">
            <a:avLst/>
          </a:prstGeom>
        </p:spPr>
      </p:pic>
      <p:pic>
        <p:nvPicPr>
          <p:cNvPr id="6" name="Рисунок 5" descr="п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214554"/>
            <a:ext cx="3461850" cy="1764000"/>
          </a:xfrm>
          <a:prstGeom prst="rect">
            <a:avLst/>
          </a:prstGeom>
        </p:spPr>
      </p:pic>
      <p:pic>
        <p:nvPicPr>
          <p:cNvPr id="7" name="Рисунок 6" descr="п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7" y="214290"/>
            <a:ext cx="2217320" cy="1872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4026456"/>
            <a:ext cx="8862234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It  is a </a:t>
            </a:r>
            <a:r>
              <a:rPr lang="en-US" sz="2000" b="1" dirty="0" smtClean="0">
                <a:hlinkClick r:id="rId6" tooltip="Shakespearean tragedy"/>
              </a:rPr>
              <a:t>tragedy</a:t>
            </a:r>
            <a:r>
              <a:rPr lang="en-US" sz="2000" b="1" dirty="0" smtClean="0"/>
              <a:t> by </a:t>
            </a:r>
            <a:r>
              <a:rPr lang="en-US" sz="2000" b="1" dirty="0" smtClean="0">
                <a:hlinkClick r:id="rId7" tooltip="William Shakespeare"/>
              </a:rPr>
              <a:t>William Shakespeare</a:t>
            </a:r>
            <a:r>
              <a:rPr lang="en-US" sz="2000" b="1" dirty="0" smtClean="0"/>
              <a:t>, believed to have been written in 1603. </a:t>
            </a:r>
          </a:p>
          <a:p>
            <a:pPr algn="ctr"/>
            <a:r>
              <a:rPr lang="en-US" sz="2000" b="1" dirty="0" smtClean="0"/>
              <a:t>It is based on the story </a:t>
            </a:r>
            <a:r>
              <a:rPr lang="en-US" sz="2000" b="1" i="1" dirty="0" smtClean="0"/>
              <a:t>Un </a:t>
            </a:r>
            <a:r>
              <a:rPr lang="en-US" sz="2000" b="1" i="1" dirty="0" err="1" smtClean="0"/>
              <a:t>Capitano</a:t>
            </a:r>
            <a:r>
              <a:rPr lang="en-US" sz="2000" b="1" i="1" dirty="0" smtClean="0"/>
              <a:t> Moro</a:t>
            </a:r>
            <a:r>
              <a:rPr lang="en-US" sz="2000" b="1" dirty="0" smtClean="0"/>
              <a:t> ("A Moorish Captain") by </a:t>
            </a:r>
            <a:r>
              <a:rPr lang="en-US" sz="2000" b="1" dirty="0" err="1" smtClean="0">
                <a:hlinkClick r:id="rId8" tooltip="Giovanni Battista Giraldi"/>
              </a:rPr>
              <a:t>Cinthio</a:t>
            </a:r>
            <a:r>
              <a:rPr lang="en-US" sz="2000" b="1" dirty="0" smtClean="0"/>
              <a:t> </a:t>
            </a:r>
          </a:p>
          <a:p>
            <a:pPr algn="ctr"/>
            <a:r>
              <a:rPr lang="en-US" sz="2000" b="1" dirty="0" smtClean="0"/>
              <a:t>(a disciple of </a:t>
            </a:r>
            <a:r>
              <a:rPr lang="en-US" sz="2000" b="1" dirty="0" smtClean="0">
                <a:hlinkClick r:id="rId9" tooltip="Giovanni Boccaccio"/>
              </a:rPr>
              <a:t>Boccaccio</a:t>
            </a:r>
            <a:r>
              <a:rPr lang="en-US" sz="2000" b="1" dirty="0" smtClean="0"/>
              <a:t>'s), first published in 1565.</a:t>
            </a:r>
            <a:r>
              <a:rPr lang="en-US" sz="2000" b="1" baseline="30000" dirty="0" smtClean="0">
                <a:hlinkClick r:id="rId10"/>
              </a:rPr>
              <a:t>[2]</a:t>
            </a:r>
            <a:r>
              <a:rPr lang="en-US" sz="2000" b="1" dirty="0" smtClean="0"/>
              <a:t> The story revolves around its</a:t>
            </a:r>
          </a:p>
          <a:p>
            <a:pPr algn="ctr"/>
            <a:r>
              <a:rPr lang="en-US" sz="2000" b="1" dirty="0" smtClean="0"/>
              <a:t> two central characters: </a:t>
            </a:r>
            <a:r>
              <a:rPr lang="en-US" sz="2000" b="1" dirty="0" smtClean="0">
                <a:hlinkClick r:id="rId11" tooltip="Othello (character)"/>
              </a:rPr>
              <a:t>Othello</a:t>
            </a:r>
            <a:r>
              <a:rPr lang="en-US" sz="2000" b="1" dirty="0" smtClean="0"/>
              <a:t>, a </a:t>
            </a:r>
            <a:r>
              <a:rPr lang="en-US" sz="2000" b="1" dirty="0" smtClean="0">
                <a:hlinkClick r:id="rId12" tooltip="Moors"/>
              </a:rPr>
              <a:t>Moorish</a:t>
            </a:r>
            <a:r>
              <a:rPr lang="en-US" sz="2000" b="1" dirty="0" smtClean="0"/>
              <a:t> general in the </a:t>
            </a:r>
            <a:r>
              <a:rPr lang="en-US" sz="2000" b="1" dirty="0" smtClean="0">
                <a:hlinkClick r:id="rId13" tooltip="Venetian Republic"/>
              </a:rPr>
              <a:t>Venetian</a:t>
            </a:r>
            <a:r>
              <a:rPr lang="en-US" sz="2000" b="1" dirty="0" smtClean="0"/>
              <a:t> army, </a:t>
            </a:r>
          </a:p>
          <a:p>
            <a:pPr algn="ctr"/>
            <a:r>
              <a:rPr lang="en-US" sz="2000" b="1" dirty="0" smtClean="0"/>
              <a:t>and his treacherous </a:t>
            </a:r>
            <a:r>
              <a:rPr lang="en-US" sz="2000" b="1" dirty="0" smtClean="0">
                <a:hlinkClick r:id="rId14" tooltip="Ensign (rank)"/>
              </a:rPr>
              <a:t>ensign</a:t>
            </a:r>
            <a:r>
              <a:rPr lang="en-US" sz="2000" b="1" dirty="0" smtClean="0"/>
              <a:t>, </a:t>
            </a:r>
            <a:r>
              <a:rPr lang="en-US" sz="2000" b="1" dirty="0" err="1" smtClean="0">
                <a:hlinkClick r:id="rId15" tooltip="Iago"/>
              </a:rPr>
              <a:t>Iago</a:t>
            </a:r>
            <a:r>
              <a:rPr lang="en-US" sz="2000" b="1" dirty="0" smtClean="0"/>
              <a:t>. Given its varied and enduring themes of racism, </a:t>
            </a:r>
          </a:p>
          <a:p>
            <a:pPr algn="ctr"/>
            <a:r>
              <a:rPr lang="en-US" sz="2000" b="1" dirty="0" smtClean="0"/>
              <a:t>love, jealousy, betrayal, revenge, and repentance, </a:t>
            </a:r>
          </a:p>
          <a:p>
            <a:pPr algn="ctr"/>
            <a:r>
              <a:rPr lang="en-US" sz="2000" b="1" i="1" dirty="0" smtClean="0"/>
              <a:t>Othello</a:t>
            </a:r>
            <a:r>
              <a:rPr lang="en-US" sz="2000" b="1" dirty="0" smtClean="0"/>
              <a:t> is still often performed in professional and community theatre alike, </a:t>
            </a:r>
          </a:p>
          <a:p>
            <a:pPr algn="ctr"/>
            <a:r>
              <a:rPr lang="en-US" sz="2000" b="1" dirty="0" smtClean="0"/>
              <a:t>and has been the source for numerous operatic, film, and literary adaptations.</a:t>
            </a:r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King Lear</a:t>
            </a:r>
            <a:r>
              <a:rPr lang="en-US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6578" y="357166"/>
            <a:ext cx="1743075" cy="2619375"/>
          </a:xfrm>
        </p:spPr>
      </p:pic>
      <p:pic>
        <p:nvPicPr>
          <p:cNvPr id="5" name="Рисунок 4" descr="п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57166"/>
            <a:ext cx="2609850" cy="1752600"/>
          </a:xfrm>
          <a:prstGeom prst="rect">
            <a:avLst/>
          </a:prstGeom>
        </p:spPr>
      </p:pic>
      <p:pic>
        <p:nvPicPr>
          <p:cNvPr id="6" name="Рисунок 5" descr="п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786322"/>
            <a:ext cx="2609850" cy="1752600"/>
          </a:xfrm>
          <a:prstGeom prst="rect">
            <a:avLst/>
          </a:prstGeom>
        </p:spPr>
      </p:pic>
      <p:pic>
        <p:nvPicPr>
          <p:cNvPr id="7" name="Рисунок 6" descr="п2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2643182"/>
            <a:ext cx="2619375" cy="1743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28926" y="3071810"/>
            <a:ext cx="599023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It is a </a:t>
            </a:r>
            <a:r>
              <a:rPr lang="en-US" sz="2000" b="1" dirty="0" smtClean="0">
                <a:hlinkClick r:id="rId6" tooltip="Shakespearean tragedy"/>
              </a:rPr>
              <a:t>tragedy</a:t>
            </a:r>
            <a:r>
              <a:rPr lang="en-US" sz="2000" b="1" dirty="0" smtClean="0"/>
              <a:t> written by </a:t>
            </a:r>
            <a:r>
              <a:rPr lang="en-US" sz="2000" b="1" dirty="0" smtClean="0">
                <a:hlinkClick r:id="rId7" tooltip="William Shakespeare"/>
              </a:rPr>
              <a:t>William Shakespeare</a:t>
            </a:r>
            <a:r>
              <a:rPr lang="en-US" sz="2000" b="1" dirty="0" smtClean="0"/>
              <a:t>. It tells </a:t>
            </a:r>
          </a:p>
          <a:p>
            <a:pPr algn="ctr"/>
            <a:r>
              <a:rPr lang="en-US" sz="2000" b="1" dirty="0" smtClean="0"/>
              <a:t>the tale of a king who bequeaths his power and land </a:t>
            </a:r>
          </a:p>
          <a:p>
            <a:pPr algn="ctr"/>
            <a:r>
              <a:rPr lang="en-US" sz="2000" b="1" dirty="0" smtClean="0"/>
              <a:t>to two of his three daughters, after they declare their </a:t>
            </a:r>
          </a:p>
          <a:p>
            <a:pPr algn="ctr"/>
            <a:r>
              <a:rPr lang="en-US" sz="2000" b="1" dirty="0" smtClean="0"/>
              <a:t>Love  for him in an extremely fawning and obsequious </a:t>
            </a:r>
          </a:p>
          <a:p>
            <a:pPr algn="ctr"/>
            <a:r>
              <a:rPr lang="en-US" sz="2000" b="1" dirty="0" smtClean="0"/>
              <a:t>manner.  His third daughter gets nothing, because </a:t>
            </a:r>
          </a:p>
          <a:p>
            <a:pPr algn="ctr"/>
            <a:r>
              <a:rPr lang="en-US" sz="2000" b="1" dirty="0" smtClean="0"/>
              <a:t>she will not flatter  him as her sisters had done. </a:t>
            </a:r>
          </a:p>
          <a:p>
            <a:pPr algn="ctr"/>
            <a:r>
              <a:rPr lang="en-US" sz="2000" b="1" dirty="0" smtClean="0"/>
              <a:t>When he feels disrespected  by the two daughters </a:t>
            </a:r>
          </a:p>
          <a:p>
            <a:pPr algn="ctr"/>
            <a:r>
              <a:rPr lang="en-US" sz="2000" b="1" dirty="0" smtClean="0"/>
              <a:t>who now have his wealth and power,  he becomes </a:t>
            </a:r>
          </a:p>
          <a:p>
            <a:pPr algn="ctr"/>
            <a:r>
              <a:rPr lang="en-US" sz="2000" b="1" dirty="0" smtClean="0"/>
              <a:t>furious to the point of madness. He eventually</a:t>
            </a:r>
          </a:p>
          <a:p>
            <a:pPr algn="ctr"/>
            <a:r>
              <a:rPr lang="en-US" sz="2000" b="1" dirty="0" smtClean="0"/>
              <a:t> becomes tenderly reconciled to his third daughter,</a:t>
            </a:r>
          </a:p>
          <a:p>
            <a:pPr algn="ctr"/>
            <a:r>
              <a:rPr lang="en-US" sz="2000" b="1" dirty="0" smtClean="0"/>
              <a:t> just before tragedy strikes her and then the king.</a:t>
            </a:r>
            <a:endParaRPr lang="ru-RU" sz="2000" b="1" dirty="0" smtClean="0"/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The Merchant of Venice</a:t>
            </a:r>
            <a:r>
              <a:rPr lang="en-US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357298"/>
            <a:ext cx="2552700" cy="1790700"/>
          </a:xfrm>
        </p:spPr>
      </p:pic>
      <p:pic>
        <p:nvPicPr>
          <p:cNvPr id="5" name="Рисунок 4" descr="п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1357298"/>
            <a:ext cx="2857500" cy="1600200"/>
          </a:xfrm>
          <a:prstGeom prst="rect">
            <a:avLst/>
          </a:prstGeom>
        </p:spPr>
      </p:pic>
      <p:pic>
        <p:nvPicPr>
          <p:cNvPr id="6" name="Рисунок 5" descr="п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1357298"/>
            <a:ext cx="2428875" cy="1885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429000"/>
            <a:ext cx="865454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It is a 16th-century play written by </a:t>
            </a:r>
            <a:r>
              <a:rPr lang="en-US" sz="2000" b="1" dirty="0" smtClean="0">
                <a:hlinkClick r:id="rId5" tooltip="William Shakespeare"/>
              </a:rPr>
              <a:t>William Shakespeare</a:t>
            </a:r>
            <a:r>
              <a:rPr lang="en-US" sz="2000" b="1" dirty="0" smtClean="0"/>
              <a:t> in which a merchant in </a:t>
            </a:r>
          </a:p>
          <a:p>
            <a:pPr algn="ctr"/>
            <a:r>
              <a:rPr lang="en-US" sz="2000" b="1" dirty="0" smtClean="0"/>
              <a:t>Venice  named Antonio defaults on a large loan provided </a:t>
            </a:r>
          </a:p>
          <a:p>
            <a:pPr algn="ctr"/>
            <a:r>
              <a:rPr lang="en-US" sz="2000" b="1" dirty="0" smtClean="0"/>
              <a:t>by a Jewish moneylender, </a:t>
            </a:r>
            <a:r>
              <a:rPr lang="en-US" sz="2000" b="1" dirty="0" smtClean="0">
                <a:hlinkClick r:id="rId6" tooltip="Shylock"/>
              </a:rPr>
              <a:t>Shylock</a:t>
            </a:r>
            <a:r>
              <a:rPr lang="en-US" sz="2000" b="1" dirty="0" smtClean="0"/>
              <a:t>.  It is believed to have been written </a:t>
            </a:r>
          </a:p>
          <a:p>
            <a:pPr algn="ctr"/>
            <a:r>
              <a:rPr lang="en-US" sz="2000" b="1" dirty="0" smtClean="0"/>
              <a:t>between 1596 and 1599. Although classified as a </a:t>
            </a:r>
            <a:r>
              <a:rPr lang="en-US" sz="2000" b="1" dirty="0" smtClean="0">
                <a:hlinkClick r:id="rId7" tooltip="Shakespearean comedy"/>
              </a:rPr>
              <a:t>comedy</a:t>
            </a:r>
            <a:r>
              <a:rPr lang="en-US" sz="2000" b="1" dirty="0" smtClean="0"/>
              <a:t> in the </a:t>
            </a:r>
            <a:r>
              <a:rPr lang="en-US" sz="2000" b="1" dirty="0" smtClean="0">
                <a:hlinkClick r:id="rId8" tooltip="First Folio"/>
              </a:rPr>
              <a:t>First Folio</a:t>
            </a:r>
            <a:r>
              <a:rPr lang="en-US" sz="2000" b="1" dirty="0" smtClean="0"/>
              <a:t> </a:t>
            </a:r>
          </a:p>
          <a:p>
            <a:pPr algn="ctr"/>
            <a:r>
              <a:rPr lang="en-US" sz="2000" b="1" dirty="0" smtClean="0"/>
              <a:t>and sharing certain aspects with  Shakespeare's other </a:t>
            </a:r>
            <a:r>
              <a:rPr lang="en-US" sz="2000" b="1" dirty="0" smtClean="0">
                <a:hlinkClick r:id="rId9" tooltip="Romantic comedy"/>
              </a:rPr>
              <a:t>romantic comedies</a:t>
            </a:r>
            <a:r>
              <a:rPr lang="en-US" sz="2000" b="1" dirty="0" smtClean="0"/>
              <a:t>, </a:t>
            </a:r>
          </a:p>
          <a:p>
            <a:pPr algn="ctr"/>
            <a:r>
              <a:rPr lang="en-US" sz="2000" b="1" dirty="0" smtClean="0"/>
              <a:t>the play is most remembered for its dramatic scenes, and it is best known </a:t>
            </a:r>
          </a:p>
          <a:p>
            <a:pPr algn="ctr"/>
            <a:r>
              <a:rPr lang="en-US" sz="2000" b="1" dirty="0" smtClean="0"/>
              <a:t>for </a:t>
            </a:r>
            <a:r>
              <a:rPr lang="en-US" sz="2000" b="1" dirty="0" smtClean="0">
                <a:hlinkClick r:id="rId6" tooltip="Shylock"/>
              </a:rPr>
              <a:t>Shylock</a:t>
            </a:r>
            <a:r>
              <a:rPr lang="en-US" sz="2000" b="1" dirty="0" smtClean="0"/>
              <a:t> and his famous "Hath not a Jew eyes?" speech</a:t>
            </a:r>
          </a:p>
          <a:p>
            <a:pPr algn="ctr"/>
            <a:r>
              <a:rPr lang="en-US" sz="2000" b="1" dirty="0" smtClean="0"/>
              <a:t> on humanity. Also notable is </a:t>
            </a:r>
            <a:r>
              <a:rPr lang="en-US" sz="2000" b="1" dirty="0" smtClean="0">
                <a:hlinkClick r:id="rId10" tooltip="Portia (Merchant of Venice)"/>
              </a:rPr>
              <a:t>Portia</a:t>
            </a:r>
            <a:r>
              <a:rPr lang="en-US" sz="2000" b="1" dirty="0" smtClean="0"/>
              <a:t>'s speech about "</a:t>
            </a:r>
            <a:r>
              <a:rPr lang="en-US" sz="2000" b="1" dirty="0" smtClean="0">
                <a:hlinkClick r:id="rId11" tooltip="The quality of mercy (Shakespeare quote)"/>
              </a:rPr>
              <a:t>the quality of mercy</a:t>
            </a:r>
            <a:r>
              <a:rPr lang="en-US" sz="2000" b="1" dirty="0" smtClean="0"/>
              <a:t>".</a:t>
            </a:r>
          </a:p>
          <a:p>
            <a:pPr algn="ctr"/>
            <a:r>
              <a:rPr lang="en-US" sz="2000" b="1" dirty="0" smtClean="0"/>
              <a:t> </a:t>
            </a:r>
            <a:r>
              <a:rPr lang="ru-RU" sz="2000" b="1" dirty="0" err="1" smtClean="0"/>
              <a:t>Critic</a:t>
            </a:r>
            <a:r>
              <a:rPr lang="ru-RU" sz="2000" b="1" dirty="0" smtClean="0"/>
              <a:t> </a:t>
            </a:r>
            <a:r>
              <a:rPr lang="ru-RU" sz="2000" b="1" dirty="0" err="1" smtClean="0">
                <a:hlinkClick r:id="rId12" tooltip="Harold Bloom"/>
              </a:rPr>
              <a:t>Harold</a:t>
            </a:r>
            <a:r>
              <a:rPr lang="ru-RU" sz="2000" b="1" dirty="0" smtClean="0">
                <a:hlinkClick r:id="rId12" tooltip="Harold Bloom"/>
              </a:rPr>
              <a:t> </a:t>
            </a:r>
            <a:r>
              <a:rPr lang="ru-RU" sz="2000" b="1" dirty="0" err="1" smtClean="0">
                <a:hlinkClick r:id="rId12" tooltip="Harold Bloom"/>
              </a:rPr>
              <a:t>Bloom</a:t>
            </a:r>
            <a:r>
              <a:rPr lang="ru-RU" sz="2000" b="1" dirty="0" smtClean="0"/>
              <a:t> </a:t>
            </a:r>
            <a:r>
              <a:rPr lang="ru-RU" sz="2000" b="1" dirty="0" err="1" smtClean="0"/>
              <a:t>listed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it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among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Shakespeare's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great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comedies</a:t>
            </a:r>
            <a:r>
              <a:rPr lang="ru-RU" sz="2000" b="1" dirty="0" smtClean="0"/>
              <a:t>.</a:t>
            </a:r>
            <a:r>
              <a:rPr lang="ru-RU" sz="2000" b="1" baseline="30000" dirty="0" smtClean="0">
                <a:hlinkClick r:id="rId13"/>
              </a:rPr>
              <a:t>[1]</a:t>
            </a:r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The Tragedy of Julius Caesar 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214422"/>
            <a:ext cx="2619375" cy="1743075"/>
          </a:xfrm>
        </p:spPr>
      </p:pic>
      <p:pic>
        <p:nvPicPr>
          <p:cNvPr id="5" name="Рисунок 4" descr="п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071810"/>
            <a:ext cx="2724150" cy="1676400"/>
          </a:xfrm>
          <a:prstGeom prst="rect">
            <a:avLst/>
          </a:prstGeom>
        </p:spPr>
      </p:pic>
      <p:pic>
        <p:nvPicPr>
          <p:cNvPr id="6" name="Рисунок 5" descr="п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4857760"/>
            <a:ext cx="2619375" cy="1743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28926" y="1285860"/>
            <a:ext cx="6368090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It is a history play and </a:t>
            </a:r>
            <a:r>
              <a:rPr lang="en-US" sz="2000" b="1" dirty="0" smtClean="0">
                <a:hlinkClick r:id="rId5" tooltip="Shakespearean tragedy"/>
              </a:rPr>
              <a:t>tragedy</a:t>
            </a:r>
            <a:r>
              <a:rPr lang="en-US" sz="2000" b="1" dirty="0" smtClean="0"/>
              <a:t> by </a:t>
            </a:r>
            <a:r>
              <a:rPr lang="en-US" sz="2000" b="1" dirty="0" smtClean="0">
                <a:hlinkClick r:id="rId6" tooltip="William Shakespeare"/>
              </a:rPr>
              <a:t>William Shakespeare</a:t>
            </a:r>
            <a:r>
              <a:rPr lang="en-US" sz="2000" b="1" dirty="0" smtClean="0"/>
              <a:t>, </a:t>
            </a:r>
          </a:p>
          <a:p>
            <a:pPr algn="ctr"/>
            <a:r>
              <a:rPr lang="en-US" sz="2000" b="1" dirty="0" smtClean="0"/>
              <a:t>believed to have been written and first performed </a:t>
            </a:r>
          </a:p>
          <a:p>
            <a:pPr algn="ctr"/>
            <a:r>
              <a:rPr lang="en-US" sz="2000" b="1" dirty="0" smtClean="0"/>
              <a:t>in 1599. It is one of several plays written by Shakespeare</a:t>
            </a:r>
          </a:p>
          <a:p>
            <a:pPr algn="ctr"/>
            <a:r>
              <a:rPr lang="en-US" sz="2000" b="1" dirty="0" smtClean="0"/>
              <a:t> based on  true events from </a:t>
            </a:r>
            <a:r>
              <a:rPr lang="en-US" sz="2000" b="1" dirty="0" smtClean="0">
                <a:hlinkClick r:id="rId7" tooltip="History of Rome"/>
              </a:rPr>
              <a:t>Roman history</a:t>
            </a:r>
            <a:r>
              <a:rPr lang="en-US" sz="2000" b="1" dirty="0" smtClean="0"/>
              <a:t>, such as </a:t>
            </a:r>
          </a:p>
          <a:p>
            <a:pPr algn="ctr"/>
            <a:r>
              <a:rPr lang="en-US" sz="2000" b="1" i="1" dirty="0" smtClean="0">
                <a:hlinkClick r:id="rId8" tooltip="Coriolanus"/>
              </a:rPr>
              <a:t>Coriolanus</a:t>
            </a:r>
            <a:r>
              <a:rPr lang="en-US" sz="2000" b="1" dirty="0" smtClean="0"/>
              <a:t> and </a:t>
            </a:r>
            <a:r>
              <a:rPr lang="en-US" sz="2000" b="1" i="1" dirty="0" smtClean="0">
                <a:hlinkClick r:id="rId9" tooltip="Antony and Cleopatra"/>
              </a:rPr>
              <a:t>Antony and Cleopatra</a:t>
            </a:r>
            <a:r>
              <a:rPr lang="en-US" sz="2000" b="1" dirty="0" smtClean="0"/>
              <a:t>.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Set in </a:t>
            </a:r>
            <a:r>
              <a:rPr lang="en-US" sz="2000" b="1" dirty="0" smtClean="0">
                <a:hlinkClick r:id="rId10" tooltip="Roman Empire"/>
              </a:rPr>
              <a:t>Rome</a:t>
            </a:r>
            <a:r>
              <a:rPr lang="en-US" sz="2000" b="1" dirty="0" smtClean="0"/>
              <a:t> in 44 BC, the play depicts the moral dilemma </a:t>
            </a:r>
          </a:p>
          <a:p>
            <a:pPr algn="ctr"/>
            <a:r>
              <a:rPr lang="en-US" sz="2000" b="1" dirty="0" smtClean="0"/>
              <a:t>of </a:t>
            </a:r>
            <a:r>
              <a:rPr lang="en-US" sz="2000" b="1" dirty="0" smtClean="0">
                <a:hlinkClick r:id="rId11" tooltip="Brutus the Younger"/>
              </a:rPr>
              <a:t>Brutus</a:t>
            </a:r>
            <a:r>
              <a:rPr lang="en-US" sz="2000" b="1" dirty="0" smtClean="0"/>
              <a:t> as he joins a conspiracy led by </a:t>
            </a:r>
            <a:r>
              <a:rPr lang="en-US" sz="2000" b="1" dirty="0" smtClean="0">
                <a:hlinkClick r:id="rId12" tooltip="Gaius Cassius Longinus"/>
              </a:rPr>
              <a:t>Cassius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 to murder </a:t>
            </a:r>
            <a:r>
              <a:rPr lang="en-US" sz="2000" b="1" dirty="0" smtClean="0">
                <a:hlinkClick r:id="rId13" tooltip="Julius Caesar"/>
              </a:rPr>
              <a:t>Julius Caesar</a:t>
            </a:r>
            <a:r>
              <a:rPr lang="en-US" sz="2000" b="1" dirty="0" smtClean="0"/>
              <a:t> to prevent him from becoming </a:t>
            </a:r>
          </a:p>
          <a:p>
            <a:pPr algn="ctr"/>
            <a:r>
              <a:rPr lang="en-US" sz="2000" b="1" dirty="0" smtClean="0"/>
              <a:t>dictator of Rome. Following Caesar's death, Rome is </a:t>
            </a:r>
          </a:p>
          <a:p>
            <a:pPr algn="ctr"/>
            <a:r>
              <a:rPr lang="en-US" sz="2000" b="1" dirty="0" smtClean="0"/>
              <a:t>thrust into a period of civil war, and the republic</a:t>
            </a:r>
          </a:p>
          <a:p>
            <a:pPr algn="ctr"/>
            <a:r>
              <a:rPr lang="en-US" sz="2000" b="1" dirty="0" smtClean="0"/>
              <a:t> the conspirators sought to preserve is lost forever.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Although the play is named </a:t>
            </a:r>
            <a:r>
              <a:rPr lang="en-US" sz="2000" b="1" i="1" dirty="0" smtClean="0"/>
              <a:t>Julius Caesar</a:t>
            </a:r>
            <a:r>
              <a:rPr lang="en-US" sz="2000" b="1" dirty="0" smtClean="0"/>
              <a:t>, Brutus speaks</a:t>
            </a:r>
          </a:p>
          <a:p>
            <a:pPr algn="ctr"/>
            <a:r>
              <a:rPr lang="en-US" sz="2000" b="1" dirty="0" smtClean="0"/>
              <a:t> more than four times as many lines as the title character; </a:t>
            </a:r>
          </a:p>
          <a:p>
            <a:pPr algn="ctr"/>
            <a:r>
              <a:rPr lang="en-US" sz="2000" b="1" dirty="0" smtClean="0"/>
              <a:t>and the central psychological drama of the play focuses </a:t>
            </a:r>
          </a:p>
          <a:p>
            <a:pPr algn="ctr"/>
            <a:r>
              <a:rPr lang="en-US" sz="2000" b="1" dirty="0" smtClean="0"/>
              <a:t>on Brutus' struggle between the conflicting demands </a:t>
            </a:r>
          </a:p>
          <a:p>
            <a:pPr algn="ctr"/>
            <a:r>
              <a:rPr lang="en-US" sz="2000" b="1" dirty="0" smtClean="0"/>
              <a:t>of </a:t>
            </a:r>
            <a:r>
              <a:rPr lang="en-US" sz="2000" b="1" dirty="0" err="1" smtClean="0">
                <a:hlinkClick r:id="rId14" tooltip="Honor"/>
              </a:rPr>
              <a:t>honour</a:t>
            </a:r>
            <a:r>
              <a:rPr lang="en-US" sz="2000" b="1" dirty="0" smtClean="0"/>
              <a:t>, </a:t>
            </a:r>
            <a:r>
              <a:rPr lang="en-US" sz="2000" b="1" dirty="0" smtClean="0">
                <a:hlinkClick r:id="rId15" tooltip="Patriotism"/>
              </a:rPr>
              <a:t>patriotism</a:t>
            </a:r>
            <a:r>
              <a:rPr lang="en-US" sz="2000" b="1" dirty="0" smtClean="0"/>
              <a:t>, and </a:t>
            </a:r>
            <a:r>
              <a:rPr lang="en-US" sz="2000" b="1" dirty="0" smtClean="0">
                <a:hlinkClick r:id="rId16" tooltip="Friendship"/>
              </a:rPr>
              <a:t>friendship</a:t>
            </a:r>
            <a:r>
              <a:rPr lang="en-US" sz="2000" b="1" dirty="0" smtClean="0"/>
              <a:t>.</a:t>
            </a:r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130</Words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Shakespeare’s Plays.</vt:lpstr>
      <vt:lpstr>Romeo and Juliet.</vt:lpstr>
      <vt:lpstr>Twelfth Night.</vt:lpstr>
      <vt:lpstr>A Midsummer Night's Dream </vt:lpstr>
      <vt:lpstr>Hamlet </vt:lpstr>
      <vt:lpstr>Othello </vt:lpstr>
      <vt:lpstr>King Lear </vt:lpstr>
      <vt:lpstr>The Merchant of Venice </vt:lpstr>
      <vt:lpstr>The Tragedy of Julius Caesar </vt:lpstr>
      <vt:lpstr>Thank you for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Shakespeare’s Plays.</dc:title>
  <dc:creator>Татьяна</dc:creator>
  <cp:lastModifiedBy>Татьяна</cp:lastModifiedBy>
  <cp:revision>21</cp:revision>
  <dcterms:created xsi:type="dcterms:W3CDTF">2020-01-30T18:46:46Z</dcterms:created>
  <dcterms:modified xsi:type="dcterms:W3CDTF">2020-02-27T18:59:24Z</dcterms:modified>
</cp:coreProperties>
</file>