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4" autoAdjust="0"/>
    <p:restoredTop sz="94660"/>
  </p:normalViewPr>
  <p:slideViewPr>
    <p:cSldViewPr snapToGrid="0">
      <p:cViewPr>
        <p:scale>
          <a:sx n="74" d="100"/>
          <a:sy n="74" d="100"/>
        </p:scale>
        <p:origin x="1014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29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5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72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27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39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18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14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3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8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81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D6BD-3C52-467F-AEE7-A254640F4F4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63A6B-BECD-418E-9088-0C41B6B68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67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1760183"/>
            <a:ext cx="5994484" cy="47615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80593" y="698354"/>
            <a:ext cx="53675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31550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effectLst>
                  <a:glow rad="101600">
                    <a:schemeClr val="tx1"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risten ITC" pitchFamily="66" charset="0"/>
              </a:rPr>
              <a:t>WHAT DO YOU </a:t>
            </a:r>
            <a:r>
              <a:rPr lang="en-US" sz="4400" b="1" dirty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risten ITC" pitchFamily="66" charset="0"/>
              </a:rPr>
              <a:t>KNOW ABOUT </a:t>
            </a:r>
            <a:r>
              <a:rPr lang="en-US" sz="44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risten ITC" pitchFamily="66" charset="0"/>
              </a:rPr>
              <a:t>CINEMA?</a:t>
            </a:r>
            <a:endParaRPr lang="ru-RU" sz="4400" b="1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01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ГОКУ АО 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«ОБЩЕОБРАЗОВАТЕЛЬНАЯ ШКОЛА ПРИ УЧРЕЖДЕНИЯХ ИСПОЛНЕНИЯ НАКАЗАНИЯ»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13248" y="5257791"/>
            <a:ext cx="3730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Подготовила учитель английского языка Листратова О.В.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3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7577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Союзные слова </a:t>
            </a:r>
            <a:endParaRPr lang="en-US" sz="4000" dirty="0" smtClean="0"/>
          </a:p>
          <a:p>
            <a:pPr algn="ctr"/>
            <a:r>
              <a:rPr lang="en-US" sz="66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who</a:t>
            </a:r>
            <a:r>
              <a:rPr lang="en-US" sz="6600" dirty="0" smtClean="0">
                <a:latin typeface="Bauhaus 93" panose="04030905020B02020C02" pitchFamily="82" charset="0"/>
              </a:rPr>
              <a:t> </a:t>
            </a:r>
            <a:r>
              <a:rPr lang="ru-RU" sz="6600" dirty="0" smtClean="0"/>
              <a:t>и </a:t>
            </a:r>
            <a:r>
              <a:rPr lang="en-US" sz="660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which</a:t>
            </a:r>
          </a:p>
          <a:p>
            <a:pPr algn="ctr"/>
            <a:r>
              <a:rPr lang="ru-RU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</a:t>
            </a:r>
            <a:endParaRPr lang="ru-RU" sz="4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459865" y="1918952"/>
            <a:ext cx="579549" cy="2125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295624" y="1866363"/>
            <a:ext cx="401390" cy="21776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9198" y="4069724"/>
            <a:ext cx="7825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одушевленный</a:t>
            </a:r>
            <a:r>
              <a:rPr lang="ru-RU" sz="4000" b="1" dirty="0" smtClean="0"/>
              <a:t>  </a:t>
            </a:r>
            <a:r>
              <a:rPr lang="ru-RU" sz="4000" b="1" dirty="0" smtClean="0">
                <a:solidFill>
                  <a:srgbClr val="0070C0"/>
                </a:solidFill>
              </a:rPr>
              <a:t>неодушевленный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2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5307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For example: </a:t>
            </a:r>
            <a:endParaRPr lang="ru-RU" sz="4800" dirty="0" smtClean="0">
              <a:solidFill>
                <a:srgbClr val="FF0000"/>
              </a:solidFill>
              <a:latin typeface="Bauhaus 93" panose="04030905020B02020C02" pitchFamily="82" charset="0"/>
            </a:endParaRPr>
          </a:p>
          <a:p>
            <a:endParaRPr lang="en-US" sz="4800" dirty="0" smtClean="0">
              <a:solidFill>
                <a:srgbClr val="FF0000"/>
              </a:solidFill>
              <a:latin typeface="Bauhaus 93" panose="04030905020B02020C02" pitchFamily="82" charset="0"/>
            </a:endParaRPr>
          </a:p>
          <a:p>
            <a:r>
              <a:rPr lang="en-US" sz="3600" dirty="0" smtClean="0">
                <a:latin typeface="Berlin Sans FB Demi" panose="020E0802020502020306" pitchFamily="34" charset="0"/>
              </a:rPr>
              <a:t>1</a:t>
            </a:r>
            <a:r>
              <a:rPr lang="ru-RU" sz="3600" dirty="0" smtClean="0">
                <a:latin typeface="Berlin Sans FB Demi" panose="020E0802020502020306" pitchFamily="34" charset="0"/>
              </a:rPr>
              <a:t>. </a:t>
            </a:r>
            <a:r>
              <a:rPr lang="en-US" sz="3600" dirty="0" smtClean="0">
                <a:latin typeface="Berlin Sans FB Demi" panose="020E0802020502020306" pitchFamily="34" charset="0"/>
              </a:rPr>
              <a:t>Paramount pictures is a large corporation </a:t>
            </a:r>
            <a:r>
              <a:rPr lang="en-US" sz="36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which</a:t>
            </a:r>
            <a:r>
              <a:rPr lang="en-US" sz="3600" dirty="0" smtClean="0">
                <a:latin typeface="Berlin Sans FB Demi" panose="020E0802020502020306" pitchFamily="34" charset="0"/>
              </a:rPr>
              <a:t> consists of several studios</a:t>
            </a:r>
          </a:p>
          <a:p>
            <a:endParaRPr lang="en-US" sz="3600" dirty="0" smtClean="0">
              <a:latin typeface="Berlin Sans FB Demi" panose="020E0802020502020306" pitchFamily="34" charset="0"/>
            </a:endParaRPr>
          </a:p>
          <a:p>
            <a:r>
              <a:rPr lang="ru-RU" sz="3600" dirty="0" smtClean="0">
                <a:latin typeface="Berlin Sans FB Demi" panose="020E0802020502020306" pitchFamily="34" charset="0"/>
              </a:rPr>
              <a:t>2. </a:t>
            </a:r>
            <a:r>
              <a:rPr lang="en-US" sz="3600" dirty="0" smtClean="0">
                <a:latin typeface="Berlin Sans FB Demi" panose="020E0802020502020306" pitchFamily="34" charset="0"/>
              </a:rPr>
              <a:t>Mary </a:t>
            </a:r>
            <a:r>
              <a:rPr lang="en-US" sz="3600" dirty="0">
                <a:latin typeface="Berlin Sans FB Demi" panose="020E0802020502020306" pitchFamily="34" charset="0"/>
              </a:rPr>
              <a:t>P</a:t>
            </a:r>
            <a:r>
              <a:rPr lang="en-US" sz="3600" dirty="0" smtClean="0">
                <a:latin typeface="Berlin Sans FB Demi" panose="020E0802020502020306" pitchFamily="34" charset="0"/>
              </a:rPr>
              <a:t>ickford is an American film star </a:t>
            </a:r>
            <a:r>
              <a:rPr lang="en-US" sz="36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who</a:t>
            </a:r>
            <a:r>
              <a:rPr lang="en-US" sz="3600" dirty="0" smtClean="0">
                <a:latin typeface="Berlin Sans FB Demi" panose="020E0802020502020306" pitchFamily="34" charset="0"/>
              </a:rPr>
              <a:t> took part in silent films in the 1920s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367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77799"/>
              </p:ext>
            </p:extLst>
          </p:nvPr>
        </p:nvGraphicFramePr>
        <p:xfrm>
          <a:off x="416417" y="405327"/>
          <a:ext cx="8495763" cy="5874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921"/>
                <a:gridCol w="2831921"/>
                <a:gridCol w="2831921"/>
              </a:tblGrid>
              <a:tr h="96796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Глагол настоящего времени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Глагол прошедшего времени</a:t>
                      </a:r>
                      <a:endParaRPr lang="ru-RU" sz="32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Перевод</a:t>
                      </a:r>
                      <a:endParaRPr lang="ru-RU" sz="32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2005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To be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was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был</a:t>
                      </a:r>
                      <a:endParaRPr lang="ru-RU" sz="32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72005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To create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created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создал</a:t>
                      </a:r>
                      <a:endParaRPr lang="ru-RU" sz="32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72005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Found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founded</a:t>
                      </a:r>
                      <a:endParaRPr lang="ru-RU" sz="3200" dirty="0" smtClean="0">
                        <a:solidFill>
                          <a:srgbClr val="0070C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основал</a:t>
                      </a:r>
                      <a:endParaRPr lang="ru-RU" sz="32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72005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To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shoot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shot</a:t>
                      </a:r>
                      <a:endParaRPr lang="ru-RU" sz="3200" dirty="0" smtClean="0">
                        <a:solidFill>
                          <a:srgbClr val="0070C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снял</a:t>
                      </a:r>
                      <a:endParaRPr lang="ru-RU" sz="32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72005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To star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starred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сыграл</a:t>
                      </a:r>
                      <a:endParaRPr lang="ru-RU" sz="32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72005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To win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won</a:t>
                      </a:r>
                      <a:endParaRPr lang="ru-RU" sz="3200" dirty="0">
                        <a:solidFill>
                          <a:srgbClr val="0070C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выиграл</a:t>
                      </a:r>
                      <a:endParaRPr lang="ru-RU" sz="3200" dirty="0">
                        <a:solidFill>
                          <a:srgbClr val="00B05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288578"/>
              </p:ext>
            </p:extLst>
          </p:nvPr>
        </p:nvGraphicFramePr>
        <p:xfrm>
          <a:off x="120203" y="237903"/>
          <a:ext cx="8843493" cy="154667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947831"/>
                <a:gridCol w="2947831"/>
                <a:gridCol w="2947831"/>
              </a:tblGrid>
              <a:tr h="6469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Warner brothers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L. </a:t>
                      </a: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Gaiday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E. </a:t>
                      </a: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Ryazanov</a:t>
                      </a:r>
                      <a:endParaRPr lang="ru-RU" sz="1400" i="1" dirty="0" smtClean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Sergei Eisenstein</a:t>
                      </a:r>
                    </a:p>
                    <a:p>
                      <a:pPr algn="ctr"/>
                      <a:endParaRPr lang="ru-RU" sz="1400" i="1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</a:tr>
              <a:tr h="815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Titanic</a:t>
                      </a:r>
                    </a:p>
                    <a:p>
                      <a:pPr algn="ctr"/>
                      <a:endParaRPr lang="ru-RU" sz="1400" i="1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Leonardo </a:t>
                      </a: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DiCaprio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1400" i="1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Arial Black" panose="020B0A04020102020204" pitchFamily="34" charset="0"/>
                        </a:rPr>
                        <a:t>Arrival of a Train</a:t>
                      </a:r>
                    </a:p>
                    <a:p>
                      <a:pPr algn="ctr"/>
                      <a:endParaRPr lang="ru-RU" sz="1400" i="1" dirty="0">
                        <a:solidFill>
                          <a:srgbClr val="7030A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557960"/>
              </p:ext>
            </p:extLst>
          </p:nvPr>
        </p:nvGraphicFramePr>
        <p:xfrm>
          <a:off x="158839" y="2002307"/>
          <a:ext cx="8869251" cy="419974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956417"/>
                <a:gridCol w="1752958"/>
                <a:gridCol w="4159876"/>
              </a:tblGrid>
              <a:tr h="593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American</a:t>
                      </a:r>
                      <a:r>
                        <a:rPr lang="en-US" sz="1800" b="0" baseline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producer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To be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WB</a:t>
                      </a:r>
                      <a:r>
                        <a:rPr lang="en-US" b="1" i="0" baseline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company</a:t>
                      </a:r>
                      <a:endParaRPr lang="ru-RU" b="1" i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93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Russian director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To create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The first film in the world</a:t>
                      </a:r>
                      <a:endParaRPr lang="ru-RU" b="1" i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93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American actor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Found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Romeo and Juliet</a:t>
                      </a:r>
                      <a:endParaRPr lang="ru-RU" b="1" i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93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American film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To</a:t>
                      </a:r>
                      <a:r>
                        <a:rPr lang="en-US" sz="1800" b="0" baseline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shoot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11 Oscars</a:t>
                      </a:r>
                      <a:endParaRPr lang="ru-RU" b="1" i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571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Russian director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To</a:t>
                      </a:r>
                      <a:r>
                        <a:rPr lang="en-US" sz="1800" b="0" baseline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shoot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The Battle Ship Potemkin</a:t>
                      </a:r>
                      <a:endParaRPr lang="ru-RU" b="1" i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93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Russian director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To star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A lot of comedies</a:t>
                      </a:r>
                      <a:endParaRPr lang="ru-RU" b="1" i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93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French film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To win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The Caucasian Prisoner</a:t>
                      </a:r>
                      <a:endParaRPr lang="ru-RU" b="1" i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75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6" y="1339403"/>
            <a:ext cx="914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For example: </a:t>
            </a:r>
            <a:endParaRPr lang="ru-RU" sz="4800" dirty="0" smtClean="0">
              <a:solidFill>
                <a:srgbClr val="FF0000"/>
              </a:solidFill>
              <a:latin typeface="Bauhaus 93" panose="04030905020B02020C02" pitchFamily="82" charset="0"/>
            </a:endParaRPr>
          </a:p>
          <a:p>
            <a:endParaRPr lang="en-US" sz="4800" dirty="0" smtClean="0">
              <a:solidFill>
                <a:srgbClr val="FF0000"/>
              </a:solidFill>
              <a:latin typeface="Bauhaus 93" panose="04030905020B02020C02" pitchFamily="82" charset="0"/>
            </a:endParaRPr>
          </a:p>
          <a:p>
            <a:pPr marL="742950" indent="-742950">
              <a:buAutoNum type="arabicPeriod"/>
            </a:pPr>
            <a:r>
              <a:rPr lang="en-US" sz="360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Arrival </a:t>
            </a:r>
            <a:r>
              <a:rPr lang="en-US" sz="36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of a Train </a:t>
            </a:r>
            <a:r>
              <a:rPr lang="en-US" sz="3600" dirty="0" smtClean="0">
                <a:latin typeface="Berlin Sans FB Demi" panose="020E0802020502020306" pitchFamily="34" charset="0"/>
              </a:rPr>
              <a:t>is </a:t>
            </a:r>
            <a:r>
              <a:rPr lang="en-US" sz="36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a French film </a:t>
            </a:r>
            <a:r>
              <a:rPr lang="en-US" sz="36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was</a:t>
            </a:r>
            <a:r>
              <a:rPr lang="en-US" sz="3600" dirty="0" smtClean="0">
                <a:latin typeface="Berlin Sans FB Demi" panose="020E0802020502020306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Berlin Sans FB Demi" panose="020E0802020502020306" pitchFamily="34" charset="0"/>
              </a:rPr>
              <a:t>the first film in </a:t>
            </a:r>
            <a:r>
              <a:rPr lang="en-US" sz="3600" smtClean="0">
                <a:solidFill>
                  <a:srgbClr val="7030A0"/>
                </a:solidFill>
                <a:latin typeface="Berlin Sans FB Demi" panose="020E0802020502020306" pitchFamily="34" charset="0"/>
              </a:rPr>
              <a:t>the world</a:t>
            </a:r>
          </a:p>
          <a:p>
            <a:endParaRPr lang="en-US" sz="3600" dirty="0" smtClean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1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182</Words>
  <Application>Microsoft Office PowerPoint</Application>
  <PresentationFormat>Экран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Bauhaus 93</vt:lpstr>
      <vt:lpstr>Berlin Sans FB Demi</vt:lpstr>
      <vt:lpstr>Calibri</vt:lpstr>
      <vt:lpstr>Calibri Light</vt:lpstr>
      <vt:lpstr>Kristen ITC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2015-12-30T01:24:22Z</dcterms:created>
  <dcterms:modified xsi:type="dcterms:W3CDTF">2015-12-30T02:03:26Z</dcterms:modified>
</cp:coreProperties>
</file>