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6737E64-7729-465C-ADA1-7F9BF96BDB3A}" type="datetimeFigureOut">
              <a:rPr lang="ru-RU" smtClean="0"/>
              <a:t>17.03.2017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24DF13-D615-434E-BBC0-591B6DEAB8B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737E64-7729-465C-ADA1-7F9BF96BDB3A}" type="datetimeFigureOut">
              <a:rPr lang="ru-RU" smtClean="0"/>
              <a:t>17.03.2017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24DF13-D615-434E-BBC0-591B6DEAB8B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737E64-7729-465C-ADA1-7F9BF96BDB3A}" type="datetimeFigureOut">
              <a:rPr lang="ru-RU" smtClean="0"/>
              <a:t>17.03.2017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24DF13-D615-434E-BBC0-591B6DEAB8B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737E64-7729-465C-ADA1-7F9BF96BDB3A}" type="datetimeFigureOut">
              <a:rPr lang="ru-RU" smtClean="0"/>
              <a:t>17.03.2017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24DF13-D615-434E-BBC0-591B6DEAB8B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6737E64-7729-465C-ADA1-7F9BF96BDB3A}" type="datetimeFigureOut">
              <a:rPr lang="ru-RU" smtClean="0"/>
              <a:t>17.03.2017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24DF13-D615-434E-BBC0-591B6DEAB8B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6737E64-7729-465C-ADA1-7F9BF96BDB3A}" type="datetimeFigureOut">
              <a:rPr lang="ru-RU" smtClean="0"/>
              <a:t>17.03.2017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24DF13-D615-434E-BBC0-591B6DEAB8B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737E64-7729-465C-ADA1-7F9BF96BDB3A}" type="datetimeFigureOut">
              <a:rPr lang="ru-RU" smtClean="0"/>
              <a:t>17.03.2017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624DF13-D615-434E-BBC0-591B6DEAB8B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6737E64-7729-465C-ADA1-7F9BF96BDB3A}" type="datetimeFigureOut">
              <a:rPr lang="ru-RU" smtClean="0"/>
              <a:t>17.03.2017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624DF13-D615-434E-BBC0-591B6DEAB8B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737E64-7729-465C-ADA1-7F9BF96BDB3A}" type="datetimeFigureOut">
              <a:rPr lang="ru-RU" smtClean="0"/>
              <a:t>17.03.2017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624DF13-D615-434E-BBC0-591B6DEAB8B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737E64-7729-465C-ADA1-7F9BF96BDB3A}" type="datetimeFigureOut">
              <a:rPr lang="ru-RU" smtClean="0"/>
              <a:t>17.03.2017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24DF13-D615-434E-BBC0-591B6DEAB8B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737E64-7729-465C-ADA1-7F9BF96BDB3A}" type="datetimeFigureOut">
              <a:rPr lang="ru-RU" smtClean="0"/>
              <a:t>17.03.2017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24DF13-D615-434E-BBC0-591B6DEAB8B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37E64-7729-465C-ADA1-7F9BF96BDB3A}" type="datetimeFigureOut">
              <a:rPr lang="ru-RU" smtClean="0"/>
              <a:t>17.03.2017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4DF13-D615-434E-BBC0-591B6DEAB8B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D0%92%D0%BE%D0%BB%D0%B5%D0%B9%D0%B1%D0%BE%D0%BB%D1%8C%D0%BD%D0%B0%D1%8F_%D0%BF%D0%BB%D0%BE%D1%89%D0%B0%D0%B4%D0%BA%D0%B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92%D0%BE%D0%BB%D0%B5%D0%B9%D0%B1%D0%BE%D0%BB"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u.wikipedia.org/wiki/%D0%9B%D0%B8%D0%B1%D0%B5%D1%80%D0%BE_(%D0%B2%D0%BE%D0%BB%D0%B5%D0%B9%D0%B1%D0%BE%D0%BB)"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DSC04250.jpg"/>
          <p:cNvPicPr>
            <a:picLocks noChangeAspect="1"/>
          </p:cNvPicPr>
          <p:nvPr/>
        </p:nvPicPr>
        <p:blipFill>
          <a:blip r:embed="rId2"/>
          <a:stretch>
            <a:fillRect/>
          </a:stretch>
        </p:blipFill>
        <p:spPr>
          <a:xfrm>
            <a:off x="0" y="0"/>
            <a:ext cx="9144000" cy="6857999"/>
          </a:xfrm>
          <a:prstGeom prst="rect">
            <a:avLst/>
          </a:prstGeom>
        </p:spPr>
      </p:pic>
      <p:sp>
        <p:nvSpPr>
          <p:cNvPr id="5" name="TextBox 4"/>
          <p:cNvSpPr txBox="1"/>
          <p:nvPr/>
        </p:nvSpPr>
        <p:spPr>
          <a:xfrm>
            <a:off x="428596" y="357166"/>
            <a:ext cx="6715172" cy="1446550"/>
          </a:xfrm>
          <a:prstGeom prst="rect">
            <a:avLst/>
          </a:prstGeom>
          <a:noFill/>
        </p:spPr>
        <p:txBody>
          <a:bodyPr wrap="square" rtlCol="0">
            <a:spAutoFit/>
          </a:bodyPr>
          <a:lstStyle/>
          <a:p>
            <a:pPr algn="ctr"/>
            <a:r>
              <a:rPr lang="ru-RU" sz="8800" dirty="0" smtClean="0"/>
              <a:t>Волейбол</a:t>
            </a:r>
            <a:endParaRPr lang="ru-RU" sz="8800" dirty="0"/>
          </a:p>
        </p:txBody>
      </p:sp>
      <p:sp>
        <p:nvSpPr>
          <p:cNvPr id="6" name="TextBox 5"/>
          <p:cNvSpPr txBox="1"/>
          <p:nvPr/>
        </p:nvSpPr>
        <p:spPr>
          <a:xfrm>
            <a:off x="214282" y="5857892"/>
            <a:ext cx="4214842" cy="369332"/>
          </a:xfrm>
          <a:prstGeom prst="rect">
            <a:avLst/>
          </a:prstGeom>
          <a:noFill/>
        </p:spPr>
        <p:txBody>
          <a:bodyPr wrap="square" rtlCol="0">
            <a:spAutoFit/>
          </a:bodyPr>
          <a:lstStyle/>
          <a:p>
            <a:r>
              <a:rPr lang="ru-RU" dirty="0" smtClean="0"/>
              <a:t>Бараш и </a:t>
            </a:r>
            <a:r>
              <a:rPr lang="ru-RU" dirty="0" err="1" smtClean="0"/>
              <a:t>Летфуллова</a:t>
            </a:r>
            <a:r>
              <a:rPr lang="ru-RU" dirty="0" smtClean="0"/>
              <a:t> 9А</a:t>
            </a:r>
            <a:endParaRPr lang="ru-RU"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SC04250+.jpg"/>
          <p:cNvPicPr>
            <a:picLocks noGrp="1" noChangeAspect="1"/>
          </p:cNvPicPr>
          <p:nvPr>
            <p:ph idx="1"/>
          </p:nvPr>
        </p:nvPicPr>
        <p:blipFill>
          <a:blip r:embed="rId2"/>
          <a:stretch>
            <a:fillRect/>
          </a:stretch>
        </p:blipFill>
        <p:spPr>
          <a:xfrm>
            <a:off x="0" y="0"/>
            <a:ext cx="9144000" cy="6858000"/>
          </a:xfrm>
        </p:spPr>
      </p:pic>
      <p:sp>
        <p:nvSpPr>
          <p:cNvPr id="5" name="TextBox 4"/>
          <p:cNvSpPr txBox="1"/>
          <p:nvPr/>
        </p:nvSpPr>
        <p:spPr>
          <a:xfrm>
            <a:off x="142844" y="214290"/>
            <a:ext cx="8715436" cy="5632311"/>
          </a:xfrm>
          <a:prstGeom prst="rect">
            <a:avLst/>
          </a:prstGeom>
          <a:noFill/>
        </p:spPr>
        <p:txBody>
          <a:bodyPr wrap="square" rtlCol="0">
            <a:spAutoFit/>
          </a:bodyPr>
          <a:lstStyle/>
          <a:p>
            <a:pPr algn="ctr"/>
            <a:r>
              <a:rPr lang="ru-RU" b="1" dirty="0" err="1"/>
              <a:t>Волейбо́л</a:t>
            </a:r>
            <a:r>
              <a:rPr lang="ru-RU" dirty="0"/>
              <a:t>  — вид спорта, командная спортивная игра, в процессе которой две команды соревнуются на специальной площадке, разделённой сеткой, стремясь направить мяч на сторону соперника таким образом, чтобы он приземлился на площадке противника (</a:t>
            </a:r>
            <a:r>
              <a:rPr lang="ru-RU" i="1" dirty="0"/>
              <a:t>добить до пола</a:t>
            </a:r>
            <a:r>
              <a:rPr lang="ru-RU" dirty="0"/>
              <a:t>), либо чтобы игрок защищающейся команды допустил ошибку. При этом для организации атаки игрокам одной команды разрешается не более трёх касаний мяча подряд (в дополнение к касанию на блоке).</a:t>
            </a:r>
          </a:p>
          <a:p>
            <a:pPr algn="ctr"/>
            <a:r>
              <a:rPr lang="ru-RU" dirty="0"/>
              <a:t>Центральный орган волейбола как международного вида спорта, определяющий свод правил — Международная федерация волейбола, FIVB (англ.). Волейбол входит в программу Олимпийских игр с 1964 </a:t>
            </a:r>
            <a:r>
              <a:rPr lang="ru-RU" dirty="0" smtClean="0"/>
              <a:t>года.</a:t>
            </a:r>
            <a:endParaRPr lang="ru-RU" dirty="0"/>
          </a:p>
          <a:p>
            <a:pPr algn="ctr"/>
            <a:r>
              <a:rPr lang="ru-RU" dirty="0"/>
              <a:t>Волейбол — неконтактный, комбинационный вид спорта, где каждый игрок имеет строгую специализацию на площадке. Важнейшими качествами для игроков в волейбол являются прыгучесть для возможности высоко подняться над сеткой, реакция, координация, физическая сила для эффективного произведения атакующих ударов.</a:t>
            </a:r>
          </a:p>
          <a:p>
            <a:pPr algn="ctr"/>
            <a:r>
              <a:rPr lang="ru-RU" dirty="0"/>
              <a:t>Для любителей волейбол — распространённое развлечение и способ отдыха благодаря простоте правил и доступности инвентаря.</a:t>
            </a:r>
          </a:p>
          <a:p>
            <a:pPr algn="ctr"/>
            <a:r>
              <a:rPr lang="ru-RU" dirty="0"/>
              <a:t>Существуют многочисленные варианты волейбола, ответвившиеся от основного вида — пляжный волейбол (олимпийский вид с 1996 года), мини-волейбол, пионербол, парковый волейбол (утверждённый конгрессом FIVB в ноябре 1998 года в Токио</a:t>
            </a:r>
            <a:r>
              <a:rPr lang="ru-RU" dirty="0" smtClean="0"/>
              <a:t>).</a:t>
            </a:r>
            <a:endParaRPr lang="ru-RU"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SC04250+.jpg"/>
          <p:cNvPicPr>
            <a:picLocks noGrp="1" noChangeAspect="1"/>
          </p:cNvPicPr>
          <p:nvPr>
            <p:ph idx="1"/>
          </p:nvPr>
        </p:nvPicPr>
        <p:blipFill>
          <a:blip r:embed="rId2"/>
          <a:stretch>
            <a:fillRect/>
          </a:stretch>
        </p:blipFill>
        <p:spPr>
          <a:xfrm>
            <a:off x="0" y="0"/>
            <a:ext cx="9144000" cy="6858000"/>
          </a:xfrm>
        </p:spPr>
      </p:pic>
      <p:sp>
        <p:nvSpPr>
          <p:cNvPr id="5" name="TextBox 4"/>
          <p:cNvSpPr txBox="1"/>
          <p:nvPr/>
        </p:nvSpPr>
        <p:spPr>
          <a:xfrm>
            <a:off x="428596" y="285728"/>
            <a:ext cx="6000792" cy="369332"/>
          </a:xfrm>
          <a:prstGeom prst="rect">
            <a:avLst/>
          </a:prstGeom>
          <a:noFill/>
        </p:spPr>
        <p:txBody>
          <a:bodyPr wrap="square" rtlCol="0">
            <a:spAutoFit/>
          </a:bodyPr>
          <a:lstStyle/>
          <a:p>
            <a:r>
              <a:rPr lang="ru-RU" b="1" dirty="0" smtClean="0"/>
              <a:t>Общие правила игры</a:t>
            </a:r>
            <a:endParaRPr lang="ru-RU" b="1" dirty="0"/>
          </a:p>
        </p:txBody>
      </p:sp>
      <p:sp>
        <p:nvSpPr>
          <p:cNvPr id="6" name="TextBox 5"/>
          <p:cNvSpPr txBox="1"/>
          <p:nvPr/>
        </p:nvSpPr>
        <p:spPr>
          <a:xfrm>
            <a:off x="0" y="857232"/>
            <a:ext cx="8929718" cy="923330"/>
          </a:xfrm>
          <a:prstGeom prst="rect">
            <a:avLst/>
          </a:prstGeom>
          <a:noFill/>
        </p:spPr>
        <p:txBody>
          <a:bodyPr wrap="square" rtlCol="0">
            <a:spAutoFit/>
          </a:bodyPr>
          <a:lstStyle/>
          <a:p>
            <a:r>
              <a:rPr lang="ru-RU" dirty="0" smtClean="0"/>
              <a:t>   Игра </a:t>
            </a:r>
            <a:r>
              <a:rPr lang="ru-RU" dirty="0"/>
              <a:t>ведётся на прямоугольной </a:t>
            </a:r>
            <a:r>
              <a:rPr lang="ru-RU" dirty="0">
                <a:hlinkClick r:id="rId3" tooltip="Волейбольная площадка"/>
              </a:rPr>
              <a:t>площадке</a:t>
            </a:r>
            <a:r>
              <a:rPr lang="ru-RU" dirty="0"/>
              <a:t> размером 18х9 метров. Волейбольная площадка разделена посередине сеткой. Высота сетки для мужчин — 2,43 м, для женщин — 2,24 м.</a:t>
            </a:r>
          </a:p>
        </p:txBody>
      </p:sp>
      <p:sp>
        <p:nvSpPr>
          <p:cNvPr id="7" name="TextBox 6"/>
          <p:cNvSpPr txBox="1"/>
          <p:nvPr/>
        </p:nvSpPr>
        <p:spPr>
          <a:xfrm>
            <a:off x="0" y="1857364"/>
            <a:ext cx="8929718" cy="4524315"/>
          </a:xfrm>
          <a:prstGeom prst="rect">
            <a:avLst/>
          </a:prstGeom>
          <a:noFill/>
        </p:spPr>
        <p:txBody>
          <a:bodyPr wrap="square" rtlCol="0">
            <a:spAutoFit/>
          </a:bodyPr>
          <a:lstStyle/>
          <a:p>
            <a:r>
              <a:rPr lang="ru-RU" dirty="0"/>
              <a:t>Каждая из двух команд может </a:t>
            </a:r>
            <a:r>
              <a:rPr lang="ru-RU" dirty="0" smtClean="0"/>
              <a:t>иметь</a:t>
            </a:r>
          </a:p>
          <a:p>
            <a:r>
              <a:rPr lang="ru-RU" dirty="0" smtClean="0"/>
              <a:t> </a:t>
            </a:r>
            <a:r>
              <a:rPr lang="ru-RU" dirty="0"/>
              <a:t>в составе до 14 игроков, на поле во </a:t>
            </a:r>
            <a:r>
              <a:rPr lang="ru-RU" dirty="0" smtClean="0"/>
              <a:t>время</a:t>
            </a:r>
          </a:p>
          <a:p>
            <a:r>
              <a:rPr lang="ru-RU" dirty="0" smtClean="0"/>
              <a:t> </a:t>
            </a:r>
            <a:r>
              <a:rPr lang="ru-RU" dirty="0"/>
              <a:t>игры могут находиться 6 игроков. Цель </a:t>
            </a:r>
            <a:endParaRPr lang="ru-RU" dirty="0" smtClean="0"/>
          </a:p>
          <a:p>
            <a:r>
              <a:rPr lang="ru-RU" dirty="0" smtClean="0"/>
              <a:t>игры</a:t>
            </a:r>
            <a:r>
              <a:rPr lang="ru-RU" dirty="0"/>
              <a:t> </a:t>
            </a:r>
            <a:endParaRPr lang="ru-RU" dirty="0" smtClean="0"/>
          </a:p>
          <a:p>
            <a:r>
              <a:rPr lang="ru-RU" dirty="0" smtClean="0"/>
              <a:t>— </a:t>
            </a:r>
            <a:r>
              <a:rPr lang="ru-RU" dirty="0"/>
              <a:t>атакующим ударом добить мяч </a:t>
            </a:r>
            <a:r>
              <a:rPr lang="ru-RU" i="1" dirty="0"/>
              <a:t>до пола</a:t>
            </a:r>
            <a:r>
              <a:rPr lang="ru-RU" dirty="0"/>
              <a:t>, </a:t>
            </a:r>
            <a:endParaRPr lang="ru-RU" dirty="0" smtClean="0"/>
          </a:p>
          <a:p>
            <a:r>
              <a:rPr lang="ru-RU" dirty="0" smtClean="0"/>
              <a:t>то </a:t>
            </a:r>
            <a:r>
              <a:rPr lang="ru-RU" dirty="0"/>
              <a:t>есть до игровой поверхности площадки </a:t>
            </a:r>
          </a:p>
          <a:p>
            <a:r>
              <a:rPr lang="ru-RU" dirty="0" smtClean="0"/>
              <a:t>половины </a:t>
            </a:r>
            <a:r>
              <a:rPr lang="ru-RU" dirty="0"/>
              <a:t>противника, или заставить его </a:t>
            </a:r>
            <a:endParaRPr lang="ru-RU" dirty="0" smtClean="0"/>
          </a:p>
          <a:p>
            <a:r>
              <a:rPr lang="ru-RU" dirty="0" smtClean="0"/>
              <a:t>ошибиться</a:t>
            </a:r>
            <a:r>
              <a:rPr lang="ru-RU" dirty="0"/>
              <a:t>.</a:t>
            </a:r>
          </a:p>
          <a:p>
            <a:r>
              <a:rPr lang="ru-RU" dirty="0"/>
              <a:t>Игра начинается вводом мяча в игру </a:t>
            </a:r>
            <a:endParaRPr lang="ru-RU" dirty="0" smtClean="0"/>
          </a:p>
          <a:p>
            <a:r>
              <a:rPr lang="ru-RU" dirty="0" smtClean="0"/>
              <a:t>при </a:t>
            </a:r>
            <a:r>
              <a:rPr lang="ru-RU" dirty="0"/>
              <a:t>помощи подачи согласно жребию. </a:t>
            </a:r>
            <a:endParaRPr lang="ru-RU" dirty="0" smtClean="0"/>
          </a:p>
          <a:p>
            <a:r>
              <a:rPr lang="ru-RU" dirty="0" smtClean="0"/>
              <a:t>После </a:t>
            </a:r>
            <a:r>
              <a:rPr lang="ru-RU" dirty="0"/>
              <a:t>ввода мяча в игру подачей </a:t>
            </a:r>
            <a:endParaRPr lang="ru-RU" dirty="0" smtClean="0"/>
          </a:p>
          <a:p>
            <a:r>
              <a:rPr lang="ru-RU" dirty="0" smtClean="0"/>
              <a:t>и </a:t>
            </a:r>
            <a:r>
              <a:rPr lang="ru-RU" dirty="0"/>
              <a:t>успешного розыгрыша подача </a:t>
            </a:r>
            <a:endParaRPr lang="ru-RU" dirty="0" smtClean="0"/>
          </a:p>
          <a:p>
            <a:r>
              <a:rPr lang="ru-RU" dirty="0" smtClean="0"/>
              <a:t>переходит </a:t>
            </a:r>
            <a:r>
              <a:rPr lang="ru-RU" dirty="0"/>
              <a:t>к той команде, которая выиграла очко. </a:t>
            </a:r>
            <a:endParaRPr lang="ru-RU" dirty="0" smtClean="0"/>
          </a:p>
          <a:p>
            <a:r>
              <a:rPr lang="ru-RU" dirty="0" smtClean="0"/>
              <a:t>Площадка </a:t>
            </a:r>
            <a:r>
              <a:rPr lang="ru-RU" dirty="0"/>
              <a:t>по количеству игроков условно разделена на 6 зон. После каждого перехода право подачи переходит от одной команды к другой в результате розыгрыша очка, игроки перемещаются в следующую зону по часовой стрелке.</a:t>
            </a:r>
          </a:p>
        </p:txBody>
      </p:sp>
      <p:pic>
        <p:nvPicPr>
          <p:cNvPr id="8" name="Рисунок 7" descr="vv58.jpg"/>
          <p:cNvPicPr>
            <a:picLocks noChangeAspect="1"/>
          </p:cNvPicPr>
          <p:nvPr/>
        </p:nvPicPr>
        <p:blipFill>
          <a:blip r:embed="rId4"/>
          <a:stretch>
            <a:fillRect/>
          </a:stretch>
        </p:blipFill>
        <p:spPr>
          <a:xfrm>
            <a:off x="4429124" y="2071678"/>
            <a:ext cx="4572000" cy="2700528"/>
          </a:xfrm>
          <a:prstGeom prst="rect">
            <a:avLst/>
          </a:prstGeom>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SC04250+.jpg"/>
          <p:cNvPicPr>
            <a:picLocks noGrp="1" noChangeAspect="1"/>
          </p:cNvPicPr>
          <p:nvPr>
            <p:ph idx="1"/>
          </p:nvPr>
        </p:nvPicPr>
        <p:blipFill>
          <a:blip r:embed="rId2"/>
          <a:stretch>
            <a:fillRect/>
          </a:stretch>
        </p:blipFill>
        <p:spPr>
          <a:xfrm>
            <a:off x="0" y="0"/>
            <a:ext cx="9144000" cy="6858000"/>
          </a:xfrm>
        </p:spPr>
      </p:pic>
      <p:sp>
        <p:nvSpPr>
          <p:cNvPr id="5" name="TextBox 4"/>
          <p:cNvSpPr txBox="1"/>
          <p:nvPr/>
        </p:nvSpPr>
        <p:spPr>
          <a:xfrm>
            <a:off x="142844" y="214290"/>
            <a:ext cx="2571768" cy="369332"/>
          </a:xfrm>
          <a:prstGeom prst="rect">
            <a:avLst/>
          </a:prstGeom>
          <a:noFill/>
        </p:spPr>
        <p:txBody>
          <a:bodyPr wrap="square" rtlCol="0">
            <a:spAutoFit/>
          </a:bodyPr>
          <a:lstStyle/>
          <a:p>
            <a:r>
              <a:rPr lang="ru-RU" b="1" dirty="0" smtClean="0"/>
              <a:t>Подача</a:t>
            </a:r>
            <a:endParaRPr lang="ru-RU" b="1" dirty="0"/>
          </a:p>
        </p:txBody>
      </p:sp>
      <p:sp>
        <p:nvSpPr>
          <p:cNvPr id="6" name="TextBox 5"/>
          <p:cNvSpPr txBox="1"/>
          <p:nvPr/>
        </p:nvSpPr>
        <p:spPr>
          <a:xfrm>
            <a:off x="0" y="714356"/>
            <a:ext cx="9144000" cy="3693319"/>
          </a:xfrm>
          <a:prstGeom prst="rect">
            <a:avLst/>
          </a:prstGeom>
          <a:noFill/>
        </p:spPr>
        <p:txBody>
          <a:bodyPr wrap="square" rtlCol="0">
            <a:spAutoFit/>
          </a:bodyPr>
          <a:lstStyle/>
          <a:p>
            <a:r>
              <a:rPr lang="ru-RU" dirty="0" smtClean="0"/>
              <a:t>   Выполняет </a:t>
            </a:r>
            <a:r>
              <a:rPr lang="ru-RU" dirty="0"/>
              <a:t>подачу игрок, который в результате последнего перехода перемещается из второй в первую зону. Подача производится из зоны подачи за задней линией игровой площадки с целью приземлить мяч на половине противника или максимально усложнить приём. В полёте мяч может коснуться сетки, но не должен касаться антенн или их мысленного продолжения вверх. Если мяч коснётся поверхности игровой площадки на стороне принимающей команды, подающей команде засчитывается очко. Если игрок, который подавал, нарушил правила или отправил мяч в </a:t>
            </a:r>
            <a:r>
              <a:rPr lang="ru-RU" i="1" dirty="0"/>
              <a:t>аут</a:t>
            </a:r>
            <a:r>
              <a:rPr lang="ru-RU" dirty="0"/>
              <a:t>, то очко засчитывается принимающей команде. Не разрешается блокировать мяч при подаче, прерывая его траекторию над сеткой. Если очко выиграно командой, которая подавала мяч, то подачу продолжает выполнять тот же игрок.</a:t>
            </a:r>
          </a:p>
          <a:p>
            <a:r>
              <a:rPr lang="ru-RU" dirty="0"/>
              <a:t>В современном волейболе наиболее распространена силовая подача в прыжке</a:t>
            </a:r>
            <a:r>
              <a:rPr lang="ru-RU" baseline="30000" dirty="0">
                <a:hlinkClick r:id="rId3"/>
              </a:rPr>
              <a:t>[20]</a:t>
            </a:r>
            <a:r>
              <a:rPr lang="ru-RU" dirty="0"/>
              <a:t>. Её противоположностью является укороченная (планирующая, тактическая) подача, когда мяч направляется близко к сетке.</a:t>
            </a:r>
          </a:p>
        </p:txBody>
      </p:sp>
      <p:sp>
        <p:nvSpPr>
          <p:cNvPr id="7" name="TextBox 6"/>
          <p:cNvSpPr txBox="1"/>
          <p:nvPr/>
        </p:nvSpPr>
        <p:spPr>
          <a:xfrm>
            <a:off x="4857752" y="4143380"/>
            <a:ext cx="4143404" cy="369332"/>
          </a:xfrm>
          <a:prstGeom prst="rect">
            <a:avLst/>
          </a:prstGeom>
          <a:noFill/>
        </p:spPr>
        <p:txBody>
          <a:bodyPr wrap="square" rtlCol="0">
            <a:spAutoFit/>
          </a:bodyPr>
          <a:lstStyle/>
          <a:p>
            <a:r>
              <a:rPr lang="ru-RU" b="1" dirty="0" smtClean="0"/>
              <a:t>Прием подачи</a:t>
            </a:r>
            <a:endParaRPr lang="ru-RU" b="1" dirty="0"/>
          </a:p>
        </p:txBody>
      </p:sp>
      <p:sp>
        <p:nvSpPr>
          <p:cNvPr id="8" name="TextBox 7"/>
          <p:cNvSpPr txBox="1"/>
          <p:nvPr/>
        </p:nvSpPr>
        <p:spPr>
          <a:xfrm>
            <a:off x="0" y="4500570"/>
            <a:ext cx="9144000" cy="2308324"/>
          </a:xfrm>
          <a:prstGeom prst="rect">
            <a:avLst/>
          </a:prstGeom>
          <a:noFill/>
        </p:spPr>
        <p:txBody>
          <a:bodyPr wrap="square" rtlCol="0">
            <a:spAutoFit/>
          </a:bodyPr>
          <a:lstStyle/>
          <a:p>
            <a:pPr algn="r"/>
            <a:r>
              <a:rPr lang="ru-RU" dirty="0"/>
              <a:t>Обычно принимают мяч игроки, стоящие на задней линии, то есть в 5-й, 6-й, 1-й зонах. Однако принять подачу может любой игрок. Игрокам принимающей команды разрешается сделать три касания (игроку нельзя дважды подряд трогать мяч) и максимум третьим касанием перевести мяч на половину противника. Обрабатывать мяч на приёме можно в любом месте площадки и свободного пространства, но только не на самой половине площадки противника. При этом если приходится пасом переводить мяч обратно на свою игровую половину, вторая передача из трёх не может проходить между антеннами, а обязательно должна проходить мимо антенн. </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SC04250+.jpg"/>
          <p:cNvPicPr>
            <a:picLocks noGrp="1" noChangeAspect="1"/>
          </p:cNvPicPr>
          <p:nvPr>
            <p:ph idx="1"/>
          </p:nvPr>
        </p:nvPicPr>
        <p:blipFill>
          <a:blip r:embed="rId2"/>
          <a:stretch>
            <a:fillRect/>
          </a:stretch>
        </p:blipFill>
        <p:spPr>
          <a:xfrm>
            <a:off x="0" y="0"/>
            <a:ext cx="9144000" cy="6858000"/>
          </a:xfrm>
        </p:spPr>
      </p:pic>
      <p:sp>
        <p:nvSpPr>
          <p:cNvPr id="5" name="TextBox 4"/>
          <p:cNvSpPr txBox="1"/>
          <p:nvPr/>
        </p:nvSpPr>
        <p:spPr>
          <a:xfrm>
            <a:off x="214282" y="0"/>
            <a:ext cx="2643206" cy="369332"/>
          </a:xfrm>
          <a:prstGeom prst="rect">
            <a:avLst/>
          </a:prstGeom>
          <a:noFill/>
        </p:spPr>
        <p:txBody>
          <a:bodyPr wrap="square" rtlCol="0">
            <a:spAutoFit/>
          </a:bodyPr>
          <a:lstStyle/>
          <a:p>
            <a:r>
              <a:rPr lang="ru-RU" b="1" dirty="0" smtClean="0"/>
              <a:t>Атака</a:t>
            </a:r>
            <a:endParaRPr lang="ru-RU" b="1" dirty="0"/>
          </a:p>
        </p:txBody>
      </p:sp>
      <p:sp>
        <p:nvSpPr>
          <p:cNvPr id="6" name="TextBox 5"/>
          <p:cNvSpPr txBox="1"/>
          <p:nvPr/>
        </p:nvSpPr>
        <p:spPr>
          <a:xfrm>
            <a:off x="214282" y="357166"/>
            <a:ext cx="5357850" cy="5909310"/>
          </a:xfrm>
          <a:prstGeom prst="rect">
            <a:avLst/>
          </a:prstGeom>
          <a:noFill/>
        </p:spPr>
        <p:txBody>
          <a:bodyPr wrap="square" rtlCol="0">
            <a:spAutoFit/>
          </a:bodyPr>
          <a:lstStyle/>
          <a:p>
            <a:r>
              <a:rPr lang="ru-RU" dirty="0" smtClean="0"/>
              <a:t>   Обычно </a:t>
            </a:r>
            <a:r>
              <a:rPr lang="ru-RU" dirty="0"/>
              <a:t>при хорошем приёме, мяч принимается игроками задней линии (1-е касание) и доводится до связующего игрока. Связующий передаёт (2-м касанием) мяч игроку для выполнения атакующего удара (3-е касание). При атакующем ударе мяч должен пройти над сеткой, но в пространстве между двумя антеннами, при этом мяч может задеть сетку, но не должен задевать антенны или их мысленные продолжения вверх. Игроки передней линии могут атаковать с любой точки площадки. Игроки задней линии перед атакой должны отталкиваться за специальной трёхметровой линией. Запрещено атаковать (то есть наносить удар по мячу выше линии верхнего края сетки) только </a:t>
            </a:r>
            <a:r>
              <a:rPr lang="ru-RU" dirty="0" err="1">
                <a:hlinkClick r:id="rId3" tooltip="Либеро (волейбол)"/>
              </a:rPr>
              <a:t>либеро</a:t>
            </a:r>
            <a:r>
              <a:rPr lang="ru-RU" dirty="0"/>
              <a:t>.</a:t>
            </a:r>
          </a:p>
          <a:p>
            <a:r>
              <a:rPr lang="ru-RU" dirty="0"/>
              <a:t>Различают атакующие удары: прямые (по ходу) и боковые, удары с переводом вправо (влево) и обманные удары (скидки). Все атакующие удары выполняются только на своей стороне, переносить руки на сторону противника можно только после выполнения </a:t>
            </a:r>
            <a:r>
              <a:rPr lang="ru-RU" dirty="0" smtClean="0"/>
              <a:t>удара.</a:t>
            </a:r>
            <a:endParaRPr lang="ru-RU" dirty="0"/>
          </a:p>
        </p:txBody>
      </p:sp>
      <p:pic>
        <p:nvPicPr>
          <p:cNvPr id="7" name="Рисунок 6" descr="beijingvsyug.jpg"/>
          <p:cNvPicPr>
            <a:picLocks noChangeAspect="1"/>
          </p:cNvPicPr>
          <p:nvPr/>
        </p:nvPicPr>
        <p:blipFill>
          <a:blip r:embed="rId4" cstate="print"/>
          <a:stretch>
            <a:fillRect/>
          </a:stretch>
        </p:blipFill>
        <p:spPr>
          <a:xfrm>
            <a:off x="5499660" y="0"/>
            <a:ext cx="3644340" cy="5286388"/>
          </a:xfrm>
          <a:prstGeom prst="rect">
            <a:avLst/>
          </a:prstGeom>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SC04250+.jpg"/>
          <p:cNvPicPr>
            <a:picLocks noGrp="1" noChangeAspect="1"/>
          </p:cNvPicPr>
          <p:nvPr>
            <p:ph idx="1"/>
          </p:nvPr>
        </p:nvPicPr>
        <p:blipFill>
          <a:blip r:embed="rId2"/>
          <a:stretch>
            <a:fillRect/>
          </a:stretch>
        </p:blipFill>
        <p:spPr>
          <a:xfrm>
            <a:off x="0" y="0"/>
            <a:ext cx="9144000" cy="6858000"/>
          </a:xfrm>
        </p:spPr>
      </p:pic>
      <p:sp>
        <p:nvSpPr>
          <p:cNvPr id="5" name="TextBox 4"/>
          <p:cNvSpPr txBox="1"/>
          <p:nvPr/>
        </p:nvSpPr>
        <p:spPr>
          <a:xfrm>
            <a:off x="214282" y="214290"/>
            <a:ext cx="3286148" cy="369332"/>
          </a:xfrm>
          <a:prstGeom prst="rect">
            <a:avLst/>
          </a:prstGeom>
          <a:noFill/>
        </p:spPr>
        <p:txBody>
          <a:bodyPr wrap="square" rtlCol="0">
            <a:spAutoFit/>
          </a:bodyPr>
          <a:lstStyle/>
          <a:p>
            <a:r>
              <a:rPr lang="ru-RU" b="1" dirty="0" smtClean="0"/>
              <a:t>Блокирование</a:t>
            </a:r>
            <a:endParaRPr lang="ru-RU" b="1" dirty="0"/>
          </a:p>
        </p:txBody>
      </p:sp>
      <p:sp>
        <p:nvSpPr>
          <p:cNvPr id="6" name="TextBox 5"/>
          <p:cNvSpPr txBox="1"/>
          <p:nvPr/>
        </p:nvSpPr>
        <p:spPr>
          <a:xfrm>
            <a:off x="142844" y="642918"/>
            <a:ext cx="7500990" cy="2585323"/>
          </a:xfrm>
          <a:prstGeom prst="rect">
            <a:avLst/>
          </a:prstGeom>
          <a:noFill/>
        </p:spPr>
        <p:txBody>
          <a:bodyPr wrap="square" rtlCol="0">
            <a:spAutoFit/>
          </a:bodyPr>
          <a:lstStyle/>
          <a:p>
            <a:r>
              <a:rPr lang="ru-RU" dirty="0" smtClean="0"/>
              <a:t>   Это </a:t>
            </a:r>
            <a:r>
              <a:rPr lang="ru-RU" dirty="0"/>
              <a:t>игровой приём, при котором защищающаяся команда препятствует переводу мяча при атаке противника на свою сторону, перекрывая его ход любой частью тела над сеткой, обычно руками, перенесёнными на сторону противника в рамках правил. Разрешается переносить руки на сторону противника при блокировании в той степени, чтобы они не мешали противнику до его атаки или другого игрового действия.</a:t>
            </a:r>
          </a:p>
          <a:p>
            <a:r>
              <a:rPr lang="ru-RU" dirty="0"/>
              <a:t>Блок может быть одиночным или групповым (двойным, тройным). Касание блока не считается за одно из трёх касаний. Блокировать могут только те игроки, что стоят на передней линии, то есть в зонах 2, 3, 4.</a:t>
            </a:r>
          </a:p>
        </p:txBody>
      </p:sp>
      <p:sp>
        <p:nvSpPr>
          <p:cNvPr id="7" name="TextBox 6"/>
          <p:cNvSpPr txBox="1"/>
          <p:nvPr/>
        </p:nvSpPr>
        <p:spPr>
          <a:xfrm>
            <a:off x="5072066" y="3214686"/>
            <a:ext cx="3429024" cy="369332"/>
          </a:xfrm>
          <a:prstGeom prst="rect">
            <a:avLst/>
          </a:prstGeom>
          <a:noFill/>
        </p:spPr>
        <p:txBody>
          <a:bodyPr wrap="square" rtlCol="0">
            <a:spAutoFit/>
          </a:bodyPr>
          <a:lstStyle/>
          <a:p>
            <a:pPr algn="r"/>
            <a:r>
              <a:rPr lang="ru-RU" b="1" dirty="0" smtClean="0"/>
              <a:t>Защита</a:t>
            </a:r>
            <a:endParaRPr lang="ru-RU" b="1" dirty="0"/>
          </a:p>
        </p:txBody>
      </p:sp>
      <p:sp>
        <p:nvSpPr>
          <p:cNvPr id="8" name="TextBox 7"/>
          <p:cNvSpPr txBox="1"/>
          <p:nvPr/>
        </p:nvSpPr>
        <p:spPr>
          <a:xfrm>
            <a:off x="285720" y="3571876"/>
            <a:ext cx="8358246" cy="3139321"/>
          </a:xfrm>
          <a:prstGeom prst="rect">
            <a:avLst/>
          </a:prstGeom>
          <a:noFill/>
        </p:spPr>
        <p:txBody>
          <a:bodyPr wrap="square" rtlCol="0">
            <a:spAutoFit/>
          </a:bodyPr>
          <a:lstStyle/>
          <a:p>
            <a:pPr algn="r"/>
            <a:r>
              <a:rPr lang="ru-RU" dirty="0"/>
              <a:t>Приём атакующего удара отличается от приёма подачи, так как в защите в обязательном порядке всегда участвуют все 6 игроков, находящихся на площадке; некоторые игроки передней линии ставят блок (иногда все трое), а все остальные играют в защите. Цель защищающихся оставить мяч в игре и по возможности довести его пасующему. Защита может быть эффективной только в случае согласованных действий всех игроков команды, поэтому были разработаны схемы игры в защите, из которых прижились только две: «углом назад» и «углом вперёд». В обеих схемах крайние защитники стоят по боковым линиям, выходя из-за блока в 5-6 метрах от сетки, а вот защитник в 6 зоне, в соответствии с названием схемы, играет или непосредственно позади блока (ловит скидки за блок), или за лицевой линией (играет дальние рикошеты от блока).</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SC04250+.jpg"/>
          <p:cNvPicPr>
            <a:picLocks noGrp="1" noChangeAspect="1"/>
          </p:cNvPicPr>
          <p:nvPr>
            <p:ph idx="1"/>
          </p:nvPr>
        </p:nvPicPr>
        <p:blipFill>
          <a:blip r:embed="rId2"/>
          <a:stretch>
            <a:fillRect/>
          </a:stretch>
        </p:blipFill>
        <p:spPr>
          <a:xfrm>
            <a:off x="0" y="0"/>
            <a:ext cx="9144000" cy="6858000"/>
          </a:xfrm>
        </p:spPr>
      </p:pic>
      <p:sp>
        <p:nvSpPr>
          <p:cNvPr id="5" name="TextBox 4"/>
          <p:cNvSpPr txBox="1"/>
          <p:nvPr/>
        </p:nvSpPr>
        <p:spPr>
          <a:xfrm>
            <a:off x="214282" y="214290"/>
            <a:ext cx="1428760" cy="369332"/>
          </a:xfrm>
          <a:prstGeom prst="rect">
            <a:avLst/>
          </a:prstGeom>
          <a:noFill/>
        </p:spPr>
        <p:txBody>
          <a:bodyPr wrap="square" rtlCol="0">
            <a:spAutoFit/>
          </a:bodyPr>
          <a:lstStyle/>
          <a:p>
            <a:r>
              <a:rPr lang="ru-RU" b="1" dirty="0" err="1" smtClean="0"/>
              <a:t>Либеро</a:t>
            </a:r>
            <a:endParaRPr lang="ru-RU" b="1" dirty="0"/>
          </a:p>
        </p:txBody>
      </p:sp>
      <p:sp>
        <p:nvSpPr>
          <p:cNvPr id="6" name="TextBox 5"/>
          <p:cNvSpPr txBox="1"/>
          <p:nvPr/>
        </p:nvSpPr>
        <p:spPr>
          <a:xfrm>
            <a:off x="0" y="714356"/>
            <a:ext cx="8501090" cy="2308324"/>
          </a:xfrm>
          <a:prstGeom prst="rect">
            <a:avLst/>
          </a:prstGeom>
          <a:noFill/>
        </p:spPr>
        <p:txBody>
          <a:bodyPr wrap="square" rtlCol="0">
            <a:spAutoFit/>
          </a:bodyPr>
          <a:lstStyle/>
          <a:p>
            <a:r>
              <a:rPr lang="ru-RU" dirty="0" smtClean="0"/>
              <a:t>   Один </a:t>
            </a:r>
            <a:r>
              <a:rPr lang="ru-RU" dirty="0"/>
              <a:t>или двое игроков (до 2009 года — только один игрок) команды могут быть назначены </a:t>
            </a:r>
            <a:r>
              <a:rPr lang="ru-RU" i="1" dirty="0" err="1"/>
              <a:t>либеро</a:t>
            </a:r>
            <a:r>
              <a:rPr lang="ru-RU" dirty="0"/>
              <a:t>. Игроки этого амплуа не могут участвовать в блоке, подавать, выполнять нападающий удар по мячу, полностью находящемуся выше верхнего края сетки. Форма </a:t>
            </a:r>
            <a:r>
              <a:rPr lang="ru-RU" dirty="0" err="1"/>
              <a:t>либеро</a:t>
            </a:r>
            <a:r>
              <a:rPr lang="ru-RU" dirty="0"/>
              <a:t> должна отличаться от формы остальных игроков. Разрешается заменять </a:t>
            </a:r>
            <a:r>
              <a:rPr lang="ru-RU" dirty="0" err="1"/>
              <a:t>либеро</a:t>
            </a:r>
            <a:r>
              <a:rPr lang="ru-RU" dirty="0"/>
              <a:t> неограниченное количество раз, не ставя в известность судью. Так как </a:t>
            </a:r>
            <a:r>
              <a:rPr lang="ru-RU" dirty="0" err="1"/>
              <a:t>либеро</a:t>
            </a:r>
            <a:r>
              <a:rPr lang="ru-RU" dirty="0"/>
              <a:t> не имеет права атаковать и блокировать, он обычно находится на задней линии, меняясь позицией с игроками, которых выгодно держать на передней линии, например, с центральным блокирующим</a:t>
            </a:r>
          </a:p>
        </p:txBody>
      </p:sp>
      <p:pic>
        <p:nvPicPr>
          <p:cNvPr id="7" name="Рисунок 6" descr="vole.jpg"/>
          <p:cNvPicPr>
            <a:picLocks noChangeAspect="1"/>
          </p:cNvPicPr>
          <p:nvPr/>
        </p:nvPicPr>
        <p:blipFill>
          <a:blip r:embed="rId3"/>
          <a:stretch>
            <a:fillRect/>
          </a:stretch>
        </p:blipFill>
        <p:spPr>
          <a:xfrm>
            <a:off x="1714480" y="3143248"/>
            <a:ext cx="5715000" cy="3571875"/>
          </a:xfrm>
          <a:prstGeom prst="rect">
            <a:avLst/>
          </a:prstGeom>
        </p:spPr>
      </p:pic>
    </p:spTree>
  </p:cSld>
  <p:clrMapOvr>
    <a:masterClrMapping/>
  </p:clrMapOvr>
  <p:transition>
    <p:fade thruBlk="1"/>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607</Words>
  <Application>Microsoft Office PowerPoint</Application>
  <PresentationFormat>Экран (4:3)</PresentationFormat>
  <Paragraphs>38</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артур</dc:creator>
  <cp:lastModifiedBy>артур</cp:lastModifiedBy>
  <cp:revision>4</cp:revision>
  <dcterms:created xsi:type="dcterms:W3CDTF">2017-03-17T08:13:23Z</dcterms:created>
  <dcterms:modified xsi:type="dcterms:W3CDTF">2017-03-17T08:47:23Z</dcterms:modified>
</cp:coreProperties>
</file>