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301" r:id="rId6"/>
    <p:sldId id="296" r:id="rId7"/>
    <p:sldId id="262" r:id="rId8"/>
    <p:sldId id="263" r:id="rId9"/>
    <p:sldId id="300" r:id="rId10"/>
    <p:sldId id="297" r:id="rId11"/>
    <p:sldId id="260" r:id="rId12"/>
    <p:sldId id="259" r:id="rId13"/>
    <p:sldId id="264" r:id="rId14"/>
    <p:sldId id="265" r:id="rId15"/>
    <p:sldId id="266" r:id="rId16"/>
    <p:sldId id="270" r:id="rId17"/>
    <p:sldId id="269" r:id="rId18"/>
    <p:sldId id="276" r:id="rId19"/>
    <p:sldId id="268" r:id="rId20"/>
    <p:sldId id="275" r:id="rId21"/>
    <p:sldId id="299" r:id="rId22"/>
    <p:sldId id="274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9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Тема: Второй период Второй мировой войны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617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7968" y="188640"/>
            <a:ext cx="7488832" cy="1152128"/>
          </a:xfrm>
        </p:spPr>
        <p:txBody>
          <a:bodyPr>
            <a:normAutofit fontScale="90000"/>
          </a:bodyPr>
          <a:lstStyle/>
          <a:p>
            <a:r>
              <a:rPr lang="ru-RU" dirty="0"/>
              <a:t>Термин «коллаборационист» подразумевает: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556792"/>
            <a:ext cx="7643192" cy="4569371"/>
          </a:xfrm>
        </p:spPr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lphaUcPeriod"/>
            </a:pPr>
            <a:r>
              <a:rPr lang="ru-RU" dirty="0"/>
              <a:t>лицо, участвующее в движении Сопротивления оккупантами в годы второй мировой войны</a:t>
            </a:r>
            <a:r>
              <a:rPr lang="ru-RU" dirty="0" smtClean="0"/>
              <a:t>;</a:t>
            </a:r>
          </a:p>
          <a:p>
            <a:pPr marL="514350" indent="-514350">
              <a:buFont typeface="+mj-lt"/>
              <a:buAutoNum type="alphaUcPeriod"/>
            </a:pPr>
            <a:r>
              <a:rPr lang="ru-RU" dirty="0"/>
              <a:t>активист фашистской партии</a:t>
            </a:r>
            <a:r>
              <a:rPr lang="ru-RU" dirty="0" smtClean="0"/>
              <a:t>;</a:t>
            </a:r>
          </a:p>
          <a:p>
            <a:pPr marL="514350" indent="-514350">
              <a:buFont typeface="+mj-lt"/>
              <a:buAutoNum type="alphaUcPeriod"/>
            </a:pPr>
            <a:r>
              <a:rPr lang="ru-RU" dirty="0"/>
              <a:t>лицо, участвующее в поддержании порядка на оккупированной территории, сотрудничающее с оккупантами</a:t>
            </a:r>
            <a:r>
              <a:rPr lang="ru-RU" dirty="0" smtClean="0"/>
              <a:t>;</a:t>
            </a:r>
          </a:p>
          <a:p>
            <a:pPr marL="514350" indent="-514350">
              <a:buFont typeface="+mj-lt"/>
              <a:buAutoNum type="alphaUcPeriod"/>
            </a:pPr>
            <a:r>
              <a:rPr lang="ru-RU" dirty="0"/>
              <a:t>глава местных полицейских формирований.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39078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548680"/>
            <a:ext cx="2880320" cy="4752528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>Битва за Москву</a:t>
            </a:r>
            <a:br>
              <a:rPr lang="ru-RU" sz="4000" dirty="0" smtClean="0"/>
            </a:br>
            <a:r>
              <a:rPr lang="ru-RU" sz="3100" dirty="0" smtClean="0"/>
              <a:t>(30 сентября 1941г.-20 апреля </a:t>
            </a:r>
            <a:r>
              <a:rPr lang="ru-RU" sz="3100" dirty="0"/>
              <a:t>1942г.)</a:t>
            </a:r>
            <a:br>
              <a:rPr lang="ru-RU" sz="3100" dirty="0"/>
            </a:br>
            <a:r>
              <a:rPr lang="ru-RU" sz="3100" dirty="0"/>
              <a:t>Операция немецкого командования «Тайфун»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347" y="161925"/>
            <a:ext cx="5355300" cy="6435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782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09375"/>
            <a:ext cx="40640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035" y="309375"/>
            <a:ext cx="3703148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266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Подвиг Панфиловцев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8" r="6739"/>
          <a:stretch/>
        </p:blipFill>
        <p:spPr bwMode="auto">
          <a:xfrm>
            <a:off x="1187624" y="1484784"/>
            <a:ext cx="701250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215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   Историческое значение битвы под Москвой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1600200"/>
            <a:ext cx="7499176" cy="4525963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Снята прямая угроза захвата Москвы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Провал стратегии «блицкриг»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Развеян миф о непобедимости немецкой армии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Подъем антифашистского движения в Европе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Предотвращено вступление в войну Японии и Турции против СССР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Восстановлен военный престиж СССР</a:t>
            </a:r>
          </a:p>
          <a:p>
            <a:pPr marL="514350" indent="-514350"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631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41" y="188640"/>
            <a:ext cx="8383364" cy="6415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935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260648"/>
            <a:ext cx="7427168" cy="5865515"/>
          </a:xfrm>
        </p:spPr>
        <p:txBody>
          <a:bodyPr/>
          <a:lstStyle/>
          <a:p>
            <a:r>
              <a:rPr lang="ru-RU" dirty="0"/>
              <a:t>7 декабря 1941г.- бомбардировка Перл-</a:t>
            </a:r>
            <a:r>
              <a:rPr lang="ru-RU" dirty="0" err="1"/>
              <a:t>Харбор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340768"/>
            <a:ext cx="6286500" cy="509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355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86408" y="24980"/>
            <a:ext cx="8229600" cy="940966"/>
          </a:xfrm>
        </p:spPr>
        <p:txBody>
          <a:bodyPr/>
          <a:lstStyle/>
          <a:p>
            <a:r>
              <a:rPr lang="ru-RU" dirty="0" smtClean="0"/>
              <a:t>Антигитлеровская коалиция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187624" y="908720"/>
            <a:ext cx="757118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/>
              <a:t>11 марта 1941г. Конгресс США принял закон о Ленд-лизе</a:t>
            </a:r>
          </a:p>
          <a:p>
            <a:pPr marL="0" indent="0" algn="just">
              <a:buNone/>
            </a:pPr>
            <a:r>
              <a:rPr lang="ru-RU" sz="2800" i="1" u="sng" dirty="0"/>
              <a:t>Ленд-лиз</a:t>
            </a:r>
            <a:r>
              <a:rPr lang="ru-RU" sz="2800" i="1" dirty="0"/>
              <a:t> – система передачи США взаймы или в аренду вооружений, боеприпасов, стратегического сырья, продовольствия и др. странам-союзницам по антигитлеровской коалиции.</a:t>
            </a:r>
            <a:endParaRPr lang="ru-RU" sz="2800" b="1" i="1" dirty="0" smtClean="0"/>
          </a:p>
          <a:p>
            <a:pPr marL="0" indent="0">
              <a:buNone/>
            </a:pPr>
            <a:r>
              <a:rPr lang="ru-RU" sz="2800" dirty="0" smtClean="0"/>
              <a:t>1 января 1942г.-26 государств в Вашингтоне подписали Декларацию Объединенных наций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429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 algn="ctr"/>
            <a:r>
              <a:rPr lang="ru-RU" altLang="ru-RU" sz="2800" dirty="0"/>
              <a:t>Цели Германии в военной кампании 1942 г.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33800" y="838200"/>
            <a:ext cx="5257800" cy="6019800"/>
          </a:xfrm>
        </p:spPr>
        <p:txBody>
          <a:bodyPr/>
          <a:lstStyle/>
          <a:p>
            <a:pPr marL="609600" indent="-609600"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1600" b="1" dirty="0"/>
              <a:t>НОВОЕ НАПРАВЛЕНИЕ УДАРА ГЕРМАНИИ:</a:t>
            </a:r>
          </a:p>
          <a:p>
            <a:pPr marL="609600" indent="-609600" algn="just"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r>
              <a:rPr lang="ru-RU" altLang="ru-RU" sz="1600" b="1" dirty="0"/>
              <a:t>Дон – Кубань - Нижняя Волга;</a:t>
            </a:r>
          </a:p>
          <a:p>
            <a:pPr marL="609600" indent="-609600" algn="just"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r>
              <a:rPr lang="ru-RU" altLang="ru-RU" sz="1600" b="1" dirty="0"/>
              <a:t>Кавказ.</a:t>
            </a:r>
          </a:p>
          <a:p>
            <a:pPr marL="609600" indent="-609600" algn="ctr">
              <a:lnSpc>
                <a:spcPct val="80000"/>
              </a:lnSpc>
              <a:buFont typeface="Wingdings" panose="05000000000000000000" pitchFamily="2" charset="2"/>
              <a:buNone/>
            </a:pPr>
            <a:endParaRPr lang="ru-RU" altLang="ru-RU" sz="1600" b="1" dirty="0"/>
          </a:p>
          <a:p>
            <a:pPr marL="609600" indent="-609600"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1600" b="1" dirty="0"/>
              <a:t>ПРИЧИНЫ ИЗМЕНЕНИЯ ПЛАНОВ:</a:t>
            </a:r>
          </a:p>
          <a:p>
            <a:pPr marL="609600" indent="-609600"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1600" b="1" dirty="0"/>
              <a:t>необходимость обеспечить потребности армии в продовольствии и нефти</a:t>
            </a:r>
          </a:p>
          <a:p>
            <a:pPr marL="609600" indent="-609600" algn="ctr">
              <a:lnSpc>
                <a:spcPct val="80000"/>
              </a:lnSpc>
              <a:buFont typeface="Wingdings" panose="05000000000000000000" pitchFamily="2" charset="2"/>
              <a:buNone/>
            </a:pPr>
            <a:endParaRPr lang="ru-RU" altLang="ru-RU" sz="1600" b="1" dirty="0"/>
          </a:p>
          <a:p>
            <a:pPr marL="609600" indent="-609600"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1600" b="1" dirty="0"/>
              <a:t>ФАКТОРЫ УСПЕХА ГЕРМАНИИ:</a:t>
            </a:r>
          </a:p>
          <a:p>
            <a:pPr marL="609600" indent="-609600" algn="just"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r>
              <a:rPr lang="ru-RU" altLang="ru-RU" sz="1600" b="1" dirty="0"/>
              <a:t>Просчет Ставки Верховного командования в определении главного удара (ожидание наступления на Москву); </a:t>
            </a:r>
          </a:p>
          <a:p>
            <a:pPr marL="609600" indent="-609600" algn="just"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r>
              <a:rPr lang="ru-RU" altLang="ru-RU" sz="1600" b="1" dirty="0"/>
              <a:t>Неудачи Крымской и Харьковской операций в мае 1942 г. Это привело к завершению оккупации УССР за 13 </a:t>
            </a:r>
            <a:r>
              <a:rPr lang="ru-RU" altLang="ru-RU" sz="1600" b="1" dirty="0" smtClean="0"/>
              <a:t>месяцев;</a:t>
            </a:r>
            <a:endParaRPr lang="ru-RU" altLang="ru-RU" sz="1600" b="1" dirty="0"/>
          </a:p>
          <a:p>
            <a:pPr marL="609600" indent="-609600" algn="just"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r>
              <a:rPr lang="ru-RU" altLang="ru-RU" sz="1600" b="1" dirty="0"/>
              <a:t>Отсутствие 2-го фронта в Европе.</a:t>
            </a:r>
          </a:p>
          <a:p>
            <a:pPr marL="609600" indent="-609600" algn="just">
              <a:lnSpc>
                <a:spcPct val="80000"/>
              </a:lnSpc>
              <a:buFont typeface="Wingdings" panose="05000000000000000000" pitchFamily="2" charset="2"/>
              <a:buNone/>
            </a:pPr>
            <a:endParaRPr lang="ru-RU" altLang="ru-RU" sz="1600" b="1" dirty="0"/>
          </a:p>
          <a:p>
            <a:pPr marL="609600" indent="-609600" algn="just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1600" b="1" dirty="0"/>
              <a:t>		</a:t>
            </a:r>
          </a:p>
        </p:txBody>
      </p:sp>
      <p:pic>
        <p:nvPicPr>
          <p:cNvPr id="7680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0" y="838200"/>
            <a:ext cx="370205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Штриховая стрелка вправо 6"/>
          <p:cNvSpPr>
            <a:spLocks/>
          </p:cNvSpPr>
          <p:nvPr/>
        </p:nvSpPr>
        <p:spPr bwMode="auto">
          <a:xfrm rot="544407">
            <a:off x="990600" y="4038600"/>
            <a:ext cx="1447800" cy="792163"/>
          </a:xfrm>
          <a:custGeom>
            <a:avLst/>
            <a:gdLst>
              <a:gd name="T0" fmla="*/ 25614819 w 1698625"/>
              <a:gd name="T1" fmla="*/ 0 h 642937"/>
              <a:gd name="T2" fmla="*/ 0 w 1698625"/>
              <a:gd name="T3" fmla="*/ 601281 h 642937"/>
              <a:gd name="T4" fmla="*/ 25614819 w 1698625"/>
              <a:gd name="T5" fmla="*/ 1202560 h 642937"/>
              <a:gd name="T6" fmla="*/ 31594050 w 1698625"/>
              <a:gd name="T7" fmla="*/ 601281 h 642937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100459 w 1698625"/>
              <a:gd name="T13" fmla="*/ 160734 h 642937"/>
              <a:gd name="T14" fmla="*/ 1537891 w 1698625"/>
              <a:gd name="T15" fmla="*/ 482203 h 64293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98625" h="642937">
                <a:moveTo>
                  <a:pt x="0" y="160734"/>
                </a:moveTo>
                <a:lnTo>
                  <a:pt x="20092" y="160734"/>
                </a:lnTo>
                <a:lnTo>
                  <a:pt x="20092" y="482203"/>
                </a:lnTo>
                <a:lnTo>
                  <a:pt x="0" y="482203"/>
                </a:lnTo>
                <a:close/>
                <a:moveTo>
                  <a:pt x="40184" y="160734"/>
                </a:moveTo>
                <a:lnTo>
                  <a:pt x="80367" y="160734"/>
                </a:lnTo>
                <a:lnTo>
                  <a:pt x="80367" y="482203"/>
                </a:lnTo>
                <a:lnTo>
                  <a:pt x="40184" y="482203"/>
                </a:lnTo>
                <a:close/>
                <a:moveTo>
                  <a:pt x="100459" y="160734"/>
                </a:moveTo>
                <a:lnTo>
                  <a:pt x="1377157" y="160734"/>
                </a:lnTo>
                <a:lnTo>
                  <a:pt x="1377157" y="0"/>
                </a:lnTo>
                <a:lnTo>
                  <a:pt x="1698625" y="321469"/>
                </a:lnTo>
                <a:lnTo>
                  <a:pt x="1377157" y="642937"/>
                </a:lnTo>
                <a:lnTo>
                  <a:pt x="1377157" y="482203"/>
                </a:lnTo>
                <a:lnTo>
                  <a:pt x="100459" y="482203"/>
                </a:lnTo>
                <a:close/>
              </a:path>
            </a:pathLst>
          </a:custGeom>
          <a:solidFill>
            <a:schemeClr val="tx1"/>
          </a:solidFill>
          <a:ln w="25400" cap="flat" cmpd="sng" algn="ctr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83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Военная кампания 1942г.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340768"/>
            <a:ext cx="4708215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878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3568" y="1052736"/>
            <a:ext cx="8229600" cy="1143000"/>
          </a:xfrm>
        </p:spPr>
        <p:txBody>
          <a:bodyPr/>
          <a:lstStyle/>
          <a:p>
            <a:r>
              <a:rPr lang="ru-RU" dirty="0" smtClean="0"/>
              <a:t>Проверка изученного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354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71600" y="260648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dirty="0"/>
              <a:t>Героическая 250-дневная оборона Севастополя (30 октября 1941 - 4 июля 1942) 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56792"/>
            <a:ext cx="7451445" cy="435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079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8748464" cy="656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91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Домашнее задание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1600200"/>
            <a:ext cx="7427168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1. </a:t>
            </a:r>
            <a:r>
              <a:rPr lang="ru-RU" dirty="0"/>
              <a:t>Прочитать параграф § 85 Второй период Второй мировой </a:t>
            </a:r>
            <a:r>
              <a:rPr lang="ru-RU" dirty="0" smtClean="0"/>
              <a:t>войны 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2.Выполнить задание на платформе 3.0 военные операции</a:t>
            </a:r>
          </a:p>
          <a:p>
            <a:pPr marL="0" indent="0">
              <a:buNone/>
            </a:pPr>
            <a:r>
              <a:rPr lang="ru-RU" dirty="0" smtClean="0"/>
              <a:t>3.На платформе пройти итоговый тест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882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76672"/>
            <a:ext cx="7488832" cy="11521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 чем заключались причины неудач Красной армии в первые месяцы ВОВ?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988840"/>
            <a:ext cx="7643192" cy="4137323"/>
          </a:xfrm>
        </p:spPr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ru-RU" dirty="0" smtClean="0"/>
              <a:t>Нападение Германии было внезапным;</a:t>
            </a:r>
          </a:p>
          <a:p>
            <a:pPr marL="514350" indent="-514350">
              <a:buFont typeface="+mj-lt"/>
              <a:buAutoNum type="alphaUcPeriod"/>
            </a:pPr>
            <a:r>
              <a:rPr lang="ru-RU" dirty="0" smtClean="0"/>
              <a:t>Советские солдаты не желали сражаться за сталинский режим;</a:t>
            </a:r>
          </a:p>
          <a:p>
            <a:pPr marL="514350" indent="-514350">
              <a:buFont typeface="+mj-lt"/>
              <a:buAutoNum type="alphaUcPeriod"/>
            </a:pPr>
            <a:r>
              <a:rPr lang="ru-RU" dirty="0" smtClean="0"/>
              <a:t>Войска не были приведены в боевую готовность </a:t>
            </a:r>
          </a:p>
          <a:p>
            <a:pPr marL="514350" indent="-514350">
              <a:buFont typeface="+mj-lt"/>
              <a:buAutoNum type="alphaUcPeriod"/>
            </a:pPr>
            <a:r>
              <a:rPr lang="ru-RU" dirty="0" smtClean="0"/>
              <a:t>Отсутствовали опытные военные кадры.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767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76672"/>
            <a:ext cx="7488832" cy="11521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Кто был назначен Верховным главнокомандующим Советских войск 8 августа 1941г?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988840"/>
            <a:ext cx="7643192" cy="4137323"/>
          </a:xfrm>
        </p:spPr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ru-RU" dirty="0" err="1" smtClean="0"/>
              <a:t>Г.К.Жуков</a:t>
            </a:r>
            <a:r>
              <a:rPr lang="ru-RU" dirty="0" smtClean="0"/>
              <a:t>;</a:t>
            </a:r>
          </a:p>
          <a:p>
            <a:pPr marL="514350" indent="-514350">
              <a:buFont typeface="+mj-lt"/>
              <a:buAutoNum type="alphaUcPeriod"/>
            </a:pPr>
            <a:r>
              <a:rPr lang="ru-RU" dirty="0" err="1" smtClean="0"/>
              <a:t>И.В.Сталин</a:t>
            </a:r>
            <a:r>
              <a:rPr lang="ru-RU" dirty="0" smtClean="0"/>
              <a:t>;</a:t>
            </a:r>
          </a:p>
          <a:p>
            <a:pPr marL="514350" indent="-514350">
              <a:buFont typeface="+mj-lt"/>
              <a:buAutoNum type="alphaUcPeriod"/>
            </a:pPr>
            <a:r>
              <a:rPr lang="ru-RU" dirty="0" err="1" smtClean="0"/>
              <a:t>С.К.Тимошенко</a:t>
            </a:r>
            <a:r>
              <a:rPr lang="ru-RU" dirty="0" smtClean="0"/>
              <a:t>;</a:t>
            </a:r>
          </a:p>
          <a:p>
            <a:pPr marL="514350" indent="-514350">
              <a:buFont typeface="+mj-lt"/>
              <a:buAutoNum type="alphaUcPeriod"/>
            </a:pPr>
            <a:r>
              <a:rPr lang="ru-RU" dirty="0" err="1" smtClean="0"/>
              <a:t>Л.П.Берия</a:t>
            </a:r>
            <a:r>
              <a:rPr lang="ru-RU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7211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Сколько дней длилась блокада Ленинграда?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7624" y="1628800"/>
            <a:ext cx="7275645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00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76672"/>
            <a:ext cx="7488832" cy="11521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Кому принадлежат слова: «Наше дело правое, враг будет разбит. Победа будет за нами!»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988840"/>
            <a:ext cx="7643192" cy="413732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ru-RU" dirty="0" err="1" smtClean="0"/>
              <a:t>В.М.Молотов</a:t>
            </a:r>
            <a:r>
              <a:rPr lang="ru-RU" dirty="0" smtClean="0"/>
              <a:t>;</a:t>
            </a:r>
          </a:p>
          <a:p>
            <a:pPr marL="514350" indent="-514350">
              <a:buFont typeface="+mj-lt"/>
              <a:buAutoNum type="alphaUcPeriod"/>
            </a:pPr>
            <a:r>
              <a:rPr lang="ru-RU" dirty="0" err="1" smtClean="0"/>
              <a:t>Ю.Б.Левитан</a:t>
            </a:r>
            <a:r>
              <a:rPr lang="ru-RU" dirty="0" smtClean="0"/>
              <a:t>;</a:t>
            </a:r>
          </a:p>
          <a:p>
            <a:pPr marL="514350" indent="-514350">
              <a:buFont typeface="+mj-lt"/>
              <a:buAutoNum type="alphaUcPeriod"/>
            </a:pPr>
            <a:r>
              <a:rPr lang="ru-RU" dirty="0" err="1" smtClean="0"/>
              <a:t>Г.К.Жукову</a:t>
            </a:r>
            <a:r>
              <a:rPr lang="ru-RU" dirty="0" smtClean="0"/>
              <a:t>;</a:t>
            </a:r>
          </a:p>
          <a:p>
            <a:pPr marL="514350" indent="-514350">
              <a:buFont typeface="+mj-lt"/>
              <a:buAutoNum type="alphaUcPeriod"/>
            </a:pPr>
            <a:r>
              <a:rPr lang="ru-RU" dirty="0" err="1" smtClean="0"/>
              <a:t>И.В.Сталину</a:t>
            </a:r>
            <a:r>
              <a:rPr lang="ru-RU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813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76672"/>
            <a:ext cx="7488832" cy="11521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16 августа был издан приказ №270. Каково главное содержание приказа?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988840"/>
            <a:ext cx="7643192" cy="413732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ru-RU" dirty="0" smtClean="0"/>
              <a:t>Улучшение материального обеспечения семей погибших солдат;</a:t>
            </a:r>
          </a:p>
          <a:p>
            <a:pPr marL="514350" indent="-514350">
              <a:buFont typeface="+mj-lt"/>
              <a:buAutoNum type="alphaUcPeriod"/>
            </a:pPr>
            <a:r>
              <a:rPr lang="ru-RU" dirty="0" smtClean="0"/>
              <a:t>Установление персональной ответственности командиров Красной армии за большие людские потери;</a:t>
            </a:r>
          </a:p>
          <a:p>
            <a:pPr marL="514350" indent="-514350">
              <a:buFont typeface="+mj-lt"/>
              <a:buAutoNum type="alphaUcPeriod"/>
            </a:pPr>
            <a:r>
              <a:rPr lang="ru-RU" dirty="0" smtClean="0"/>
              <a:t>Объявление военнопленных изменниками родины;</a:t>
            </a:r>
          </a:p>
        </p:txBody>
      </p:sp>
    </p:spTree>
    <p:extLst>
      <p:ext uri="{BB962C8B-B14F-4D97-AF65-F5344CB8AC3E}">
        <p14:creationId xmlns:p14="http://schemas.microsoft.com/office/powerpoint/2010/main" val="100034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76672"/>
            <a:ext cx="7488832" cy="11521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Кому принадлежат слова: «Велика Россия, а отступать некуда:-позади Москва!»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988840"/>
            <a:ext cx="7643192" cy="413732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ru-RU" dirty="0" err="1" smtClean="0"/>
              <a:t>И.В.Панфилову</a:t>
            </a:r>
            <a:r>
              <a:rPr lang="ru-RU" dirty="0" smtClean="0"/>
              <a:t>;</a:t>
            </a:r>
          </a:p>
          <a:p>
            <a:pPr marL="514350" indent="-514350">
              <a:buFont typeface="+mj-lt"/>
              <a:buAutoNum type="alphaUcPeriod"/>
            </a:pPr>
            <a:r>
              <a:rPr lang="ru-RU" dirty="0" err="1" smtClean="0"/>
              <a:t>В.Г.Клочкову</a:t>
            </a:r>
            <a:r>
              <a:rPr lang="ru-RU" dirty="0" smtClean="0"/>
              <a:t>;</a:t>
            </a:r>
          </a:p>
          <a:p>
            <a:pPr marL="514350" indent="-514350">
              <a:buFont typeface="+mj-lt"/>
              <a:buAutoNum type="alphaUcPeriod"/>
            </a:pPr>
            <a:r>
              <a:rPr lang="ru-RU" dirty="0" err="1" smtClean="0"/>
              <a:t>Г.К.Жукову</a:t>
            </a:r>
            <a:r>
              <a:rPr lang="ru-RU" dirty="0" smtClean="0"/>
              <a:t>;</a:t>
            </a:r>
          </a:p>
          <a:p>
            <a:pPr marL="514350" indent="-514350">
              <a:buFont typeface="+mj-lt"/>
              <a:buAutoNum type="alphaUcPeriod"/>
            </a:pPr>
            <a:r>
              <a:rPr lang="ru-RU" dirty="0" err="1" smtClean="0"/>
              <a:t>И.В.Сталину</a:t>
            </a:r>
            <a:r>
              <a:rPr lang="ru-RU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8927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Напишите верное название данной ленты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2713" y="1628800"/>
            <a:ext cx="676100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96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656</TotalTime>
  <Words>370</Words>
  <Application>Microsoft Office PowerPoint</Application>
  <PresentationFormat>Экран (4:3)</PresentationFormat>
  <Paragraphs>68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Calibri</vt:lpstr>
      <vt:lpstr>Wingdings</vt:lpstr>
      <vt:lpstr>Тема Office</vt:lpstr>
      <vt:lpstr>Тема: Второй период Второй мировой войны</vt:lpstr>
      <vt:lpstr>Проверка изученного</vt:lpstr>
      <vt:lpstr>В чем заключались причины неудач Красной армии в первые месяцы ВОВ?</vt:lpstr>
      <vt:lpstr>Кто был назначен Верховным главнокомандующим Советских войск 8 августа 1941г?</vt:lpstr>
      <vt:lpstr>Сколько дней длилась блокада Ленинграда?</vt:lpstr>
      <vt:lpstr>Кому принадлежат слова: «Наше дело правое, враг будет разбит. Победа будет за нами!»</vt:lpstr>
      <vt:lpstr>16 августа был издан приказ №270. Каково главное содержание приказа?</vt:lpstr>
      <vt:lpstr>Кому принадлежат слова: «Велика Россия, а отступать некуда:-позади Москва!»</vt:lpstr>
      <vt:lpstr>Напишите верное название данной ленты</vt:lpstr>
      <vt:lpstr>Термин «коллаборационист» подразумевает:</vt:lpstr>
      <vt:lpstr>Битва за Москву (30 сентября 1941г.-20 апреля 1942г.) Операция немецкого командования «Тайфун»  </vt:lpstr>
      <vt:lpstr>Презентация PowerPoint</vt:lpstr>
      <vt:lpstr>Подвиг Панфиловцев</vt:lpstr>
      <vt:lpstr>     Историческое значение битвы под Москвой</vt:lpstr>
      <vt:lpstr>Презентация PowerPoint</vt:lpstr>
      <vt:lpstr> </vt:lpstr>
      <vt:lpstr>Антигитлеровская коалиция</vt:lpstr>
      <vt:lpstr>Цели Германии в военной кампании 1942 г.</vt:lpstr>
      <vt:lpstr>Военная кампания 1942г.</vt:lpstr>
      <vt:lpstr>Героическая 250-дневная оборона Севастополя (30 октября 1941 - 4 июля 1942) </vt:lpstr>
      <vt:lpstr>Презентация PowerPoint</vt:lpstr>
      <vt:lpstr>Домашнее задание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Второй период Второй мировой войны</dc:title>
  <dc:creator>Студенты в кабинете 1</dc:creator>
  <cp:lastModifiedBy>Студенты в кабинете 1</cp:lastModifiedBy>
  <cp:revision>34</cp:revision>
  <dcterms:created xsi:type="dcterms:W3CDTF">2020-04-12T07:54:22Z</dcterms:created>
  <dcterms:modified xsi:type="dcterms:W3CDTF">2020-05-18T11:09:15Z</dcterms:modified>
</cp:coreProperties>
</file>