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73" r:id="rId3"/>
    <p:sldId id="282" r:id="rId4"/>
    <p:sldId id="267" r:id="rId5"/>
    <p:sldId id="274" r:id="rId6"/>
    <p:sldId id="275" r:id="rId7"/>
    <p:sldId id="276" r:id="rId8"/>
    <p:sldId id="262" r:id="rId9"/>
    <p:sldId id="260" r:id="rId10"/>
    <p:sldId id="263" r:id="rId11"/>
    <p:sldId id="259" r:id="rId12"/>
    <p:sldId id="283" r:id="rId13"/>
    <p:sldId id="277" r:id="rId14"/>
    <p:sldId id="278" r:id="rId15"/>
    <p:sldId id="280" r:id="rId16"/>
    <p:sldId id="279" r:id="rId17"/>
    <p:sldId id="281" r:id="rId18"/>
    <p:sldId id="264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00"/>
  </p:normalViewPr>
  <p:slideViewPr>
    <p:cSldViewPr snapToGrid="0">
      <p:cViewPr varScale="1">
        <p:scale>
          <a:sx n="78" d="100"/>
          <a:sy n="7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6E772AC-4396-4FF0-851E-574392E4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7C423-6C38-4F7A-A8C6-652DB8C9AB1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Сначала дети формулируют ответ, можно дать им подсказку, вопросы появятся при повторных нажатиях.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Во втором классе дети ещё могут плохо ориентироваться в грамматических понятиях, но уроки английской грамматики помогают закрепить знания и русской.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Белый квадратик служит для обозначения имени существительного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Во втором упражнении слова следует называть по строчкам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7D85-FBD2-4C23-B2CD-EBBB104D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630D-67B5-4A03-A3DA-C5FE7683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E4A9-BD34-4B28-83F0-2712B7195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EEAA-77BC-432A-9718-1F403627A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C286-9693-47DA-92D5-B6ED1AAFA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1DB2-2686-46C7-943D-1257547D7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915D-95F4-46AC-9339-79FF7FD7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C9D7-1114-45EE-A3E9-37FAEF50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AE20-7C47-4CA7-A932-5C32B0A5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8CD23-C547-4637-9C47-B7F24F13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5BA0-8BC8-481A-9FF4-A9E99E878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4CFF-0B71-48F6-A5E6-9C72EA770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17DE-3596-42E2-A233-DE44A616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CFD6F-DBC9-4084-8AC1-A09166825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0844-AE68-4B29-9965-14D35A49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6060-4ECE-4235-9523-3A28431A6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E3E8-9C91-4DD7-9392-0AD9BD5C8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2CFE-F21C-46F0-A50A-2496B949C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6D66-7092-4737-8546-CCBF8AE2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1CFD-2325-496A-A1FC-8EE2AA38D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6405-BFFC-4EA7-B846-CDB04F9C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D7B-09B6-4107-8AF9-B70F963FC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AA96DFC-9D4E-48CF-821E-D9E4C0E53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3A0067E-8B3E-4A03-B6A8-9C7AE3228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0.jpeg"/><Relationship Id="rId5" Type="http://schemas.openxmlformats.org/officeDocument/2006/relationships/image" Target="../media/image65.png"/><Relationship Id="rId15" Type="http://schemas.openxmlformats.org/officeDocument/2006/relationships/image" Target="../media/image83.png"/><Relationship Id="rId10" Type="http://schemas.openxmlformats.org/officeDocument/2006/relationships/image" Target="../media/image71.png"/><Relationship Id="rId4" Type="http://schemas.openxmlformats.org/officeDocument/2006/relationships/image" Target="../media/image64.png"/><Relationship Id="rId9" Type="http://schemas.openxmlformats.org/officeDocument/2006/relationships/image" Target="../media/image79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2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66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2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66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gif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6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769" y="1259821"/>
            <a:ext cx="7276205" cy="34163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5080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cs typeface="+mn-cs"/>
              </a:rPr>
              <a:t>We are friends</a:t>
            </a:r>
          </a:p>
          <a:p>
            <a:pPr algn="ctr">
              <a:defRPr/>
            </a:pPr>
            <a:endParaRPr lang="en-US" sz="5400" dirty="0">
              <a:ln w="50800"/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cs typeface="+mn-cs"/>
            </a:endParaRPr>
          </a:p>
          <a:p>
            <a:pPr algn="ctr">
              <a:defRPr/>
            </a:pPr>
            <a:r>
              <a:rPr lang="en-US" sz="5400" dirty="0">
                <a:ln w="5080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cs typeface="+mn-cs"/>
              </a:rPr>
              <a:t>Lesson 13</a:t>
            </a:r>
          </a:p>
          <a:p>
            <a:pPr algn="ctr">
              <a:defRPr/>
            </a:pPr>
            <a:r>
              <a:rPr lang="en-US" sz="5400" dirty="0">
                <a:ln w="5080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cs typeface="+mn-cs"/>
              </a:rPr>
              <a:t>pp. 43-46</a:t>
            </a:r>
            <a:endParaRPr lang="ru-RU" sz="5400" dirty="0">
              <a:ln w="50800"/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33" y="104062"/>
            <a:ext cx="78406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Составьте простые предложения по схеме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70802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5810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300" y="757238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6263" y="719138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588" y="72707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488" y="1008063"/>
            <a:ext cx="4873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3" y="1036638"/>
            <a:ext cx="52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9100" y="581025"/>
            <a:ext cx="11795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264697"/>
            <a:ext cx="95090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Sully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575" y="1266592"/>
            <a:ext cx="45397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8130" y="1266592"/>
            <a:ext cx="3626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6622" y="1270565"/>
            <a:ext cx="84189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kind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8488" y="627063"/>
            <a:ext cx="9826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379144" y="1263921"/>
            <a:ext cx="151900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16413" y="625475"/>
            <a:ext cx="8842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788" y="64452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5175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913" y="693738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655638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66357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9100" y="944563"/>
            <a:ext cx="4873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Рисунок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8375" y="973138"/>
            <a:ext cx="5222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530468" y="1777079"/>
            <a:ext cx="134043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Randall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1473" y="1777078"/>
            <a:ext cx="45397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8361" y="1777077"/>
            <a:ext cx="5565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7295" y="1777079"/>
            <a:ext cx="72327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evil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93703" y="1777076"/>
            <a:ext cx="151900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5819" y="1216759"/>
            <a:ext cx="22685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(Randall / evil)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97363" y="617538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9" name="Рисунок 3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53975" y="2663825"/>
            <a:ext cx="10937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2668588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9663" y="2717800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25" y="2679700"/>
            <a:ext cx="533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950" y="2687638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Рисунок 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2850" y="2968625"/>
            <a:ext cx="4873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5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2125" y="2998788"/>
            <a:ext cx="520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650975" y="3687951"/>
            <a:ext cx="149912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Zeliboba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29313" y="3698000"/>
            <a:ext cx="45397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65868" y="3698000"/>
            <a:ext cx="3626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3327" y="3701973"/>
            <a:ext cx="6639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56882" y="3695329"/>
            <a:ext cx="151900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251777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1238621" y="3233664"/>
            <a:ext cx="23679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n-US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Zeliboba</a:t>
            </a: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/ big)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933" name="Рисунок 4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89525" y="2582863"/>
            <a:ext cx="1146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274637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0" y="2795588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9213" y="2757488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4538" y="276542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8" name="Рисунок 5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0438" y="3046413"/>
            <a:ext cx="4873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9" name="Рисунок 5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9713" y="3074988"/>
            <a:ext cx="522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Прямоугольник 53"/>
          <p:cNvSpPr/>
          <p:nvPr/>
        </p:nvSpPr>
        <p:spPr>
          <a:xfrm>
            <a:off x="5402938" y="3773321"/>
            <a:ext cx="109036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Oskar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89457" y="3751168"/>
            <a:ext cx="45397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29916" y="3757974"/>
            <a:ext cx="3626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33532" y="3762710"/>
            <a:ext cx="85472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little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60893" y="4022686"/>
            <a:ext cx="151900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259397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6175241" y="3310887"/>
            <a:ext cx="21499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(Oskar / little)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947" name="Рисунок 6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7638" y="4905375"/>
            <a:ext cx="14811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5" y="4684713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9350" y="4735513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1313" y="4697413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25" y="4703763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2" name="Рисунок 6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4125" y="4984750"/>
            <a:ext cx="4873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53" name="Рисунок 6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13" y="5014913"/>
            <a:ext cx="5222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388155" y="5700638"/>
            <a:ext cx="17315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Pussy Cat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70056" y="5714403"/>
            <a:ext cx="45397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06611" y="5714403"/>
            <a:ext cx="3626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804302" y="5718376"/>
            <a:ext cx="84350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cute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49303" y="5718376"/>
            <a:ext cx="74090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45339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1335272" y="5241808"/>
            <a:ext cx="27671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(Pussy Cat / cute)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961" name="Рисунок 7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37088" y="5453063"/>
            <a:ext cx="10493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69265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9850" y="4741863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13" y="4703763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725" y="471170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66" name="Рисунок 9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038" y="4992688"/>
            <a:ext cx="488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67" name="Рисунок 9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02313" y="5021263"/>
            <a:ext cx="522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5888945" y="5747128"/>
            <a:ext cx="220445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Henny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Penny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051862" y="5747129"/>
            <a:ext cx="45397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448922" y="5747129"/>
            <a:ext cx="3626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332321" y="6282602"/>
            <a:ext cx="81464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silly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103615" y="6282976"/>
            <a:ext cx="84189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925" y="454025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Прямоугольник 100"/>
          <p:cNvSpPr/>
          <p:nvPr/>
        </p:nvSpPr>
        <p:spPr>
          <a:xfrm>
            <a:off x="4867080" y="5256711"/>
            <a:ext cx="31918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n-US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Henny</a:t>
            </a:r>
            <a:r>
              <a:rPr lang="en-US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Penny / silly)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5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75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25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5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75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25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25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25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"/>
                            </p:stCondLst>
                            <p:childTnLst>
                              <p:par>
                                <p:cTn id="25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000"/>
                            </p:stCondLst>
                            <p:childTnLst>
                              <p:par>
                                <p:cTn id="26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75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250"/>
                            </p:stCondLst>
                            <p:childTnLst>
                              <p:par>
                                <p:cTn id="26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600200"/>
            <a:ext cx="87503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5000" i="1" smtClean="0">
                <a:solidFill>
                  <a:schemeClr val="folHlink"/>
                </a:solidFill>
                <a:latin typeface="Georgia" pitchFamily="18" charset="0"/>
              </a:rPr>
              <a:t>Let’s have a rest !</a:t>
            </a:r>
            <a:endParaRPr lang="ru-RU" sz="15000" i="1" smtClean="0">
              <a:solidFill>
                <a:schemeClr val="folHlink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82089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 - это часть речи, которая обозначает предмет и отвечает на вопросы           ? (        ),            ?(        ). </a:t>
            </a:r>
          </a:p>
          <a:p>
            <a:r>
              <a:rPr lang="ru-RU" sz="3200"/>
              <a:t>       бывают одушевлёнными и </a:t>
            </a:r>
          </a:p>
          <a:p>
            <a:r>
              <a:rPr lang="ru-RU" sz="3200"/>
              <a:t>                                   неодушевлёнными</a:t>
            </a:r>
            <a:r>
              <a:rPr lang="ru-RU" sz="3200" b="0" i="1"/>
              <a:t>       </a:t>
            </a:r>
          </a:p>
        </p:txBody>
      </p:sp>
      <p:pic>
        <p:nvPicPr>
          <p:cNvPr id="39938" name="Picture 2" descr="правила грамма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381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59039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Let's remember the rules</a:t>
            </a:r>
            <a:endParaRPr lang="ru-RU" sz="3600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11413" y="692150"/>
            <a:ext cx="6732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i="1"/>
              <a:t>Что такое имя существительное?        </a:t>
            </a:r>
          </a:p>
        </p:txBody>
      </p:sp>
      <p:pic>
        <p:nvPicPr>
          <p:cNvPr id="39941" name="Picture 5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9080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9241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c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787775"/>
            <a:ext cx="685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3860800"/>
            <a:ext cx="6492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700338" y="3716338"/>
            <a:ext cx="99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кто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724525" y="3716338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что</a:t>
            </a:r>
          </a:p>
        </p:txBody>
      </p:sp>
      <p:pic>
        <p:nvPicPr>
          <p:cNvPr id="55319" name="Picture 23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3656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6" grpId="0"/>
      <p:bldP spid="553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правила грамма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381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411413" y="836613"/>
            <a:ext cx="590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i="1"/>
              <a:t>Что ты знаешь о числе </a:t>
            </a:r>
          </a:p>
          <a:p>
            <a:r>
              <a:rPr lang="ru-RU" sz="3200" b="0" i="1"/>
              <a:t>имён      ?        </a:t>
            </a:r>
          </a:p>
        </p:txBody>
      </p:sp>
      <p:pic>
        <p:nvPicPr>
          <p:cNvPr id="41987" name="Picture 5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3414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82089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В        языке, как и в   </a:t>
            </a:r>
            <a:r>
              <a:rPr lang="ru-RU" sz="3200" b="0" i="1"/>
              <a:t>    </a:t>
            </a:r>
            <a:r>
              <a:rPr lang="ru-RU" sz="3200"/>
              <a:t>языке, имена </a:t>
            </a:r>
          </a:p>
          <a:p>
            <a:r>
              <a:rPr lang="ru-RU" sz="3200"/>
              <a:t>имеют два числа:         число и          число.</a:t>
            </a:r>
          </a:p>
        </p:txBody>
      </p:sp>
      <p:pic>
        <p:nvPicPr>
          <p:cNvPr id="41989" name="Picture 7" descr="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4575" y="2133600"/>
            <a:ext cx="7921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flag_r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205038"/>
            <a:ext cx="4984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9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5475" y="22050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ед ч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781300"/>
            <a:ext cx="10604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мн 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2565400"/>
            <a:ext cx="9413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AutoShape 13"/>
          <p:cNvSpPr>
            <a:spLocks noChangeArrowheads="1"/>
          </p:cNvSpPr>
          <p:nvPr/>
        </p:nvSpPr>
        <p:spPr bwMode="auto">
          <a:xfrm rot="1329981">
            <a:off x="3779838" y="3500438"/>
            <a:ext cx="504825" cy="647700"/>
          </a:xfrm>
          <a:prstGeom prst="downArrow">
            <a:avLst>
              <a:gd name="adj1" fmla="val 50000"/>
              <a:gd name="adj2" fmla="val 3207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0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539750" y="4005263"/>
            <a:ext cx="38877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обозначают один предмет</a:t>
            </a:r>
          </a:p>
          <a:p>
            <a:r>
              <a:rPr lang="en-GB" sz="3200">
                <a:solidFill>
                  <a:srgbClr val="FF0000"/>
                </a:solidFill>
              </a:rPr>
              <a:t>a</a:t>
            </a:r>
            <a:r>
              <a:rPr lang="en-GB" sz="3200"/>
              <a:t> book</a:t>
            </a:r>
            <a:endParaRPr lang="ru-RU" sz="3200"/>
          </a:p>
        </p:txBody>
      </p:sp>
      <p:pic>
        <p:nvPicPr>
          <p:cNvPr id="41998" name="Picture 15" descr="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45815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4" name="AutoShape 16"/>
          <p:cNvSpPr>
            <a:spLocks noChangeArrowheads="1"/>
          </p:cNvSpPr>
          <p:nvPr/>
        </p:nvSpPr>
        <p:spPr bwMode="auto">
          <a:xfrm rot="-1763571">
            <a:off x="7885113" y="3573463"/>
            <a:ext cx="504825" cy="647700"/>
          </a:xfrm>
          <a:prstGeom prst="downArrow">
            <a:avLst>
              <a:gd name="adj1" fmla="val 50000"/>
              <a:gd name="adj2" fmla="val 3207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b="0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4859338" y="4005263"/>
            <a:ext cx="42846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обозначают два и более предметов</a:t>
            </a:r>
          </a:p>
          <a:p>
            <a:r>
              <a:rPr lang="en-GB" sz="3200"/>
              <a:t>book</a:t>
            </a:r>
            <a:r>
              <a:rPr lang="en-GB" sz="3200">
                <a:solidFill>
                  <a:srgbClr val="FF0000"/>
                </a:solidFill>
              </a:rPr>
              <a:t>s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42003" name="Picture 18" descr="76969255_large_3914090_Recoverd_png_file2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5013325"/>
            <a:ext cx="1022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59039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Let's remember the rules</a:t>
            </a:r>
            <a:endParaRPr lang="ru-RU" sz="3600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68313" y="2205038"/>
            <a:ext cx="40322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Обычно перед    ставится артикль</a:t>
            </a:r>
          </a:p>
          <a:p>
            <a:r>
              <a:rPr lang="ru-RU" sz="3200"/>
              <a:t>«</a:t>
            </a:r>
            <a:r>
              <a:rPr lang="ru-RU" sz="3200">
                <a:solidFill>
                  <a:srgbClr val="FF0000"/>
                </a:solidFill>
              </a:rPr>
              <a:t>а</a:t>
            </a:r>
            <a:r>
              <a:rPr lang="ru-RU" sz="3200"/>
              <a:t>», что означает – «один предмет»</a:t>
            </a:r>
          </a:p>
          <a:p>
            <a:endParaRPr lang="ru-RU" sz="3200"/>
          </a:p>
          <a:p>
            <a:r>
              <a:rPr lang="en-GB" sz="3200"/>
              <a:t>     </a:t>
            </a:r>
            <a:r>
              <a:rPr lang="en-GB" sz="3200">
                <a:solidFill>
                  <a:srgbClr val="FF0000"/>
                </a:solidFill>
              </a:rPr>
              <a:t>a</a:t>
            </a:r>
            <a:r>
              <a:rPr lang="en-GB" sz="3200"/>
              <a:t>  dog = </a:t>
            </a:r>
            <a:r>
              <a:rPr lang="ru-RU" sz="3200"/>
              <a:t>одна </a:t>
            </a:r>
          </a:p>
          <a:p>
            <a:r>
              <a:rPr lang="ru-RU" sz="3200"/>
              <a:t>             собака</a:t>
            </a:r>
            <a:endParaRPr lang="en-GB" sz="3200"/>
          </a:p>
          <a:p>
            <a:r>
              <a:rPr lang="en-GB" sz="3200"/>
              <a:t>     </a:t>
            </a:r>
            <a:r>
              <a:rPr lang="ru-RU" sz="3200">
                <a:solidFill>
                  <a:srgbClr val="FF0000"/>
                </a:solidFill>
              </a:rPr>
              <a:t>а</a:t>
            </a:r>
            <a:r>
              <a:rPr lang="ru-RU" sz="3200"/>
              <a:t> </a:t>
            </a:r>
            <a:r>
              <a:rPr lang="en-GB" sz="3200"/>
              <a:t> cake </a:t>
            </a:r>
            <a:r>
              <a:rPr lang="ru-RU" sz="3200"/>
              <a:t>= один </a:t>
            </a:r>
          </a:p>
          <a:p>
            <a:r>
              <a:rPr lang="ru-RU" sz="3200"/>
              <a:t>              торт</a:t>
            </a:r>
          </a:p>
        </p:txBody>
      </p:sp>
      <p:pic>
        <p:nvPicPr>
          <p:cNvPr id="44034" name="Picture 2" descr="правила граммат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2381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411413" y="836613"/>
            <a:ext cx="590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i="1"/>
              <a:t>Как отличить        в ед. ч. от  во мн. ч?        </a:t>
            </a:r>
          </a:p>
        </p:txBody>
      </p:sp>
      <p:pic>
        <p:nvPicPr>
          <p:cNvPr id="44036" name="Picture 5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8366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8366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ед 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844675"/>
            <a:ext cx="10604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3495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3" descr="d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581525"/>
            <a:ext cx="719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5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5734050"/>
            <a:ext cx="647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787900" y="1700213"/>
            <a:ext cx="40322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            есть      </a:t>
            </a:r>
          </a:p>
          <a:p>
            <a:r>
              <a:rPr lang="ru-RU" sz="3200"/>
              <a:t>             окончание    </a:t>
            </a:r>
          </a:p>
          <a:p>
            <a:r>
              <a:rPr lang="ru-RU" sz="3200"/>
              <a:t>             или         .</a:t>
            </a:r>
          </a:p>
        </p:txBody>
      </p:sp>
      <p:pic>
        <p:nvPicPr>
          <p:cNvPr id="57361" name="Picture 17" descr="мн 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1700213"/>
            <a:ext cx="9413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 descr="действующее лиц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2764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9" descr="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2813" y="2266950"/>
            <a:ext cx="611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20" descr="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2781300"/>
            <a:ext cx="6016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Picture 21" descr="d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357563"/>
            <a:ext cx="8905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Picture 22" descr="d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3573463"/>
            <a:ext cx="8905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732588" y="3573463"/>
            <a:ext cx="1476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dog</a:t>
            </a:r>
            <a:r>
              <a:rPr lang="en-GB" sz="3200">
                <a:solidFill>
                  <a:srgbClr val="FF0000"/>
                </a:solidFill>
              </a:rPr>
              <a:t>s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57369" name="Picture 25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4797425"/>
            <a:ext cx="7921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26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508500"/>
            <a:ext cx="7921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Picture 27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5013325"/>
            <a:ext cx="7921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6516688" y="4652963"/>
            <a:ext cx="1476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cak</a:t>
            </a:r>
            <a:r>
              <a:rPr lang="en-GB" sz="3200">
                <a:solidFill>
                  <a:srgbClr val="FF0000"/>
                </a:solidFill>
              </a:rPr>
              <a:t>es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59039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Let's remember the rules</a:t>
            </a:r>
            <a:endParaRPr lang="ru-RU" sz="3600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/>
      <p:bldP spid="57360" grpId="0"/>
      <p:bldP spid="57368" grpId="0"/>
      <p:bldP spid="57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5113"/>
            <a:ext cx="20018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4067175" y="908050"/>
            <a:ext cx="2927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 pet - pe</a:t>
            </a:r>
            <a:r>
              <a:rPr lang="en-GB" sz="4000">
                <a:solidFill>
                  <a:srgbClr val="0000CC"/>
                </a:solidFill>
              </a:rPr>
              <a:t>t</a:t>
            </a:r>
            <a:r>
              <a:rPr lang="en-GB" sz="4000"/>
              <a:t>s</a:t>
            </a:r>
          </a:p>
          <a:p>
            <a:r>
              <a:rPr lang="en-GB" sz="3200"/>
              <a:t>[</a:t>
            </a:r>
            <a:r>
              <a:rPr lang="en-GB" sz="3200">
                <a:latin typeface="Lucida Sans Unicode" pitchFamily="34" charset="0"/>
              </a:rPr>
              <a:t>ə pet     pet</a:t>
            </a:r>
            <a:r>
              <a:rPr lang="en-GB" sz="3200" u="sng">
                <a:solidFill>
                  <a:srgbClr val="FF0000"/>
                </a:solidFill>
                <a:latin typeface="Lucida Sans Unicode" pitchFamily="34" charset="0"/>
              </a:rPr>
              <a:t>s</a:t>
            </a:r>
            <a:r>
              <a:rPr lang="en-GB" sz="3200">
                <a:latin typeface="Lucida Sans Unicode" pitchFamily="34" charset="0"/>
              </a:rPr>
              <a:t>]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39750" y="2420938"/>
            <a:ext cx="3300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 dog - do</a:t>
            </a:r>
            <a:r>
              <a:rPr lang="en-GB" sz="4000">
                <a:solidFill>
                  <a:srgbClr val="0000CC"/>
                </a:solidFill>
              </a:rPr>
              <a:t>g</a:t>
            </a:r>
            <a:r>
              <a:rPr lang="en-GB" sz="4000"/>
              <a:t>s</a:t>
            </a:r>
          </a:p>
          <a:p>
            <a:r>
              <a:rPr lang="en-GB" sz="3200"/>
              <a:t>[ə dɒg      </a:t>
            </a:r>
            <a:r>
              <a:rPr lang="ru-RU" sz="3200"/>
              <a:t> </a:t>
            </a:r>
            <a:r>
              <a:rPr lang="en-GB" sz="3200"/>
              <a:t>dɒg</a:t>
            </a:r>
            <a:r>
              <a:rPr lang="en-GB" sz="3200" u="sng">
                <a:solidFill>
                  <a:srgbClr val="FF0000"/>
                </a:solidFill>
              </a:rPr>
              <a:t>z</a:t>
            </a:r>
            <a:r>
              <a:rPr lang="en-GB" sz="3200"/>
              <a:t>]</a:t>
            </a:r>
          </a:p>
        </p:txBody>
      </p:sp>
      <p:pic>
        <p:nvPicPr>
          <p:cNvPr id="46084" name="Picture 6" descr="d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997200"/>
            <a:ext cx="962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5076825" y="2420938"/>
            <a:ext cx="30162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 pig - pi</a:t>
            </a:r>
            <a:r>
              <a:rPr lang="en-GB" sz="4000">
                <a:solidFill>
                  <a:srgbClr val="0000CC"/>
                </a:solidFill>
              </a:rPr>
              <a:t>g</a:t>
            </a:r>
            <a:r>
              <a:rPr lang="en-GB" sz="4000"/>
              <a:t>s</a:t>
            </a:r>
          </a:p>
          <a:p>
            <a:r>
              <a:rPr lang="en-GB" sz="3200"/>
              <a:t>[ə pig      pig</a:t>
            </a:r>
            <a:r>
              <a:rPr lang="en-GB" sz="3200" u="sng">
                <a:solidFill>
                  <a:srgbClr val="FF0000"/>
                </a:solidFill>
              </a:rPr>
              <a:t>z</a:t>
            </a:r>
            <a:r>
              <a:rPr lang="en-GB" sz="3200"/>
              <a:t>]</a:t>
            </a:r>
          </a:p>
        </p:txBody>
      </p:sp>
      <p:pic>
        <p:nvPicPr>
          <p:cNvPr id="46086" name="Picture 8" descr="p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638" y="2924175"/>
            <a:ext cx="6826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323850" y="3933825"/>
            <a:ext cx="35782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 duck- du</a:t>
            </a:r>
            <a:r>
              <a:rPr lang="en-GB" sz="4000">
                <a:solidFill>
                  <a:srgbClr val="0000CC"/>
                </a:solidFill>
              </a:rPr>
              <a:t>ck</a:t>
            </a:r>
            <a:r>
              <a:rPr lang="en-GB" sz="4000"/>
              <a:t>s</a:t>
            </a:r>
          </a:p>
          <a:p>
            <a:r>
              <a:rPr lang="en-GB" sz="3200"/>
              <a:t>[ə dʌk         dʌk</a:t>
            </a:r>
            <a:r>
              <a:rPr lang="en-GB" sz="3200" u="sng">
                <a:solidFill>
                  <a:srgbClr val="FF0000"/>
                </a:solidFill>
              </a:rPr>
              <a:t>s</a:t>
            </a:r>
            <a:r>
              <a:rPr lang="en-GB" sz="3200"/>
              <a:t>]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5148263" y="3860800"/>
            <a:ext cx="3376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an owl - ow</a:t>
            </a:r>
            <a:r>
              <a:rPr lang="en-GB" sz="4000">
                <a:solidFill>
                  <a:srgbClr val="0000CC"/>
                </a:solidFill>
              </a:rPr>
              <a:t>l</a:t>
            </a:r>
            <a:r>
              <a:rPr lang="en-GB" sz="4000"/>
              <a:t>s</a:t>
            </a:r>
          </a:p>
          <a:p>
            <a:r>
              <a:rPr lang="en-GB" sz="3200"/>
              <a:t>[ən aʊl        aʊl</a:t>
            </a:r>
            <a:r>
              <a:rPr lang="en-GB" sz="3200" u="sng">
                <a:solidFill>
                  <a:srgbClr val="FF0000"/>
                </a:solidFill>
              </a:rPr>
              <a:t>z</a:t>
            </a:r>
            <a:r>
              <a:rPr lang="en-GB" sz="3200"/>
              <a:t>]</a:t>
            </a:r>
          </a:p>
        </p:txBody>
      </p:sp>
      <p:pic>
        <p:nvPicPr>
          <p:cNvPr id="46089" name="Picture 12" descr="ow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5275" y="4437063"/>
            <a:ext cx="698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2555875" y="5229225"/>
            <a:ext cx="443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 parrot - parro</a:t>
            </a:r>
            <a:r>
              <a:rPr lang="en-GB" sz="4000">
                <a:solidFill>
                  <a:srgbClr val="0000CC"/>
                </a:solidFill>
              </a:rPr>
              <a:t>t</a:t>
            </a:r>
            <a:r>
              <a:rPr lang="en-GB" sz="4000"/>
              <a:t>s</a:t>
            </a:r>
          </a:p>
          <a:p>
            <a:r>
              <a:rPr lang="en-GB" sz="3200"/>
              <a:t>[ə `p</a:t>
            </a:r>
            <a:r>
              <a:rPr lang="en-US" sz="3200"/>
              <a:t>ærə</a:t>
            </a:r>
            <a:r>
              <a:rPr lang="en-GB" sz="3200"/>
              <a:t>t      </a:t>
            </a:r>
            <a:r>
              <a:rPr lang="ru-RU" sz="3200"/>
              <a:t> </a:t>
            </a:r>
            <a:r>
              <a:rPr lang="en-GB" sz="3200"/>
              <a:t>`p</a:t>
            </a:r>
            <a:r>
              <a:rPr lang="en-US" sz="3200"/>
              <a:t>ærə</a:t>
            </a:r>
            <a:r>
              <a:rPr lang="en-GB" sz="3200"/>
              <a:t>t</a:t>
            </a:r>
            <a:r>
              <a:rPr lang="en-GB" b="0"/>
              <a:t> </a:t>
            </a:r>
            <a:r>
              <a:rPr lang="en-GB" sz="3200" u="sng">
                <a:solidFill>
                  <a:srgbClr val="FF0000"/>
                </a:solidFill>
              </a:rPr>
              <a:t>s</a:t>
            </a:r>
            <a:r>
              <a:rPr lang="en-GB" sz="3200"/>
              <a:t>]</a:t>
            </a:r>
          </a:p>
        </p:txBody>
      </p:sp>
      <p:pic>
        <p:nvPicPr>
          <p:cNvPr id="46091" name="Picture 14" descr="parr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5815013"/>
            <a:ext cx="8588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6" descr="действующее лиц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836613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2792412" y="116632"/>
            <a:ext cx="5476875" cy="473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Learn to read the words</a:t>
            </a:r>
            <a:endParaRPr lang="ru-RU" sz="36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6094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478338"/>
            <a:ext cx="6588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482" y="1040904"/>
            <a:ext cx="87235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>
                <a:ln/>
                <a:solidFill>
                  <a:schemeClr val="accent3"/>
                </a:solidFill>
              </a:rPr>
              <a:t>сущ.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8520" y="87115"/>
            <a:ext cx="8856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Образуйте множественное число от следующих  </a:t>
            </a:r>
          </a:p>
        </p:txBody>
      </p:sp>
      <p:pic>
        <p:nvPicPr>
          <p:cNvPr id="48130" name="Picture 5" descr="действующее лиц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654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2268538" y="1298575"/>
            <a:ext cx="3419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/>
              <a:t>a cake – 3 ………</a:t>
            </a:r>
            <a:endParaRPr lang="ru-RU" sz="3200" b="0"/>
          </a:p>
        </p:txBody>
      </p:sp>
      <p:pic>
        <p:nvPicPr>
          <p:cNvPr id="4813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8" y="1331913"/>
            <a:ext cx="10937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1277938"/>
            <a:ext cx="132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CC"/>
                </a:solidFill>
              </a:rPr>
              <a:t>cakes</a:t>
            </a:r>
            <a:endParaRPr lang="ru-RU" sz="3200" i="1">
              <a:solidFill>
                <a:srgbClr val="0000CC"/>
              </a:solidFill>
            </a:endParaRPr>
          </a:p>
        </p:txBody>
      </p:sp>
      <p:pic>
        <p:nvPicPr>
          <p:cNvPr id="48134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0" y="1292225"/>
            <a:ext cx="8112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0" y="1287463"/>
            <a:ext cx="8112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0" y="1292225"/>
            <a:ext cx="8112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0" y="1281113"/>
            <a:ext cx="8112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250" y="1285875"/>
            <a:ext cx="8112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358775" y="2209800"/>
            <a:ext cx="8174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/>
              <a:t>a cat – 2 ………               a film – 2 ……</a:t>
            </a:r>
          </a:p>
          <a:p>
            <a:r>
              <a:rPr lang="en-US" sz="3200" b="0"/>
              <a:t>a pig – 3 ………               a dog – 4 ……</a:t>
            </a:r>
          </a:p>
          <a:p>
            <a:r>
              <a:rPr lang="en-US" sz="3200" b="0"/>
              <a:t>a hat - 4……                    a zebra – 3 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9613" y="2198688"/>
            <a:ext cx="161766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CC"/>
                </a:solidFill>
              </a:rPr>
              <a:t>cats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[s]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8538" y="2701925"/>
            <a:ext cx="16176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CC"/>
                </a:solidFill>
              </a:rPr>
              <a:t>pigs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[z]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613" y="3195638"/>
            <a:ext cx="16398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CC"/>
                </a:solidFill>
              </a:rPr>
              <a:t>hats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[s]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5113" y="2147888"/>
            <a:ext cx="1847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CC"/>
                </a:solidFill>
              </a:rPr>
              <a:t>films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[z]</a:t>
            </a:r>
            <a:r>
              <a:rPr lang="en-US" sz="3200" i="1" dirty="0">
                <a:solidFill>
                  <a:srgbClr val="0000CC"/>
                </a:solidFill>
              </a:rPr>
              <a:t> </a:t>
            </a:r>
            <a:endParaRPr lang="ru-RU" sz="3200" i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2438" y="2701925"/>
            <a:ext cx="17541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CC"/>
                </a:solidFill>
              </a:rPr>
              <a:t>dogs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[z]</a:t>
            </a:r>
            <a:endParaRPr lang="ru-RU" sz="3200" i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5163" y="3195638"/>
            <a:ext cx="2074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0000CC"/>
                </a:solidFill>
              </a:rPr>
              <a:t>zebras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[z]</a:t>
            </a:r>
            <a:endParaRPr lang="ru-RU" sz="3200" i="1" dirty="0">
              <a:solidFill>
                <a:srgbClr val="0000C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3717032"/>
            <a:ext cx="8856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Распределите следующие слова по колонкам:</a:t>
            </a:r>
          </a:p>
        </p:txBody>
      </p:sp>
      <p:pic>
        <p:nvPicPr>
          <p:cNvPr id="48147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221163"/>
            <a:ext cx="10033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Рисунок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105275"/>
            <a:ext cx="792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669873" y="4917361"/>
            <a:ext cx="13244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zebras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10543" y="4917361"/>
            <a:ext cx="1143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 dog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32875" y="5440581"/>
            <a:ext cx="13227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2 films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25495" y="5451368"/>
            <a:ext cx="17235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3 parrots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59564" y="5945211"/>
            <a:ext cx="13019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an owl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0820" y="6213531"/>
            <a:ext cx="15039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doctors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43640" y="5877272"/>
            <a:ext cx="10054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1 cat</a:t>
            </a:r>
            <a:endParaRPr lang="ru-RU" sz="280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2959E-6 L 0.53663 0.014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7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8369E-6 L 0.4342 0.047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235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5378E-6 L 0.47361 -0.047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-2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1337E-6 L 0.47413 0.028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1337E-6 L -0.43073 0.049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2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6449E-6 L 0.39392 0.0150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1039E-6 L 0.22466 0.065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3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1751E-7 L -0.25 -0.0314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0396E-6 L -0.54705 0.045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2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8545E-6 L 0.31562 0.007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11138"/>
            <a:ext cx="4562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41949" y="231659"/>
            <a:ext cx="374023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Guess a riddle!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680" y="2089880"/>
            <a:ext cx="82894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Listen to the story and say who is it?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325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2800350"/>
            <a:ext cx="3346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0188" y="3411538"/>
            <a:ext cx="17811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3463" y="4708525"/>
            <a:ext cx="167798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3700" y="4164013"/>
            <a:ext cx="157956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75" y="4918075"/>
            <a:ext cx="1422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438" y="2635250"/>
            <a:ext cx="15621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 bwMode="auto">
          <a:xfrm>
            <a:off x="2619552" y="2890982"/>
            <a:ext cx="2985164" cy="1367515"/>
          </a:xfrm>
          <a:prstGeom prst="wedgeRoundRectCallout">
            <a:avLst>
              <a:gd name="adj1" fmla="val 85604"/>
              <a:gd name="adj2" fmla="val 2602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He is not a dragon.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 bwMode="auto">
          <a:xfrm>
            <a:off x="2725944" y="3043382"/>
            <a:ext cx="2985164" cy="1367515"/>
          </a:xfrm>
          <a:prstGeom prst="wedgeRoundRectCallout">
            <a:avLst>
              <a:gd name="adj1" fmla="val 85604"/>
              <a:gd name="adj2" fmla="val 2602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He is not green.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2813105" y="3251489"/>
            <a:ext cx="3255186" cy="1367515"/>
          </a:xfrm>
          <a:prstGeom prst="wedgeRoundRectCallout">
            <a:avLst>
              <a:gd name="adj1" fmla="val 68012"/>
              <a:gd name="adj2" fmla="val 2467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He isn`t a small monster.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3083127" y="4410897"/>
            <a:ext cx="2985164" cy="1367515"/>
          </a:xfrm>
          <a:prstGeom prst="wedgeRoundRectCallout">
            <a:avLst>
              <a:gd name="adj1" fmla="val 69824"/>
              <a:gd name="adj2" fmla="val -23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He is a big blue monster.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9244E-6 L 0.68298 0.1933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9" y="9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231" y="139160"/>
            <a:ext cx="74943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Read the story and say who is it?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903288"/>
            <a:ext cx="16779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982663"/>
            <a:ext cx="1555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1787525" y="982663"/>
            <a:ext cx="51974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He </a:t>
            </a:r>
            <a:r>
              <a:rPr lang="en-US" sz="2800">
                <a:solidFill>
                  <a:srgbClr val="FF0000"/>
                </a:solidFill>
              </a:rPr>
              <a:t>is</a:t>
            </a:r>
            <a:r>
              <a:rPr lang="en-US" sz="2800"/>
              <a:t> a monster. </a:t>
            </a:r>
            <a:r>
              <a:rPr lang="en-US" sz="2800">
                <a:solidFill>
                  <a:srgbClr val="7F7F7F"/>
                </a:solidFill>
              </a:rPr>
              <a:t>[`m</a:t>
            </a:r>
            <a:r>
              <a:rPr lang="en-US" sz="2800">
                <a:solidFill>
                  <a:srgbClr val="7F7F7F"/>
                </a:solidFill>
                <a:latin typeface="Lucida Sans Unicode" pitchFamily="34" charset="0"/>
              </a:rPr>
              <a:t>ɒnst</a:t>
            </a:r>
            <a:r>
              <a:rPr lang="en-US" sz="2800">
                <a:solidFill>
                  <a:srgbClr val="7F7F7F"/>
                </a:solidFill>
              </a:rPr>
              <a:t>ə]</a:t>
            </a:r>
          </a:p>
          <a:p>
            <a:pPr algn="ctr"/>
            <a:r>
              <a:rPr lang="en-US" sz="2800"/>
              <a:t>He </a:t>
            </a:r>
            <a:r>
              <a:rPr lang="en-US" sz="2800">
                <a:solidFill>
                  <a:srgbClr val="FF0000"/>
                </a:solidFill>
              </a:rPr>
              <a:t>is not </a:t>
            </a:r>
            <a:r>
              <a:rPr lang="en-US" sz="2800"/>
              <a:t>a dragon. </a:t>
            </a:r>
            <a:r>
              <a:rPr lang="en-US" sz="2800">
                <a:solidFill>
                  <a:srgbClr val="7F7F7F"/>
                </a:solidFill>
              </a:rPr>
              <a:t>[`drægən]</a:t>
            </a:r>
          </a:p>
          <a:p>
            <a:pPr algn="ctr"/>
            <a:r>
              <a:rPr lang="en-US" sz="2800"/>
              <a:t>He </a:t>
            </a:r>
            <a:r>
              <a:rPr lang="en-US" sz="2800">
                <a:solidFill>
                  <a:srgbClr val="FF0000"/>
                </a:solidFill>
              </a:rPr>
              <a:t>is not </a:t>
            </a:r>
            <a:r>
              <a:rPr lang="en-US" sz="2800"/>
              <a:t>big.</a:t>
            </a:r>
          </a:p>
          <a:p>
            <a:pPr algn="ctr"/>
            <a:r>
              <a:rPr lang="en-US" sz="2800"/>
              <a:t>He </a:t>
            </a:r>
            <a:r>
              <a:rPr lang="en-US" sz="2800">
                <a:solidFill>
                  <a:srgbClr val="FF0000"/>
                </a:solidFill>
              </a:rPr>
              <a:t>is</a:t>
            </a:r>
            <a:r>
              <a:rPr lang="en-US" sz="2800"/>
              <a:t> kind. </a:t>
            </a:r>
            <a:r>
              <a:rPr lang="en-US" sz="2800">
                <a:solidFill>
                  <a:srgbClr val="7F7F7F"/>
                </a:solidFill>
              </a:rPr>
              <a:t>[kaind]</a:t>
            </a:r>
          </a:p>
          <a:p>
            <a:pPr algn="ctr"/>
            <a:r>
              <a:rPr lang="en-US" sz="2800"/>
              <a:t>He </a:t>
            </a:r>
            <a:r>
              <a:rPr lang="en-US" sz="2800">
                <a:solidFill>
                  <a:srgbClr val="FF0000"/>
                </a:solidFill>
              </a:rPr>
              <a:t>is not </a:t>
            </a:r>
            <a:r>
              <a:rPr lang="en-US" sz="2800"/>
              <a:t>evil. </a:t>
            </a:r>
            <a:r>
              <a:rPr lang="en-US" sz="2800">
                <a:solidFill>
                  <a:srgbClr val="7F7F7F"/>
                </a:solidFill>
              </a:rPr>
              <a:t>[i:vl]</a:t>
            </a:r>
            <a:endParaRPr lang="ru-RU" sz="2800">
              <a:solidFill>
                <a:srgbClr val="7F7F7F"/>
              </a:solidFill>
            </a:endParaRPr>
          </a:p>
        </p:txBody>
      </p:sp>
      <p:sp>
        <p:nvSpPr>
          <p:cNvPr id="8" name="Круглая лента лицом вверх 7"/>
          <p:cNvSpPr/>
          <p:nvPr/>
        </p:nvSpPr>
        <p:spPr bwMode="auto">
          <a:xfrm>
            <a:off x="385975" y="2820722"/>
            <a:ext cx="1834711" cy="408283"/>
          </a:xfrm>
          <a:prstGeom prst="ellipseRibbon2">
            <a:avLst>
              <a:gd name="adj1" fmla="val 18601"/>
              <a:gd name="adj2" fmla="val 68986"/>
              <a:gd name="adj3" fmla="val 125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Grover </a:t>
            </a:r>
            <a:endParaRPr lang="ru-RU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руглая лента лицом вверх 8"/>
          <p:cNvSpPr/>
          <p:nvPr/>
        </p:nvSpPr>
        <p:spPr bwMode="auto">
          <a:xfrm>
            <a:off x="6984412" y="2902157"/>
            <a:ext cx="1834711" cy="408283"/>
          </a:xfrm>
          <a:prstGeom prst="ellipseRibbon2">
            <a:avLst>
              <a:gd name="adj1" fmla="val 18601"/>
              <a:gd name="adj2" fmla="val 68986"/>
              <a:gd name="adj3" fmla="val 125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2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Ord</a:t>
            </a:r>
            <a:endParaRPr lang="ru-RU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730" y="3452772"/>
            <a:ext cx="88453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Write the story about another monster.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64173"/>
            <a:ext cx="204270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AB p.19,</a:t>
            </a:r>
          </a:p>
          <a:p>
            <a:pPr algn="ctr">
              <a:defRPr/>
            </a:pPr>
            <a:r>
              <a:rPr lang="en-US" sz="2400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ex.1</a:t>
            </a:r>
            <a:r>
              <a:rPr lang="en-US" sz="3200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3200" cap="all" dirty="0">
              <a:ln/>
              <a:solidFill>
                <a:srgbClr val="FF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1609725" y="4252913"/>
            <a:ext cx="54149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He …….. a monster. </a:t>
            </a:r>
            <a:r>
              <a:rPr lang="en-US" sz="2800">
                <a:solidFill>
                  <a:srgbClr val="7F7F7F"/>
                </a:solidFill>
              </a:rPr>
              <a:t>[`m</a:t>
            </a:r>
            <a:r>
              <a:rPr lang="en-US" sz="2800">
                <a:solidFill>
                  <a:srgbClr val="7F7F7F"/>
                </a:solidFill>
                <a:latin typeface="Lucida Sans Unicode" pitchFamily="34" charset="0"/>
              </a:rPr>
              <a:t>ɒnst</a:t>
            </a:r>
            <a:r>
              <a:rPr lang="en-US" sz="2800">
                <a:solidFill>
                  <a:srgbClr val="7F7F7F"/>
                </a:solidFill>
              </a:rPr>
              <a:t>ə]</a:t>
            </a:r>
          </a:p>
          <a:p>
            <a:pPr algn="ctr"/>
            <a:r>
              <a:rPr lang="en-US" sz="2800"/>
              <a:t>He ………. a dragon. </a:t>
            </a:r>
            <a:r>
              <a:rPr lang="en-US" sz="2800">
                <a:solidFill>
                  <a:srgbClr val="7F7F7F"/>
                </a:solidFill>
              </a:rPr>
              <a:t>[`drægən]</a:t>
            </a:r>
          </a:p>
          <a:p>
            <a:pPr algn="ctr"/>
            <a:r>
              <a:rPr lang="en-US" sz="2800"/>
              <a:t>He ……….. big.</a:t>
            </a:r>
          </a:p>
          <a:p>
            <a:pPr algn="ctr"/>
            <a:r>
              <a:rPr lang="en-US" sz="2800"/>
              <a:t>He ……… kind. </a:t>
            </a:r>
            <a:r>
              <a:rPr lang="en-US" sz="2800">
                <a:solidFill>
                  <a:srgbClr val="7F7F7F"/>
                </a:solidFill>
              </a:rPr>
              <a:t>[kaind]</a:t>
            </a:r>
          </a:p>
          <a:p>
            <a:pPr algn="ctr"/>
            <a:r>
              <a:rPr lang="en-US" sz="2800"/>
              <a:t>He ……….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evil. </a:t>
            </a:r>
            <a:r>
              <a:rPr lang="en-US" sz="2800">
                <a:solidFill>
                  <a:srgbClr val="7F7F7F"/>
                </a:solidFill>
              </a:rPr>
              <a:t>[ivl]</a:t>
            </a:r>
            <a:endParaRPr lang="ru-RU" sz="280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17750" y="416401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is not</a:t>
            </a:r>
            <a:endParaRPr lang="ru-RU" sz="280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97150" y="4595813"/>
            <a:ext cx="584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is </a:t>
            </a:r>
            <a:endParaRPr lang="ru-RU" sz="280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49725" y="5043488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is </a:t>
            </a:r>
            <a:endParaRPr lang="ru-RU" sz="280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81350" y="5507038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is </a:t>
            </a:r>
            <a:endParaRPr lang="ru-RU" sz="280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98825" y="5907088"/>
            <a:ext cx="1143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is not</a:t>
            </a:r>
            <a:endParaRPr lang="ru-RU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6873E-6 L 0.00278 0.47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35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6697E-6 L 0.00295 0.46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3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28204">
            <a:off x="745331" y="-292893"/>
            <a:ext cx="210502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700" y="169863"/>
            <a:ext cx="193833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35977" y="0"/>
            <a:ext cx="332667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AB p.19, ex.2</a:t>
            </a:r>
            <a:r>
              <a:rPr lang="en-US" sz="4000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4000" cap="all" dirty="0">
              <a:ln/>
              <a:solidFill>
                <a:srgbClr val="FF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630238"/>
            <a:ext cx="59467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0136">
            <a:off x="185738" y="3790950"/>
            <a:ext cx="17145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0136">
            <a:off x="417513" y="5313363"/>
            <a:ext cx="17145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0136">
            <a:off x="3074988" y="5510213"/>
            <a:ext cx="17160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0136">
            <a:off x="5764213" y="5408613"/>
            <a:ext cx="19685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0136">
            <a:off x="7292975" y="4017963"/>
            <a:ext cx="1714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79152">
            <a:off x="6203950" y="2430463"/>
            <a:ext cx="26844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Box 5"/>
          <p:cNvSpPr txBox="1">
            <a:spLocks noChangeArrowheads="1"/>
          </p:cNvSpPr>
          <p:nvPr/>
        </p:nvSpPr>
        <p:spPr bwMode="auto">
          <a:xfrm>
            <a:off x="2273300" y="1958975"/>
            <a:ext cx="4714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He …………….. a dragon.</a:t>
            </a:r>
          </a:p>
          <a:p>
            <a:r>
              <a:rPr lang="en-US" sz="2800"/>
              <a:t>He is ….. blue ……….... .</a:t>
            </a:r>
          </a:p>
          <a:p>
            <a:r>
              <a:rPr lang="en-US" sz="2800"/>
              <a:t>He ………… big.</a:t>
            </a:r>
          </a:p>
          <a:p>
            <a:r>
              <a:rPr lang="en-US" sz="2800"/>
              <a:t>He is not …………….. .</a:t>
            </a:r>
          </a:p>
          <a:p>
            <a:r>
              <a:rPr lang="en-US" sz="2800"/>
              <a:t>He is a ………….. monster.</a:t>
            </a:r>
          </a:p>
          <a:p>
            <a:r>
              <a:rPr lang="en-US" sz="2800"/>
              <a:t>He likes ……………… </a:t>
            </a:r>
          </a:p>
          <a:p>
            <a:r>
              <a:rPr lang="en-US" sz="2800">
                <a:solidFill>
                  <a:srgbClr val="0000CC"/>
                </a:solidFill>
              </a:rPr>
              <a:t>He is </a:t>
            </a:r>
            <a:r>
              <a:rPr lang="en-US" sz="2800"/>
              <a:t>………………………..</a:t>
            </a:r>
            <a:endParaRPr lang="ru-RU" sz="2800"/>
          </a:p>
        </p:txBody>
      </p:sp>
      <p:sp>
        <p:nvSpPr>
          <p:cNvPr id="12" name="TextBox 11"/>
          <p:cNvSpPr txBox="1"/>
          <p:nvPr/>
        </p:nvSpPr>
        <p:spPr>
          <a:xfrm>
            <a:off x="368982" y="4123840"/>
            <a:ext cx="1348951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is not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247" y="5646215"/>
            <a:ext cx="1348951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evil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8675" y="5826035"/>
            <a:ext cx="1348951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kind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3665" y="5842999"/>
            <a:ext cx="1968606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cookies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6740" y="4351796"/>
            <a:ext cx="1348951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is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5947" y="2783604"/>
            <a:ext cx="3257005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a          monster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8157" y="4377766"/>
            <a:ext cx="3469811" cy="690205"/>
          </a:xfrm>
          <a:prstGeom prst="roundRect">
            <a:avLst>
              <a:gd name="adj" fmla="val 41952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49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</a:rPr>
              <a:t>Cookie  Monster!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463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2975E-6 L 0.32361 -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17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05876E-6 L -0.29618 -0.07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3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4934E-6 L -0.50955 -0.244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-12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5774E-6 L 0.40868 -0.377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-18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1288E-6 L 0.05244 -0.3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17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5785E-6 L -0.22378 -0.278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4105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0" b="1" i="1" smtClean="0">
                <a:solidFill>
                  <a:schemeClr val="folHlink"/>
                </a:solidFill>
                <a:latin typeface="Georgia" pitchFamily="18" charset="0"/>
              </a:rPr>
              <a:t>Hello !</a:t>
            </a:r>
            <a:endParaRPr lang="ru-RU" sz="18000" b="1" i="1" smtClean="0">
              <a:solidFill>
                <a:schemeClr val="folHlin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55128" y="147781"/>
            <a:ext cx="4165600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0" dirty="0" err="1">
                <a:solidFill>
                  <a:schemeClr val="tx1"/>
                </a:solidFill>
              </a:rPr>
              <a:t>Драконица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Cassie </a:t>
            </a:r>
            <a:r>
              <a:rPr lang="ru-RU" sz="2000" b="0" dirty="0">
                <a:solidFill>
                  <a:schemeClr val="tx1"/>
                </a:solidFill>
              </a:rPr>
              <a:t>заглянула в волшебное зеркало злой волшебницы. Часть её изображения исчезла. Но, если произнести заклинание, правильно назвав все звуки, то злые чары исчезнут и </a:t>
            </a:r>
            <a:r>
              <a:rPr lang="en-US" sz="2000" b="0" dirty="0">
                <a:solidFill>
                  <a:schemeClr val="tx1"/>
                </a:solidFill>
              </a:rPr>
              <a:t>Cassie </a:t>
            </a:r>
            <a:r>
              <a:rPr lang="ru-RU" sz="2000" b="0" dirty="0">
                <a:solidFill>
                  <a:schemeClr val="tx1"/>
                </a:solidFill>
              </a:rPr>
              <a:t>снова будет цельной.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28797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2851150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 bwMode="auto">
          <a:xfrm>
            <a:off x="2660650" y="2762250"/>
            <a:ext cx="73025" cy="92075"/>
          </a:xfrm>
          <a:custGeom>
            <a:avLst/>
            <a:gdLst>
              <a:gd name="connsiteX0" fmla="*/ 0 w 73891"/>
              <a:gd name="connsiteY0" fmla="*/ 92437 h 92437"/>
              <a:gd name="connsiteX1" fmla="*/ 27709 w 73891"/>
              <a:gd name="connsiteY1" fmla="*/ 46256 h 92437"/>
              <a:gd name="connsiteX2" fmla="*/ 55418 w 73891"/>
              <a:gd name="connsiteY2" fmla="*/ 27783 h 92437"/>
              <a:gd name="connsiteX3" fmla="*/ 73891 w 73891"/>
              <a:gd name="connsiteY3" fmla="*/ 74 h 9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1" h="92437">
                <a:moveTo>
                  <a:pt x="0" y="92437"/>
                </a:moveTo>
                <a:cubicBezTo>
                  <a:pt x="9236" y="77043"/>
                  <a:pt x="16026" y="59886"/>
                  <a:pt x="27709" y="46256"/>
                </a:cubicBezTo>
                <a:cubicBezTo>
                  <a:pt x="34933" y="37828"/>
                  <a:pt x="48483" y="36451"/>
                  <a:pt x="55418" y="27783"/>
                </a:cubicBezTo>
                <a:cubicBezTo>
                  <a:pt x="79922" y="-2847"/>
                  <a:pt x="50398" y="74"/>
                  <a:pt x="73891" y="7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2898775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4013" y="2865438"/>
            <a:ext cx="590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 bwMode="auto">
          <a:xfrm>
            <a:off x="2716213" y="2808288"/>
            <a:ext cx="387350" cy="185737"/>
          </a:xfrm>
          <a:custGeom>
            <a:avLst/>
            <a:gdLst>
              <a:gd name="connsiteX0" fmla="*/ 0 w 387927"/>
              <a:gd name="connsiteY0" fmla="*/ 0 h 185482"/>
              <a:gd name="connsiteX1" fmla="*/ 73891 w 387927"/>
              <a:gd name="connsiteY1" fmla="*/ 36945 h 185482"/>
              <a:gd name="connsiteX2" fmla="*/ 120073 w 387927"/>
              <a:gd name="connsiteY2" fmla="*/ 73890 h 185482"/>
              <a:gd name="connsiteX3" fmla="*/ 147782 w 387927"/>
              <a:gd name="connsiteY3" fmla="*/ 92363 h 185482"/>
              <a:gd name="connsiteX4" fmla="*/ 175491 w 387927"/>
              <a:gd name="connsiteY4" fmla="*/ 120072 h 185482"/>
              <a:gd name="connsiteX5" fmla="*/ 203200 w 387927"/>
              <a:gd name="connsiteY5" fmla="*/ 129309 h 185482"/>
              <a:gd name="connsiteX6" fmla="*/ 258618 w 387927"/>
              <a:gd name="connsiteY6" fmla="*/ 166254 h 185482"/>
              <a:gd name="connsiteX7" fmla="*/ 304800 w 387927"/>
              <a:gd name="connsiteY7" fmla="*/ 175490 h 185482"/>
              <a:gd name="connsiteX8" fmla="*/ 341745 w 387927"/>
              <a:gd name="connsiteY8" fmla="*/ 184727 h 185482"/>
              <a:gd name="connsiteX9" fmla="*/ 387927 w 387927"/>
              <a:gd name="connsiteY9" fmla="*/ 184727 h 18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27" h="185482">
                <a:moveTo>
                  <a:pt x="0" y="0"/>
                </a:moveTo>
                <a:cubicBezTo>
                  <a:pt x="22053" y="8821"/>
                  <a:pt x="55443" y="18497"/>
                  <a:pt x="73891" y="36945"/>
                </a:cubicBezTo>
                <a:cubicBezTo>
                  <a:pt x="115668" y="78722"/>
                  <a:pt x="66130" y="55910"/>
                  <a:pt x="120073" y="73890"/>
                </a:cubicBezTo>
                <a:cubicBezTo>
                  <a:pt x="129309" y="80048"/>
                  <a:pt x="139254" y="85256"/>
                  <a:pt x="147782" y="92363"/>
                </a:cubicBezTo>
                <a:cubicBezTo>
                  <a:pt x="157817" y="100725"/>
                  <a:pt x="164623" y="112826"/>
                  <a:pt x="175491" y="120072"/>
                </a:cubicBezTo>
                <a:cubicBezTo>
                  <a:pt x="183592" y="125473"/>
                  <a:pt x="194689" y="124581"/>
                  <a:pt x="203200" y="129309"/>
                </a:cubicBezTo>
                <a:cubicBezTo>
                  <a:pt x="222607" y="140091"/>
                  <a:pt x="236848" y="161900"/>
                  <a:pt x="258618" y="166254"/>
                </a:cubicBezTo>
                <a:cubicBezTo>
                  <a:pt x="274012" y="169333"/>
                  <a:pt x="289475" y="172084"/>
                  <a:pt x="304800" y="175490"/>
                </a:cubicBezTo>
                <a:cubicBezTo>
                  <a:pt x="317192" y="178244"/>
                  <a:pt x="329129" y="183325"/>
                  <a:pt x="341745" y="184727"/>
                </a:cubicBezTo>
                <a:cubicBezTo>
                  <a:pt x="357045" y="186427"/>
                  <a:pt x="372533" y="184727"/>
                  <a:pt x="387927" y="18472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5388" y="2889250"/>
            <a:ext cx="611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6575" y="2913063"/>
            <a:ext cx="581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лилиния 14"/>
          <p:cNvSpPr/>
          <p:nvPr/>
        </p:nvSpPr>
        <p:spPr bwMode="auto">
          <a:xfrm>
            <a:off x="3176588" y="2992438"/>
            <a:ext cx="601662" cy="65087"/>
          </a:xfrm>
          <a:custGeom>
            <a:avLst/>
            <a:gdLst>
              <a:gd name="connsiteX0" fmla="*/ 0 w 600364"/>
              <a:gd name="connsiteY0" fmla="*/ 46182 h 64654"/>
              <a:gd name="connsiteX1" fmla="*/ 193964 w 600364"/>
              <a:gd name="connsiteY1" fmla="*/ 46182 h 64654"/>
              <a:gd name="connsiteX2" fmla="*/ 221673 w 600364"/>
              <a:gd name="connsiteY2" fmla="*/ 36945 h 64654"/>
              <a:gd name="connsiteX3" fmla="*/ 323273 w 600364"/>
              <a:gd name="connsiteY3" fmla="*/ 9236 h 64654"/>
              <a:gd name="connsiteX4" fmla="*/ 350982 w 600364"/>
              <a:gd name="connsiteY4" fmla="*/ 0 h 64654"/>
              <a:gd name="connsiteX5" fmla="*/ 378691 w 600364"/>
              <a:gd name="connsiteY5" fmla="*/ 18473 h 64654"/>
              <a:gd name="connsiteX6" fmla="*/ 406400 w 600364"/>
              <a:gd name="connsiteY6" fmla="*/ 27709 h 64654"/>
              <a:gd name="connsiteX7" fmla="*/ 461818 w 600364"/>
              <a:gd name="connsiteY7" fmla="*/ 64654 h 64654"/>
              <a:gd name="connsiteX8" fmla="*/ 600364 w 600364"/>
              <a:gd name="connsiteY8" fmla="*/ 55418 h 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364" h="64654">
                <a:moveTo>
                  <a:pt x="0" y="46182"/>
                </a:moveTo>
                <a:cubicBezTo>
                  <a:pt x="87297" y="63641"/>
                  <a:pt x="53414" y="60977"/>
                  <a:pt x="193964" y="46182"/>
                </a:cubicBezTo>
                <a:cubicBezTo>
                  <a:pt x="203647" y="45163"/>
                  <a:pt x="212228" y="39306"/>
                  <a:pt x="221673" y="36945"/>
                </a:cubicBezTo>
                <a:cubicBezTo>
                  <a:pt x="326129" y="10831"/>
                  <a:pt x="204364" y="48872"/>
                  <a:pt x="323273" y="9236"/>
                </a:cubicBezTo>
                <a:lnTo>
                  <a:pt x="350982" y="0"/>
                </a:lnTo>
                <a:cubicBezTo>
                  <a:pt x="360218" y="6158"/>
                  <a:pt x="368762" y="13509"/>
                  <a:pt x="378691" y="18473"/>
                </a:cubicBezTo>
                <a:cubicBezTo>
                  <a:pt x="387399" y="22827"/>
                  <a:pt x="398797" y="21627"/>
                  <a:pt x="406400" y="27709"/>
                </a:cubicBezTo>
                <a:cubicBezTo>
                  <a:pt x="464387" y="74098"/>
                  <a:pt x="376970" y="43443"/>
                  <a:pt x="461818" y="64654"/>
                </a:cubicBezTo>
                <a:lnTo>
                  <a:pt x="600364" y="55418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3613" y="3651250"/>
            <a:ext cx="54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4638" y="365125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2013" y="3646488"/>
            <a:ext cx="55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олилиния 19"/>
          <p:cNvSpPr/>
          <p:nvPr/>
        </p:nvSpPr>
        <p:spPr bwMode="auto">
          <a:xfrm>
            <a:off x="3529013" y="2327275"/>
            <a:ext cx="515937" cy="704850"/>
          </a:xfrm>
          <a:custGeom>
            <a:avLst/>
            <a:gdLst>
              <a:gd name="connsiteX0" fmla="*/ 0 w 517348"/>
              <a:gd name="connsiteY0" fmla="*/ 0 h 703841"/>
              <a:gd name="connsiteX1" fmla="*/ 120073 w 517348"/>
              <a:gd name="connsiteY1" fmla="*/ 9236 h 703841"/>
              <a:gd name="connsiteX2" fmla="*/ 147782 w 517348"/>
              <a:gd name="connsiteY2" fmla="*/ 27709 h 703841"/>
              <a:gd name="connsiteX3" fmla="*/ 175491 w 517348"/>
              <a:gd name="connsiteY3" fmla="*/ 36945 h 703841"/>
              <a:gd name="connsiteX4" fmla="*/ 230909 w 517348"/>
              <a:gd name="connsiteY4" fmla="*/ 73891 h 703841"/>
              <a:gd name="connsiteX5" fmla="*/ 258618 w 517348"/>
              <a:gd name="connsiteY5" fmla="*/ 92363 h 703841"/>
              <a:gd name="connsiteX6" fmla="*/ 267854 w 517348"/>
              <a:gd name="connsiteY6" fmla="*/ 120072 h 703841"/>
              <a:gd name="connsiteX7" fmla="*/ 295564 w 517348"/>
              <a:gd name="connsiteY7" fmla="*/ 129309 h 703841"/>
              <a:gd name="connsiteX8" fmla="*/ 406400 w 517348"/>
              <a:gd name="connsiteY8" fmla="*/ 120072 h 703841"/>
              <a:gd name="connsiteX9" fmla="*/ 480291 w 517348"/>
              <a:gd name="connsiteY9" fmla="*/ 147781 h 703841"/>
              <a:gd name="connsiteX10" fmla="*/ 498764 w 517348"/>
              <a:gd name="connsiteY10" fmla="*/ 175491 h 703841"/>
              <a:gd name="connsiteX11" fmla="*/ 517236 w 517348"/>
              <a:gd name="connsiteY11" fmla="*/ 230909 h 703841"/>
              <a:gd name="connsiteX12" fmla="*/ 489527 w 517348"/>
              <a:gd name="connsiteY12" fmla="*/ 406400 h 703841"/>
              <a:gd name="connsiteX13" fmla="*/ 471054 w 517348"/>
              <a:gd name="connsiteY13" fmla="*/ 434109 h 703841"/>
              <a:gd name="connsiteX14" fmla="*/ 443345 w 517348"/>
              <a:gd name="connsiteY14" fmla="*/ 489527 h 703841"/>
              <a:gd name="connsiteX15" fmla="*/ 424873 w 517348"/>
              <a:gd name="connsiteY15" fmla="*/ 544945 h 703841"/>
              <a:gd name="connsiteX16" fmla="*/ 360218 w 517348"/>
              <a:gd name="connsiteY16" fmla="*/ 618836 h 703841"/>
              <a:gd name="connsiteX17" fmla="*/ 295564 w 517348"/>
              <a:gd name="connsiteY17" fmla="*/ 683491 h 703841"/>
              <a:gd name="connsiteX18" fmla="*/ 267854 w 517348"/>
              <a:gd name="connsiteY18" fmla="*/ 701963 h 703841"/>
              <a:gd name="connsiteX19" fmla="*/ 203200 w 517348"/>
              <a:gd name="connsiteY19" fmla="*/ 701963 h 70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7348" h="703841">
                <a:moveTo>
                  <a:pt x="0" y="0"/>
                </a:moveTo>
                <a:cubicBezTo>
                  <a:pt x="40024" y="3079"/>
                  <a:pt x="80618" y="1838"/>
                  <a:pt x="120073" y="9236"/>
                </a:cubicBezTo>
                <a:cubicBezTo>
                  <a:pt x="130984" y="11282"/>
                  <a:pt x="137853" y="22745"/>
                  <a:pt x="147782" y="27709"/>
                </a:cubicBezTo>
                <a:cubicBezTo>
                  <a:pt x="156490" y="32063"/>
                  <a:pt x="166255" y="33866"/>
                  <a:pt x="175491" y="36945"/>
                </a:cubicBezTo>
                <a:lnTo>
                  <a:pt x="230909" y="73891"/>
                </a:lnTo>
                <a:lnTo>
                  <a:pt x="258618" y="92363"/>
                </a:lnTo>
                <a:cubicBezTo>
                  <a:pt x="261697" y="101599"/>
                  <a:pt x="260970" y="113188"/>
                  <a:pt x="267854" y="120072"/>
                </a:cubicBezTo>
                <a:cubicBezTo>
                  <a:pt x="274739" y="126957"/>
                  <a:pt x="285828" y="129309"/>
                  <a:pt x="295564" y="129309"/>
                </a:cubicBezTo>
                <a:cubicBezTo>
                  <a:pt x="332637" y="129309"/>
                  <a:pt x="369455" y="123151"/>
                  <a:pt x="406400" y="120072"/>
                </a:cubicBezTo>
                <a:cubicBezTo>
                  <a:pt x="439440" y="126680"/>
                  <a:pt x="456509" y="123999"/>
                  <a:pt x="480291" y="147781"/>
                </a:cubicBezTo>
                <a:cubicBezTo>
                  <a:pt x="488141" y="155631"/>
                  <a:pt x="492606" y="166254"/>
                  <a:pt x="498764" y="175491"/>
                </a:cubicBezTo>
                <a:cubicBezTo>
                  <a:pt x="504921" y="193964"/>
                  <a:pt x="518729" y="211495"/>
                  <a:pt x="517236" y="230909"/>
                </a:cubicBezTo>
                <a:cubicBezTo>
                  <a:pt x="506507" y="370396"/>
                  <a:pt x="520694" y="312899"/>
                  <a:pt x="489527" y="406400"/>
                </a:cubicBezTo>
                <a:cubicBezTo>
                  <a:pt x="486017" y="416931"/>
                  <a:pt x="477212" y="424873"/>
                  <a:pt x="471054" y="434109"/>
                </a:cubicBezTo>
                <a:cubicBezTo>
                  <a:pt x="437371" y="535163"/>
                  <a:pt x="491091" y="382098"/>
                  <a:pt x="443345" y="489527"/>
                </a:cubicBezTo>
                <a:cubicBezTo>
                  <a:pt x="435437" y="507321"/>
                  <a:pt x="431030" y="526472"/>
                  <a:pt x="424873" y="544945"/>
                </a:cubicBezTo>
                <a:cubicBezTo>
                  <a:pt x="409480" y="591125"/>
                  <a:pt x="392544" y="597285"/>
                  <a:pt x="360218" y="618836"/>
                </a:cubicBezTo>
                <a:cubicBezTo>
                  <a:pt x="299341" y="710152"/>
                  <a:pt x="352462" y="655043"/>
                  <a:pt x="295564" y="683491"/>
                </a:cubicBezTo>
                <a:cubicBezTo>
                  <a:pt x="285635" y="688455"/>
                  <a:pt x="278739" y="699786"/>
                  <a:pt x="267854" y="701963"/>
                </a:cubicBezTo>
                <a:cubicBezTo>
                  <a:pt x="246721" y="706189"/>
                  <a:pt x="224751" y="701963"/>
                  <a:pt x="203200" y="701963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4538" y="3651250"/>
            <a:ext cx="55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олилиния 21"/>
          <p:cNvSpPr/>
          <p:nvPr/>
        </p:nvSpPr>
        <p:spPr bwMode="auto">
          <a:xfrm>
            <a:off x="2733675" y="1284288"/>
            <a:ext cx="498475" cy="203200"/>
          </a:xfrm>
          <a:custGeom>
            <a:avLst/>
            <a:gdLst>
              <a:gd name="connsiteX0" fmla="*/ 0 w 498763"/>
              <a:gd name="connsiteY0" fmla="*/ 9360 h 203324"/>
              <a:gd name="connsiteX1" fmla="*/ 46181 w 498763"/>
              <a:gd name="connsiteY1" fmla="*/ 124 h 203324"/>
              <a:gd name="connsiteX2" fmla="*/ 258618 w 498763"/>
              <a:gd name="connsiteY2" fmla="*/ 18596 h 203324"/>
              <a:gd name="connsiteX3" fmla="*/ 341745 w 498763"/>
              <a:gd name="connsiteY3" fmla="*/ 46305 h 203324"/>
              <a:gd name="connsiteX4" fmla="*/ 369454 w 498763"/>
              <a:gd name="connsiteY4" fmla="*/ 55542 h 203324"/>
              <a:gd name="connsiteX5" fmla="*/ 387927 w 498763"/>
              <a:gd name="connsiteY5" fmla="*/ 83251 h 203324"/>
              <a:gd name="connsiteX6" fmla="*/ 443345 w 498763"/>
              <a:gd name="connsiteY6" fmla="*/ 110960 h 203324"/>
              <a:gd name="connsiteX7" fmla="*/ 452581 w 498763"/>
              <a:gd name="connsiteY7" fmla="*/ 138669 h 203324"/>
              <a:gd name="connsiteX8" fmla="*/ 498763 w 498763"/>
              <a:gd name="connsiteY8" fmla="*/ 203324 h 20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763" h="203324">
                <a:moveTo>
                  <a:pt x="0" y="9360"/>
                </a:moveTo>
                <a:cubicBezTo>
                  <a:pt x="15394" y="6281"/>
                  <a:pt x="30482" y="124"/>
                  <a:pt x="46181" y="124"/>
                </a:cubicBezTo>
                <a:cubicBezTo>
                  <a:pt x="129200" y="124"/>
                  <a:pt x="187629" y="-2700"/>
                  <a:pt x="258618" y="18596"/>
                </a:cubicBezTo>
                <a:cubicBezTo>
                  <a:pt x="286594" y="26989"/>
                  <a:pt x="314036" y="37069"/>
                  <a:pt x="341745" y="46305"/>
                </a:cubicBezTo>
                <a:lnTo>
                  <a:pt x="369454" y="55542"/>
                </a:lnTo>
                <a:cubicBezTo>
                  <a:pt x="375612" y="64778"/>
                  <a:pt x="380078" y="75402"/>
                  <a:pt x="387927" y="83251"/>
                </a:cubicBezTo>
                <a:cubicBezTo>
                  <a:pt x="405833" y="101157"/>
                  <a:pt x="420807" y="103448"/>
                  <a:pt x="443345" y="110960"/>
                </a:cubicBezTo>
                <a:cubicBezTo>
                  <a:pt x="446424" y="120196"/>
                  <a:pt x="447853" y="130158"/>
                  <a:pt x="452581" y="138669"/>
                </a:cubicBezTo>
                <a:cubicBezTo>
                  <a:pt x="477179" y="182945"/>
                  <a:pt x="476724" y="181283"/>
                  <a:pt x="498763" y="20332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2575" y="3609975"/>
            <a:ext cx="544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81750" y="4362450"/>
            <a:ext cx="523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99013" y="4343400"/>
            <a:ext cx="523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343400"/>
            <a:ext cx="561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32638" y="4371975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олилиния 30"/>
          <p:cNvSpPr/>
          <p:nvPr/>
        </p:nvSpPr>
        <p:spPr bwMode="auto">
          <a:xfrm>
            <a:off x="2392363" y="1320800"/>
            <a:ext cx="314325" cy="176213"/>
          </a:xfrm>
          <a:custGeom>
            <a:avLst/>
            <a:gdLst>
              <a:gd name="connsiteX0" fmla="*/ 0 w 314037"/>
              <a:gd name="connsiteY0" fmla="*/ 175491 h 175491"/>
              <a:gd name="connsiteX1" fmla="*/ 27709 w 314037"/>
              <a:gd name="connsiteY1" fmla="*/ 129309 h 175491"/>
              <a:gd name="connsiteX2" fmla="*/ 55418 w 314037"/>
              <a:gd name="connsiteY2" fmla="*/ 120073 h 175491"/>
              <a:gd name="connsiteX3" fmla="*/ 73891 w 314037"/>
              <a:gd name="connsiteY3" fmla="*/ 92364 h 175491"/>
              <a:gd name="connsiteX4" fmla="*/ 110837 w 314037"/>
              <a:gd name="connsiteY4" fmla="*/ 83127 h 175491"/>
              <a:gd name="connsiteX5" fmla="*/ 138546 w 314037"/>
              <a:gd name="connsiteY5" fmla="*/ 73891 h 175491"/>
              <a:gd name="connsiteX6" fmla="*/ 249382 w 314037"/>
              <a:gd name="connsiteY6" fmla="*/ 18473 h 175491"/>
              <a:gd name="connsiteX7" fmla="*/ 314037 w 314037"/>
              <a:gd name="connsiteY7" fmla="*/ 0 h 1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037" h="175491">
                <a:moveTo>
                  <a:pt x="0" y="175491"/>
                </a:moveTo>
                <a:cubicBezTo>
                  <a:pt x="9236" y="160097"/>
                  <a:pt x="15015" y="142003"/>
                  <a:pt x="27709" y="129309"/>
                </a:cubicBezTo>
                <a:cubicBezTo>
                  <a:pt x="34593" y="122425"/>
                  <a:pt x="47815" y="126155"/>
                  <a:pt x="55418" y="120073"/>
                </a:cubicBezTo>
                <a:cubicBezTo>
                  <a:pt x="64086" y="113138"/>
                  <a:pt x="64655" y="98522"/>
                  <a:pt x="73891" y="92364"/>
                </a:cubicBezTo>
                <a:cubicBezTo>
                  <a:pt x="84453" y="85322"/>
                  <a:pt x="98631" y="86614"/>
                  <a:pt x="110837" y="83127"/>
                </a:cubicBezTo>
                <a:cubicBezTo>
                  <a:pt x="120198" y="80452"/>
                  <a:pt x="129310" y="76970"/>
                  <a:pt x="138546" y="73891"/>
                </a:cubicBezTo>
                <a:cubicBezTo>
                  <a:pt x="181102" y="45520"/>
                  <a:pt x="198391" y="26972"/>
                  <a:pt x="249382" y="18473"/>
                </a:cubicBezTo>
                <a:cubicBezTo>
                  <a:pt x="309095" y="8520"/>
                  <a:pt x="291557" y="22478"/>
                  <a:pt x="314037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Полилиния 31"/>
          <p:cNvSpPr/>
          <p:nvPr/>
        </p:nvSpPr>
        <p:spPr bwMode="auto">
          <a:xfrm>
            <a:off x="2160588" y="1819275"/>
            <a:ext cx="55562" cy="287338"/>
          </a:xfrm>
          <a:custGeom>
            <a:avLst/>
            <a:gdLst>
              <a:gd name="connsiteX0" fmla="*/ 55418 w 55418"/>
              <a:gd name="connsiteY0" fmla="*/ 0 h 286327"/>
              <a:gd name="connsiteX1" fmla="*/ 18473 w 55418"/>
              <a:gd name="connsiteY1" fmla="*/ 147781 h 286327"/>
              <a:gd name="connsiteX2" fmla="*/ 9236 w 55418"/>
              <a:gd name="connsiteY2" fmla="*/ 175491 h 286327"/>
              <a:gd name="connsiteX3" fmla="*/ 0 w 55418"/>
              <a:gd name="connsiteY3" fmla="*/ 203200 h 286327"/>
              <a:gd name="connsiteX4" fmla="*/ 9236 w 55418"/>
              <a:gd name="connsiteY4" fmla="*/ 286327 h 28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" h="286327">
                <a:moveTo>
                  <a:pt x="55418" y="0"/>
                </a:moveTo>
                <a:cubicBezTo>
                  <a:pt x="33128" y="111455"/>
                  <a:pt x="46875" y="62578"/>
                  <a:pt x="18473" y="147781"/>
                </a:cubicBezTo>
                <a:lnTo>
                  <a:pt x="9236" y="175491"/>
                </a:lnTo>
                <a:lnTo>
                  <a:pt x="0" y="203200"/>
                </a:lnTo>
                <a:lnTo>
                  <a:pt x="9236" y="286327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 bwMode="auto">
          <a:xfrm>
            <a:off x="2068513" y="2114550"/>
            <a:ext cx="84137" cy="452438"/>
          </a:xfrm>
          <a:custGeom>
            <a:avLst/>
            <a:gdLst>
              <a:gd name="connsiteX0" fmla="*/ 83128 w 83128"/>
              <a:gd name="connsiteY0" fmla="*/ 0 h 452582"/>
              <a:gd name="connsiteX1" fmla="*/ 36946 w 83128"/>
              <a:gd name="connsiteY1" fmla="*/ 18473 h 452582"/>
              <a:gd name="connsiteX2" fmla="*/ 27710 w 83128"/>
              <a:gd name="connsiteY2" fmla="*/ 46182 h 452582"/>
              <a:gd name="connsiteX3" fmla="*/ 18473 w 83128"/>
              <a:gd name="connsiteY3" fmla="*/ 110837 h 452582"/>
              <a:gd name="connsiteX4" fmla="*/ 0 w 83128"/>
              <a:gd name="connsiteY4" fmla="*/ 166255 h 452582"/>
              <a:gd name="connsiteX5" fmla="*/ 9237 w 83128"/>
              <a:gd name="connsiteY5" fmla="*/ 277091 h 452582"/>
              <a:gd name="connsiteX6" fmla="*/ 27710 w 83128"/>
              <a:gd name="connsiteY6" fmla="*/ 332509 h 452582"/>
              <a:gd name="connsiteX7" fmla="*/ 46182 w 83128"/>
              <a:gd name="connsiteY7" fmla="*/ 387928 h 452582"/>
              <a:gd name="connsiteX8" fmla="*/ 64655 w 83128"/>
              <a:gd name="connsiteY8" fmla="*/ 443346 h 452582"/>
              <a:gd name="connsiteX9" fmla="*/ 73891 w 83128"/>
              <a:gd name="connsiteY9" fmla="*/ 452582 h 45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28" h="452582">
                <a:moveTo>
                  <a:pt x="83128" y="0"/>
                </a:moveTo>
                <a:cubicBezTo>
                  <a:pt x="67734" y="6158"/>
                  <a:pt x="49683" y="7859"/>
                  <a:pt x="36946" y="18473"/>
                </a:cubicBezTo>
                <a:cubicBezTo>
                  <a:pt x="29467" y="24706"/>
                  <a:pt x="29619" y="36635"/>
                  <a:pt x="27710" y="46182"/>
                </a:cubicBezTo>
                <a:cubicBezTo>
                  <a:pt x="23440" y="67530"/>
                  <a:pt x="23368" y="89624"/>
                  <a:pt x="18473" y="110837"/>
                </a:cubicBezTo>
                <a:cubicBezTo>
                  <a:pt x="14094" y="129810"/>
                  <a:pt x="0" y="166255"/>
                  <a:pt x="0" y="166255"/>
                </a:cubicBezTo>
                <a:cubicBezTo>
                  <a:pt x="3079" y="203200"/>
                  <a:pt x="3142" y="240522"/>
                  <a:pt x="9237" y="277091"/>
                </a:cubicBezTo>
                <a:cubicBezTo>
                  <a:pt x="12438" y="296298"/>
                  <a:pt x="21552" y="314036"/>
                  <a:pt x="27710" y="332509"/>
                </a:cubicBezTo>
                <a:lnTo>
                  <a:pt x="46182" y="387928"/>
                </a:lnTo>
                <a:lnTo>
                  <a:pt x="64655" y="443346"/>
                </a:lnTo>
                <a:cubicBezTo>
                  <a:pt x="66032" y="447476"/>
                  <a:pt x="70812" y="449503"/>
                  <a:pt x="73891" y="45258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Полилиния 33"/>
          <p:cNvSpPr/>
          <p:nvPr/>
        </p:nvSpPr>
        <p:spPr bwMode="auto">
          <a:xfrm>
            <a:off x="2143125" y="2632075"/>
            <a:ext cx="350838" cy="350838"/>
          </a:xfrm>
          <a:custGeom>
            <a:avLst/>
            <a:gdLst>
              <a:gd name="connsiteX0" fmla="*/ 0 w 350982"/>
              <a:gd name="connsiteY0" fmla="*/ 0 h 350981"/>
              <a:gd name="connsiteX1" fmla="*/ 9237 w 350982"/>
              <a:gd name="connsiteY1" fmla="*/ 46181 h 350981"/>
              <a:gd name="connsiteX2" fmla="*/ 55419 w 350982"/>
              <a:gd name="connsiteY2" fmla="*/ 92363 h 350981"/>
              <a:gd name="connsiteX3" fmla="*/ 110837 w 350982"/>
              <a:gd name="connsiteY3" fmla="*/ 138545 h 350981"/>
              <a:gd name="connsiteX4" fmla="*/ 147782 w 350982"/>
              <a:gd name="connsiteY4" fmla="*/ 175491 h 350981"/>
              <a:gd name="connsiteX5" fmla="*/ 184728 w 350982"/>
              <a:gd name="connsiteY5" fmla="*/ 212436 h 350981"/>
              <a:gd name="connsiteX6" fmla="*/ 230909 w 350982"/>
              <a:gd name="connsiteY6" fmla="*/ 258618 h 350981"/>
              <a:gd name="connsiteX7" fmla="*/ 277091 w 350982"/>
              <a:gd name="connsiteY7" fmla="*/ 295563 h 350981"/>
              <a:gd name="connsiteX8" fmla="*/ 350982 w 350982"/>
              <a:gd name="connsiteY8" fmla="*/ 350981 h 35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982" h="350981">
                <a:moveTo>
                  <a:pt x="0" y="0"/>
                </a:moveTo>
                <a:cubicBezTo>
                  <a:pt x="3079" y="15394"/>
                  <a:pt x="3725" y="31482"/>
                  <a:pt x="9237" y="46181"/>
                </a:cubicBezTo>
                <a:cubicBezTo>
                  <a:pt x="21554" y="79026"/>
                  <a:pt x="30785" y="71835"/>
                  <a:pt x="55419" y="92363"/>
                </a:cubicBezTo>
                <a:cubicBezTo>
                  <a:pt x="126550" y="151637"/>
                  <a:pt x="42029" y="92672"/>
                  <a:pt x="110837" y="138545"/>
                </a:cubicBezTo>
                <a:cubicBezTo>
                  <a:pt x="135466" y="212433"/>
                  <a:pt x="98523" y="126232"/>
                  <a:pt x="147782" y="175491"/>
                </a:cubicBezTo>
                <a:cubicBezTo>
                  <a:pt x="197041" y="224750"/>
                  <a:pt x="110840" y="187807"/>
                  <a:pt x="184728" y="212436"/>
                </a:cubicBezTo>
                <a:cubicBezTo>
                  <a:pt x="233984" y="286322"/>
                  <a:pt x="169337" y="197046"/>
                  <a:pt x="230909" y="258618"/>
                </a:cubicBezTo>
                <a:cubicBezTo>
                  <a:pt x="272686" y="300395"/>
                  <a:pt x="223148" y="277583"/>
                  <a:pt x="277091" y="295563"/>
                </a:cubicBezTo>
                <a:cubicBezTo>
                  <a:pt x="339754" y="337339"/>
                  <a:pt x="316810" y="316811"/>
                  <a:pt x="350982" y="35098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21625" y="4314825"/>
            <a:ext cx="55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74075" y="4305300"/>
            <a:ext cx="552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89438" y="5056188"/>
            <a:ext cx="542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32363" y="5056188"/>
            <a:ext cx="552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800725" y="5084763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362700" y="5084763"/>
            <a:ext cx="542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100888" y="5027613"/>
            <a:ext cx="619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89850" y="5092700"/>
            <a:ext cx="5905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473575" y="57896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81588" y="5770563"/>
            <a:ext cx="554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694363" y="5741988"/>
            <a:ext cx="523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26188" y="5761038"/>
            <a:ext cx="504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859588" y="5756275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505700" y="5780088"/>
            <a:ext cx="54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066088" y="5784850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27013" y="284163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817563" y="254000"/>
            <a:ext cx="571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20688" y="9937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Полилиния 53"/>
          <p:cNvSpPr/>
          <p:nvPr/>
        </p:nvSpPr>
        <p:spPr bwMode="auto">
          <a:xfrm>
            <a:off x="3546475" y="3897313"/>
            <a:ext cx="323850" cy="517525"/>
          </a:xfrm>
          <a:custGeom>
            <a:avLst/>
            <a:gdLst>
              <a:gd name="connsiteX0" fmla="*/ 0 w 324137"/>
              <a:gd name="connsiteY0" fmla="*/ 0 h 517237"/>
              <a:gd name="connsiteX1" fmla="*/ 46181 w 324137"/>
              <a:gd name="connsiteY1" fmla="*/ 36946 h 517237"/>
              <a:gd name="connsiteX2" fmla="*/ 64654 w 324137"/>
              <a:gd name="connsiteY2" fmla="*/ 64655 h 517237"/>
              <a:gd name="connsiteX3" fmla="*/ 92363 w 324137"/>
              <a:gd name="connsiteY3" fmla="*/ 92364 h 517237"/>
              <a:gd name="connsiteX4" fmla="*/ 120072 w 324137"/>
              <a:gd name="connsiteY4" fmla="*/ 147782 h 517237"/>
              <a:gd name="connsiteX5" fmla="*/ 129309 w 324137"/>
              <a:gd name="connsiteY5" fmla="*/ 175491 h 517237"/>
              <a:gd name="connsiteX6" fmla="*/ 166254 w 324137"/>
              <a:gd name="connsiteY6" fmla="*/ 230910 h 517237"/>
              <a:gd name="connsiteX7" fmla="*/ 221672 w 324137"/>
              <a:gd name="connsiteY7" fmla="*/ 314037 h 517237"/>
              <a:gd name="connsiteX8" fmla="*/ 230909 w 324137"/>
              <a:gd name="connsiteY8" fmla="*/ 341746 h 517237"/>
              <a:gd name="connsiteX9" fmla="*/ 295563 w 324137"/>
              <a:gd name="connsiteY9" fmla="*/ 415637 h 517237"/>
              <a:gd name="connsiteX10" fmla="*/ 323272 w 324137"/>
              <a:gd name="connsiteY10" fmla="*/ 498764 h 517237"/>
              <a:gd name="connsiteX11" fmla="*/ 323272 w 324137"/>
              <a:gd name="connsiteY11" fmla="*/ 517237 h 51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137" h="517237">
                <a:moveTo>
                  <a:pt x="0" y="0"/>
                </a:moveTo>
                <a:cubicBezTo>
                  <a:pt x="15394" y="12315"/>
                  <a:pt x="32241" y="23006"/>
                  <a:pt x="46181" y="36946"/>
                </a:cubicBezTo>
                <a:cubicBezTo>
                  <a:pt x="54030" y="44795"/>
                  <a:pt x="57547" y="56127"/>
                  <a:pt x="64654" y="64655"/>
                </a:cubicBezTo>
                <a:cubicBezTo>
                  <a:pt x="73016" y="74690"/>
                  <a:pt x="83127" y="83128"/>
                  <a:pt x="92363" y="92364"/>
                </a:cubicBezTo>
                <a:cubicBezTo>
                  <a:pt x="115581" y="162012"/>
                  <a:pt x="84262" y="76162"/>
                  <a:pt x="120072" y="147782"/>
                </a:cubicBezTo>
                <a:cubicBezTo>
                  <a:pt x="124426" y="156490"/>
                  <a:pt x="124581" y="166980"/>
                  <a:pt x="129309" y="175491"/>
                </a:cubicBezTo>
                <a:cubicBezTo>
                  <a:pt x="140091" y="194899"/>
                  <a:pt x="153939" y="212437"/>
                  <a:pt x="166254" y="230910"/>
                </a:cubicBezTo>
                <a:lnTo>
                  <a:pt x="221672" y="314037"/>
                </a:lnTo>
                <a:cubicBezTo>
                  <a:pt x="227072" y="322138"/>
                  <a:pt x="226181" y="333235"/>
                  <a:pt x="230909" y="341746"/>
                </a:cubicBezTo>
                <a:cubicBezTo>
                  <a:pt x="262603" y="398794"/>
                  <a:pt x="255086" y="388652"/>
                  <a:pt x="295563" y="415637"/>
                </a:cubicBezTo>
                <a:lnTo>
                  <a:pt x="323272" y="498764"/>
                </a:lnTo>
                <a:cubicBezTo>
                  <a:pt x="325219" y="504606"/>
                  <a:pt x="323272" y="511079"/>
                  <a:pt x="323272" y="51723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Полилиния 55"/>
          <p:cNvSpPr/>
          <p:nvPr/>
        </p:nvSpPr>
        <p:spPr bwMode="auto">
          <a:xfrm>
            <a:off x="3867150" y="4433888"/>
            <a:ext cx="58738" cy="720725"/>
          </a:xfrm>
          <a:custGeom>
            <a:avLst/>
            <a:gdLst>
              <a:gd name="connsiteX0" fmla="*/ 30563 w 58273"/>
              <a:gd name="connsiteY0" fmla="*/ 0 h 721320"/>
              <a:gd name="connsiteX1" fmla="*/ 39800 w 58273"/>
              <a:gd name="connsiteY1" fmla="*/ 203200 h 721320"/>
              <a:gd name="connsiteX2" fmla="*/ 58273 w 58273"/>
              <a:gd name="connsiteY2" fmla="*/ 360218 h 721320"/>
              <a:gd name="connsiteX3" fmla="*/ 49036 w 58273"/>
              <a:gd name="connsiteY3" fmla="*/ 600363 h 721320"/>
              <a:gd name="connsiteX4" fmla="*/ 30563 w 58273"/>
              <a:gd name="connsiteY4" fmla="*/ 665018 h 721320"/>
              <a:gd name="connsiteX5" fmla="*/ 12091 w 58273"/>
              <a:gd name="connsiteY5" fmla="*/ 692727 h 721320"/>
              <a:gd name="connsiteX6" fmla="*/ 2854 w 58273"/>
              <a:gd name="connsiteY6" fmla="*/ 720436 h 721320"/>
              <a:gd name="connsiteX7" fmla="*/ 30563 w 58273"/>
              <a:gd name="connsiteY7" fmla="*/ 701963 h 721320"/>
              <a:gd name="connsiteX8" fmla="*/ 49036 w 58273"/>
              <a:gd name="connsiteY8" fmla="*/ 646545 h 7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3" h="721320">
                <a:moveTo>
                  <a:pt x="30563" y="0"/>
                </a:moveTo>
                <a:cubicBezTo>
                  <a:pt x="33642" y="67733"/>
                  <a:pt x="36039" y="135501"/>
                  <a:pt x="39800" y="203200"/>
                </a:cubicBezTo>
                <a:cubicBezTo>
                  <a:pt x="47082" y="334279"/>
                  <a:pt x="35966" y="293303"/>
                  <a:pt x="58273" y="360218"/>
                </a:cubicBezTo>
                <a:cubicBezTo>
                  <a:pt x="55194" y="440266"/>
                  <a:pt x="54365" y="520433"/>
                  <a:pt x="49036" y="600363"/>
                </a:cubicBezTo>
                <a:cubicBezTo>
                  <a:pt x="48580" y="607197"/>
                  <a:pt x="35269" y="655605"/>
                  <a:pt x="30563" y="665018"/>
                </a:cubicBezTo>
                <a:cubicBezTo>
                  <a:pt x="25599" y="674947"/>
                  <a:pt x="17055" y="682798"/>
                  <a:pt x="12091" y="692727"/>
                </a:cubicBezTo>
                <a:cubicBezTo>
                  <a:pt x="7737" y="701435"/>
                  <a:pt x="-5854" y="716082"/>
                  <a:pt x="2854" y="720436"/>
                </a:cubicBezTo>
                <a:cubicBezTo>
                  <a:pt x="12783" y="725400"/>
                  <a:pt x="21327" y="708121"/>
                  <a:pt x="30563" y="701963"/>
                </a:cubicBezTo>
                <a:lnTo>
                  <a:pt x="49036" y="64654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Полилиния 57"/>
          <p:cNvSpPr/>
          <p:nvPr/>
        </p:nvSpPr>
        <p:spPr bwMode="auto">
          <a:xfrm>
            <a:off x="3667125" y="5191125"/>
            <a:ext cx="212725" cy="331788"/>
          </a:xfrm>
          <a:custGeom>
            <a:avLst/>
            <a:gdLst>
              <a:gd name="connsiteX0" fmla="*/ 212437 w 212437"/>
              <a:gd name="connsiteY0" fmla="*/ 0 h 332509"/>
              <a:gd name="connsiteX1" fmla="*/ 184728 w 212437"/>
              <a:gd name="connsiteY1" fmla="*/ 46182 h 332509"/>
              <a:gd name="connsiteX2" fmla="*/ 175491 w 212437"/>
              <a:gd name="connsiteY2" fmla="*/ 73891 h 332509"/>
              <a:gd name="connsiteX3" fmla="*/ 147782 w 212437"/>
              <a:gd name="connsiteY3" fmla="*/ 92364 h 332509"/>
              <a:gd name="connsiteX4" fmla="*/ 110837 w 212437"/>
              <a:gd name="connsiteY4" fmla="*/ 147782 h 332509"/>
              <a:gd name="connsiteX5" fmla="*/ 101600 w 212437"/>
              <a:gd name="connsiteY5" fmla="*/ 175491 h 332509"/>
              <a:gd name="connsiteX6" fmla="*/ 73891 w 212437"/>
              <a:gd name="connsiteY6" fmla="*/ 193964 h 332509"/>
              <a:gd name="connsiteX7" fmla="*/ 27709 w 212437"/>
              <a:gd name="connsiteY7" fmla="*/ 277091 h 332509"/>
              <a:gd name="connsiteX8" fmla="*/ 9237 w 212437"/>
              <a:gd name="connsiteY8" fmla="*/ 304800 h 332509"/>
              <a:gd name="connsiteX9" fmla="*/ 0 w 212437"/>
              <a:gd name="connsiteY9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437" h="332509">
                <a:moveTo>
                  <a:pt x="212437" y="0"/>
                </a:moveTo>
                <a:cubicBezTo>
                  <a:pt x="203201" y="15394"/>
                  <a:pt x="192757" y="30125"/>
                  <a:pt x="184728" y="46182"/>
                </a:cubicBezTo>
                <a:cubicBezTo>
                  <a:pt x="180374" y="54890"/>
                  <a:pt x="181573" y="66288"/>
                  <a:pt x="175491" y="73891"/>
                </a:cubicBezTo>
                <a:cubicBezTo>
                  <a:pt x="168556" y="82559"/>
                  <a:pt x="157018" y="86206"/>
                  <a:pt x="147782" y="92364"/>
                </a:cubicBezTo>
                <a:lnTo>
                  <a:pt x="110837" y="147782"/>
                </a:lnTo>
                <a:cubicBezTo>
                  <a:pt x="105436" y="155883"/>
                  <a:pt x="107682" y="167888"/>
                  <a:pt x="101600" y="175491"/>
                </a:cubicBezTo>
                <a:cubicBezTo>
                  <a:pt x="94665" y="184159"/>
                  <a:pt x="83127" y="187806"/>
                  <a:pt x="73891" y="193964"/>
                </a:cubicBezTo>
                <a:cubicBezTo>
                  <a:pt x="57634" y="242736"/>
                  <a:pt x="70056" y="213570"/>
                  <a:pt x="27709" y="277091"/>
                </a:cubicBezTo>
                <a:cubicBezTo>
                  <a:pt x="21552" y="286327"/>
                  <a:pt x="12748" y="294269"/>
                  <a:pt x="9237" y="304800"/>
                </a:cubicBezTo>
                <a:lnTo>
                  <a:pt x="0" y="332509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" name="Полилиния 60"/>
          <p:cNvSpPr/>
          <p:nvPr/>
        </p:nvSpPr>
        <p:spPr bwMode="auto">
          <a:xfrm>
            <a:off x="3084513" y="5291138"/>
            <a:ext cx="84137" cy="407987"/>
          </a:xfrm>
          <a:custGeom>
            <a:avLst/>
            <a:gdLst>
              <a:gd name="connsiteX0" fmla="*/ 0 w 83128"/>
              <a:gd name="connsiteY0" fmla="*/ 407538 h 407538"/>
              <a:gd name="connsiteX1" fmla="*/ 18473 w 83128"/>
              <a:gd name="connsiteY1" fmla="*/ 333647 h 407538"/>
              <a:gd name="connsiteX2" fmla="*/ 46182 w 83128"/>
              <a:gd name="connsiteY2" fmla="*/ 315175 h 407538"/>
              <a:gd name="connsiteX3" fmla="*/ 64655 w 83128"/>
              <a:gd name="connsiteY3" fmla="*/ 287466 h 407538"/>
              <a:gd name="connsiteX4" fmla="*/ 83128 w 83128"/>
              <a:gd name="connsiteY4" fmla="*/ 195102 h 407538"/>
              <a:gd name="connsiteX5" fmla="*/ 73891 w 83128"/>
              <a:gd name="connsiteY5" fmla="*/ 56557 h 407538"/>
              <a:gd name="connsiteX6" fmla="*/ 55419 w 83128"/>
              <a:gd name="connsiteY6" fmla="*/ 28847 h 407538"/>
              <a:gd name="connsiteX7" fmla="*/ 46182 w 83128"/>
              <a:gd name="connsiteY7" fmla="*/ 1138 h 407538"/>
              <a:gd name="connsiteX8" fmla="*/ 36946 w 83128"/>
              <a:gd name="connsiteY8" fmla="*/ 1138 h 40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128" h="407538">
                <a:moveTo>
                  <a:pt x="0" y="407538"/>
                </a:moveTo>
                <a:cubicBezTo>
                  <a:pt x="459" y="405241"/>
                  <a:pt x="10901" y="343112"/>
                  <a:pt x="18473" y="333647"/>
                </a:cubicBezTo>
                <a:cubicBezTo>
                  <a:pt x="25407" y="324979"/>
                  <a:pt x="36946" y="321332"/>
                  <a:pt x="46182" y="315175"/>
                </a:cubicBezTo>
                <a:cubicBezTo>
                  <a:pt x="52340" y="305939"/>
                  <a:pt x="61390" y="298076"/>
                  <a:pt x="64655" y="287466"/>
                </a:cubicBezTo>
                <a:cubicBezTo>
                  <a:pt x="73889" y="257457"/>
                  <a:pt x="83128" y="195102"/>
                  <a:pt x="83128" y="195102"/>
                </a:cubicBezTo>
                <a:cubicBezTo>
                  <a:pt x="80049" y="148920"/>
                  <a:pt x="81500" y="102211"/>
                  <a:pt x="73891" y="56557"/>
                </a:cubicBezTo>
                <a:cubicBezTo>
                  <a:pt x="72066" y="45607"/>
                  <a:pt x="60383" y="38776"/>
                  <a:pt x="55419" y="28847"/>
                </a:cubicBezTo>
                <a:cubicBezTo>
                  <a:pt x="51065" y="20139"/>
                  <a:pt x="51583" y="9239"/>
                  <a:pt x="46182" y="1138"/>
                </a:cubicBezTo>
                <a:cubicBezTo>
                  <a:pt x="44474" y="-1424"/>
                  <a:pt x="40025" y="1138"/>
                  <a:pt x="36946" y="113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Полилиния 61"/>
          <p:cNvSpPr/>
          <p:nvPr/>
        </p:nvSpPr>
        <p:spPr bwMode="auto">
          <a:xfrm>
            <a:off x="2844800" y="4951413"/>
            <a:ext cx="268288" cy="312737"/>
          </a:xfrm>
          <a:custGeom>
            <a:avLst/>
            <a:gdLst>
              <a:gd name="connsiteX0" fmla="*/ 267855 w 267855"/>
              <a:gd name="connsiteY0" fmla="*/ 314036 h 314036"/>
              <a:gd name="connsiteX1" fmla="*/ 240145 w 267855"/>
              <a:gd name="connsiteY1" fmla="*/ 267854 h 314036"/>
              <a:gd name="connsiteX2" fmla="*/ 184727 w 267855"/>
              <a:gd name="connsiteY2" fmla="*/ 221673 h 314036"/>
              <a:gd name="connsiteX3" fmla="*/ 92364 w 267855"/>
              <a:gd name="connsiteY3" fmla="*/ 83127 h 314036"/>
              <a:gd name="connsiteX4" fmla="*/ 64655 w 267855"/>
              <a:gd name="connsiteY4" fmla="*/ 64654 h 314036"/>
              <a:gd name="connsiteX5" fmla="*/ 55418 w 267855"/>
              <a:gd name="connsiteY5" fmla="*/ 36945 h 314036"/>
              <a:gd name="connsiteX6" fmla="*/ 0 w 267855"/>
              <a:gd name="connsiteY6" fmla="*/ 0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855" h="314036">
                <a:moveTo>
                  <a:pt x="267855" y="314036"/>
                </a:moveTo>
                <a:cubicBezTo>
                  <a:pt x="258618" y="298642"/>
                  <a:pt x="250917" y="282216"/>
                  <a:pt x="240145" y="267854"/>
                </a:cubicBezTo>
                <a:cubicBezTo>
                  <a:pt x="222365" y="244147"/>
                  <a:pt x="208196" y="237319"/>
                  <a:pt x="184727" y="221673"/>
                </a:cubicBezTo>
                <a:lnTo>
                  <a:pt x="92364" y="83127"/>
                </a:lnTo>
                <a:cubicBezTo>
                  <a:pt x="86207" y="73891"/>
                  <a:pt x="73891" y="70812"/>
                  <a:pt x="64655" y="64654"/>
                </a:cubicBezTo>
                <a:cubicBezTo>
                  <a:pt x="61576" y="55418"/>
                  <a:pt x="62302" y="43829"/>
                  <a:pt x="55418" y="36945"/>
                </a:cubicBezTo>
                <a:cubicBezTo>
                  <a:pt x="39719" y="21246"/>
                  <a:pt x="0" y="0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 bwMode="auto">
          <a:xfrm>
            <a:off x="2881313" y="4497388"/>
            <a:ext cx="65087" cy="379412"/>
          </a:xfrm>
          <a:custGeom>
            <a:avLst/>
            <a:gdLst>
              <a:gd name="connsiteX0" fmla="*/ 0 w 64655"/>
              <a:gd name="connsiteY0" fmla="*/ 378691 h 378691"/>
              <a:gd name="connsiteX1" fmla="*/ 36946 w 64655"/>
              <a:gd name="connsiteY1" fmla="*/ 277091 h 378691"/>
              <a:gd name="connsiteX2" fmla="*/ 46182 w 64655"/>
              <a:gd name="connsiteY2" fmla="*/ 240146 h 378691"/>
              <a:gd name="connsiteX3" fmla="*/ 64655 w 64655"/>
              <a:gd name="connsiteY3" fmla="*/ 175491 h 378691"/>
              <a:gd name="connsiteX4" fmla="*/ 55419 w 64655"/>
              <a:gd name="connsiteY4" fmla="*/ 0 h 37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55" h="378691">
                <a:moveTo>
                  <a:pt x="0" y="378691"/>
                </a:moveTo>
                <a:cubicBezTo>
                  <a:pt x="25705" y="314430"/>
                  <a:pt x="13230" y="348238"/>
                  <a:pt x="36946" y="277091"/>
                </a:cubicBezTo>
                <a:cubicBezTo>
                  <a:pt x="40960" y="265048"/>
                  <a:pt x="42695" y="252352"/>
                  <a:pt x="46182" y="240146"/>
                </a:cubicBezTo>
                <a:cubicBezTo>
                  <a:pt x="72683" y="147392"/>
                  <a:pt x="35783" y="290983"/>
                  <a:pt x="64655" y="175491"/>
                </a:cubicBezTo>
                <a:cubicBezTo>
                  <a:pt x="54843" y="18491"/>
                  <a:pt x="55419" y="77066"/>
                  <a:pt x="55419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 bwMode="auto">
          <a:xfrm>
            <a:off x="2846388" y="4090988"/>
            <a:ext cx="63500" cy="342900"/>
          </a:xfrm>
          <a:custGeom>
            <a:avLst/>
            <a:gdLst>
              <a:gd name="connsiteX0" fmla="*/ 62775 w 62775"/>
              <a:gd name="connsiteY0" fmla="*/ 341746 h 341746"/>
              <a:gd name="connsiteX1" fmla="*/ 53538 w 62775"/>
              <a:gd name="connsiteY1" fmla="*/ 295564 h 341746"/>
              <a:gd name="connsiteX2" fmla="*/ 35065 w 62775"/>
              <a:gd name="connsiteY2" fmla="*/ 240146 h 341746"/>
              <a:gd name="connsiteX3" fmla="*/ 7356 w 62775"/>
              <a:gd name="connsiteY3" fmla="*/ 157018 h 341746"/>
              <a:gd name="connsiteX4" fmla="*/ 7356 w 62775"/>
              <a:gd name="connsiteY4" fmla="*/ 0 h 3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75" h="341746">
                <a:moveTo>
                  <a:pt x="62775" y="341746"/>
                </a:moveTo>
                <a:cubicBezTo>
                  <a:pt x="59696" y="326352"/>
                  <a:pt x="57669" y="310710"/>
                  <a:pt x="53538" y="295564"/>
                </a:cubicBezTo>
                <a:cubicBezTo>
                  <a:pt x="48414" y="276778"/>
                  <a:pt x="41223" y="258619"/>
                  <a:pt x="35065" y="240146"/>
                </a:cubicBezTo>
                <a:lnTo>
                  <a:pt x="7356" y="157018"/>
                </a:lnTo>
                <a:cubicBezTo>
                  <a:pt x="-9196" y="107365"/>
                  <a:pt x="7356" y="52339"/>
                  <a:pt x="7356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" name="Полилиния 64"/>
          <p:cNvSpPr/>
          <p:nvPr/>
        </p:nvSpPr>
        <p:spPr bwMode="auto">
          <a:xfrm>
            <a:off x="2854325" y="3759200"/>
            <a:ext cx="17463" cy="258763"/>
          </a:xfrm>
          <a:custGeom>
            <a:avLst/>
            <a:gdLst>
              <a:gd name="connsiteX0" fmla="*/ 0 w 18498"/>
              <a:gd name="connsiteY0" fmla="*/ 258465 h 258465"/>
              <a:gd name="connsiteX1" fmla="*/ 9237 w 18498"/>
              <a:gd name="connsiteY1" fmla="*/ 55265 h 258465"/>
              <a:gd name="connsiteX2" fmla="*/ 18473 w 18498"/>
              <a:gd name="connsiteY2" fmla="*/ 18320 h 25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8" h="258465">
                <a:moveTo>
                  <a:pt x="0" y="258465"/>
                </a:moveTo>
                <a:cubicBezTo>
                  <a:pt x="3079" y="190732"/>
                  <a:pt x="3830" y="122852"/>
                  <a:pt x="9237" y="55265"/>
                </a:cubicBezTo>
                <a:cubicBezTo>
                  <a:pt x="19447" y="-72352"/>
                  <a:pt x="18473" y="67961"/>
                  <a:pt x="18473" y="1832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" name="Полилиния 65"/>
          <p:cNvSpPr/>
          <p:nvPr/>
        </p:nvSpPr>
        <p:spPr bwMode="auto">
          <a:xfrm>
            <a:off x="969963" y="5568950"/>
            <a:ext cx="331787" cy="203200"/>
          </a:xfrm>
          <a:custGeom>
            <a:avLst/>
            <a:gdLst>
              <a:gd name="connsiteX0" fmla="*/ 332509 w 332509"/>
              <a:gd name="connsiteY0" fmla="*/ 203200 h 203200"/>
              <a:gd name="connsiteX1" fmla="*/ 304800 w 332509"/>
              <a:gd name="connsiteY1" fmla="*/ 157018 h 203200"/>
              <a:gd name="connsiteX2" fmla="*/ 249382 w 332509"/>
              <a:gd name="connsiteY2" fmla="*/ 138546 h 203200"/>
              <a:gd name="connsiteX3" fmla="*/ 166255 w 332509"/>
              <a:gd name="connsiteY3" fmla="*/ 101600 h 203200"/>
              <a:gd name="connsiteX4" fmla="*/ 138546 w 332509"/>
              <a:gd name="connsiteY4" fmla="*/ 83128 h 203200"/>
              <a:gd name="connsiteX5" fmla="*/ 110837 w 332509"/>
              <a:gd name="connsiteY5" fmla="*/ 73891 h 203200"/>
              <a:gd name="connsiteX6" fmla="*/ 55418 w 332509"/>
              <a:gd name="connsiteY6" fmla="*/ 46182 h 203200"/>
              <a:gd name="connsiteX7" fmla="*/ 36946 w 332509"/>
              <a:gd name="connsiteY7" fmla="*/ 18473 h 203200"/>
              <a:gd name="connsiteX8" fmla="*/ 9237 w 332509"/>
              <a:gd name="connsiteY8" fmla="*/ 9237 h 203200"/>
              <a:gd name="connsiteX9" fmla="*/ 0 w 332509"/>
              <a:gd name="connsiteY9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509" h="203200">
                <a:moveTo>
                  <a:pt x="332509" y="203200"/>
                </a:moveTo>
                <a:cubicBezTo>
                  <a:pt x="323273" y="187806"/>
                  <a:pt x="318971" y="168040"/>
                  <a:pt x="304800" y="157018"/>
                </a:cubicBezTo>
                <a:cubicBezTo>
                  <a:pt x="289430" y="145063"/>
                  <a:pt x="249382" y="138546"/>
                  <a:pt x="249382" y="138546"/>
                </a:cubicBezTo>
                <a:cubicBezTo>
                  <a:pt x="205471" y="109272"/>
                  <a:pt x="232204" y="123583"/>
                  <a:pt x="166255" y="101600"/>
                </a:cubicBezTo>
                <a:cubicBezTo>
                  <a:pt x="155724" y="98090"/>
                  <a:pt x="148475" y="88092"/>
                  <a:pt x="138546" y="83128"/>
                </a:cubicBezTo>
                <a:cubicBezTo>
                  <a:pt x="129838" y="78774"/>
                  <a:pt x="119545" y="78245"/>
                  <a:pt x="110837" y="73891"/>
                </a:cubicBezTo>
                <a:cubicBezTo>
                  <a:pt x="39224" y="38084"/>
                  <a:pt x="125058" y="69394"/>
                  <a:pt x="55418" y="46182"/>
                </a:cubicBezTo>
                <a:cubicBezTo>
                  <a:pt x="49261" y="36946"/>
                  <a:pt x="45614" y="25407"/>
                  <a:pt x="36946" y="18473"/>
                </a:cubicBezTo>
                <a:cubicBezTo>
                  <a:pt x="29344" y="12391"/>
                  <a:pt x="17945" y="13591"/>
                  <a:pt x="9237" y="9237"/>
                </a:cubicBezTo>
                <a:cubicBezTo>
                  <a:pt x="5342" y="7290"/>
                  <a:pt x="3079" y="3079"/>
                  <a:pt x="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" name="Полилиния 66"/>
          <p:cNvSpPr/>
          <p:nvPr/>
        </p:nvSpPr>
        <p:spPr bwMode="auto">
          <a:xfrm>
            <a:off x="766763" y="5126038"/>
            <a:ext cx="193675" cy="379412"/>
          </a:xfrm>
          <a:custGeom>
            <a:avLst/>
            <a:gdLst>
              <a:gd name="connsiteX0" fmla="*/ 0 w 193964"/>
              <a:gd name="connsiteY0" fmla="*/ 0 h 378691"/>
              <a:gd name="connsiteX1" fmla="*/ 9237 w 193964"/>
              <a:gd name="connsiteY1" fmla="*/ 46182 h 378691"/>
              <a:gd name="connsiteX2" fmla="*/ 27709 w 193964"/>
              <a:gd name="connsiteY2" fmla="*/ 101600 h 378691"/>
              <a:gd name="connsiteX3" fmla="*/ 46182 w 193964"/>
              <a:gd name="connsiteY3" fmla="*/ 157018 h 378691"/>
              <a:gd name="connsiteX4" fmla="*/ 83127 w 193964"/>
              <a:gd name="connsiteY4" fmla="*/ 212436 h 378691"/>
              <a:gd name="connsiteX5" fmla="*/ 120073 w 193964"/>
              <a:gd name="connsiteY5" fmla="*/ 267854 h 378691"/>
              <a:gd name="connsiteX6" fmla="*/ 138546 w 193964"/>
              <a:gd name="connsiteY6" fmla="*/ 295563 h 378691"/>
              <a:gd name="connsiteX7" fmla="*/ 175491 w 193964"/>
              <a:gd name="connsiteY7" fmla="*/ 341745 h 378691"/>
              <a:gd name="connsiteX8" fmla="*/ 184727 w 193964"/>
              <a:gd name="connsiteY8" fmla="*/ 369454 h 378691"/>
              <a:gd name="connsiteX9" fmla="*/ 193964 w 193964"/>
              <a:gd name="connsiteY9" fmla="*/ 378691 h 37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964" h="378691">
                <a:moveTo>
                  <a:pt x="0" y="0"/>
                </a:moveTo>
                <a:cubicBezTo>
                  <a:pt x="3079" y="15394"/>
                  <a:pt x="5106" y="31036"/>
                  <a:pt x="9237" y="46182"/>
                </a:cubicBezTo>
                <a:cubicBezTo>
                  <a:pt x="14360" y="64968"/>
                  <a:pt x="21551" y="83127"/>
                  <a:pt x="27709" y="101600"/>
                </a:cubicBezTo>
                <a:lnTo>
                  <a:pt x="46182" y="157018"/>
                </a:lnTo>
                <a:cubicBezTo>
                  <a:pt x="53202" y="178080"/>
                  <a:pt x="70812" y="193963"/>
                  <a:pt x="83127" y="212436"/>
                </a:cubicBezTo>
                <a:lnTo>
                  <a:pt x="120073" y="267854"/>
                </a:lnTo>
                <a:lnTo>
                  <a:pt x="138546" y="295563"/>
                </a:lnTo>
                <a:cubicBezTo>
                  <a:pt x="161761" y="365212"/>
                  <a:pt x="127745" y="282063"/>
                  <a:pt x="175491" y="341745"/>
                </a:cubicBezTo>
                <a:cubicBezTo>
                  <a:pt x="181573" y="349347"/>
                  <a:pt x="180373" y="360746"/>
                  <a:pt x="184727" y="369454"/>
                </a:cubicBezTo>
                <a:cubicBezTo>
                  <a:pt x="186674" y="373349"/>
                  <a:pt x="190885" y="375612"/>
                  <a:pt x="193964" y="37869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" name="Полилиния 67"/>
          <p:cNvSpPr/>
          <p:nvPr/>
        </p:nvSpPr>
        <p:spPr bwMode="auto">
          <a:xfrm>
            <a:off x="655638" y="4683125"/>
            <a:ext cx="111125" cy="452438"/>
          </a:xfrm>
          <a:custGeom>
            <a:avLst/>
            <a:gdLst>
              <a:gd name="connsiteX0" fmla="*/ 0 w 110836"/>
              <a:gd name="connsiteY0" fmla="*/ 0 h 452582"/>
              <a:gd name="connsiteX1" fmla="*/ 36945 w 110836"/>
              <a:gd name="connsiteY1" fmla="*/ 73891 h 452582"/>
              <a:gd name="connsiteX2" fmla="*/ 46182 w 110836"/>
              <a:gd name="connsiteY2" fmla="*/ 101600 h 452582"/>
              <a:gd name="connsiteX3" fmla="*/ 64654 w 110836"/>
              <a:gd name="connsiteY3" fmla="*/ 129309 h 452582"/>
              <a:gd name="connsiteX4" fmla="*/ 92363 w 110836"/>
              <a:gd name="connsiteY4" fmla="*/ 212437 h 452582"/>
              <a:gd name="connsiteX5" fmla="*/ 110836 w 110836"/>
              <a:gd name="connsiteY5" fmla="*/ 267855 h 452582"/>
              <a:gd name="connsiteX6" fmla="*/ 110836 w 110836"/>
              <a:gd name="connsiteY6" fmla="*/ 452582 h 45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36" h="452582">
                <a:moveTo>
                  <a:pt x="0" y="0"/>
                </a:moveTo>
                <a:cubicBezTo>
                  <a:pt x="63919" y="159797"/>
                  <a:pt x="-18391" y="-36781"/>
                  <a:pt x="36945" y="73891"/>
                </a:cubicBezTo>
                <a:cubicBezTo>
                  <a:pt x="41299" y="82599"/>
                  <a:pt x="41828" y="92892"/>
                  <a:pt x="46182" y="101600"/>
                </a:cubicBezTo>
                <a:cubicBezTo>
                  <a:pt x="51146" y="111529"/>
                  <a:pt x="60146" y="119165"/>
                  <a:pt x="64654" y="129309"/>
                </a:cubicBezTo>
                <a:cubicBezTo>
                  <a:pt x="64659" y="129321"/>
                  <a:pt x="87743" y="198576"/>
                  <a:pt x="92363" y="212437"/>
                </a:cubicBezTo>
                <a:lnTo>
                  <a:pt x="110836" y="267855"/>
                </a:lnTo>
                <a:lnTo>
                  <a:pt x="110836" y="45258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9" name="Полилиния 68"/>
          <p:cNvSpPr/>
          <p:nvPr/>
        </p:nvSpPr>
        <p:spPr bwMode="auto">
          <a:xfrm>
            <a:off x="590550" y="4349750"/>
            <a:ext cx="38100" cy="304800"/>
          </a:xfrm>
          <a:custGeom>
            <a:avLst/>
            <a:gdLst>
              <a:gd name="connsiteX0" fmla="*/ 0 w 37060"/>
              <a:gd name="connsiteY0" fmla="*/ 0 h 304800"/>
              <a:gd name="connsiteX1" fmla="*/ 27709 w 37060"/>
              <a:gd name="connsiteY1" fmla="*/ 83128 h 304800"/>
              <a:gd name="connsiteX2" fmla="*/ 36946 w 3706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60" h="304800">
                <a:moveTo>
                  <a:pt x="0" y="0"/>
                </a:moveTo>
                <a:cubicBezTo>
                  <a:pt x="9584" y="23959"/>
                  <a:pt x="24868" y="56136"/>
                  <a:pt x="27709" y="83128"/>
                </a:cubicBezTo>
                <a:cubicBezTo>
                  <a:pt x="38789" y="188389"/>
                  <a:pt x="36946" y="211867"/>
                  <a:pt x="36946" y="3048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0" name="Полилиния 69"/>
          <p:cNvSpPr/>
          <p:nvPr/>
        </p:nvSpPr>
        <p:spPr bwMode="auto">
          <a:xfrm>
            <a:off x="227013" y="4017963"/>
            <a:ext cx="355600" cy="285750"/>
          </a:xfrm>
          <a:custGeom>
            <a:avLst/>
            <a:gdLst>
              <a:gd name="connsiteX0" fmla="*/ 0 w 249407"/>
              <a:gd name="connsiteY0" fmla="*/ 0 h 240145"/>
              <a:gd name="connsiteX1" fmla="*/ 73891 w 249407"/>
              <a:gd name="connsiteY1" fmla="*/ 9236 h 240145"/>
              <a:gd name="connsiteX2" fmla="*/ 138546 w 249407"/>
              <a:gd name="connsiteY2" fmla="*/ 83127 h 240145"/>
              <a:gd name="connsiteX3" fmla="*/ 166255 w 249407"/>
              <a:gd name="connsiteY3" fmla="*/ 101600 h 240145"/>
              <a:gd name="connsiteX4" fmla="*/ 184727 w 249407"/>
              <a:gd name="connsiteY4" fmla="*/ 129309 h 240145"/>
              <a:gd name="connsiteX5" fmla="*/ 212436 w 249407"/>
              <a:gd name="connsiteY5" fmla="*/ 147782 h 240145"/>
              <a:gd name="connsiteX6" fmla="*/ 221673 w 249407"/>
              <a:gd name="connsiteY6" fmla="*/ 175491 h 240145"/>
              <a:gd name="connsiteX7" fmla="*/ 240146 w 249407"/>
              <a:gd name="connsiteY7" fmla="*/ 203200 h 240145"/>
              <a:gd name="connsiteX8" fmla="*/ 249382 w 249407"/>
              <a:gd name="connsiteY8" fmla="*/ 240145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407" h="240145">
                <a:moveTo>
                  <a:pt x="0" y="0"/>
                </a:moveTo>
                <a:cubicBezTo>
                  <a:pt x="24630" y="3079"/>
                  <a:pt x="49944" y="2705"/>
                  <a:pt x="73891" y="9236"/>
                </a:cubicBezTo>
                <a:cubicBezTo>
                  <a:pt x="105248" y="17788"/>
                  <a:pt x="125091" y="62946"/>
                  <a:pt x="138546" y="83127"/>
                </a:cubicBezTo>
                <a:cubicBezTo>
                  <a:pt x="144704" y="92363"/>
                  <a:pt x="157019" y="95442"/>
                  <a:pt x="166255" y="101600"/>
                </a:cubicBezTo>
                <a:cubicBezTo>
                  <a:pt x="172412" y="110836"/>
                  <a:pt x="176878" y="121460"/>
                  <a:pt x="184727" y="129309"/>
                </a:cubicBezTo>
                <a:cubicBezTo>
                  <a:pt x="192576" y="137159"/>
                  <a:pt x="205501" y="139114"/>
                  <a:pt x="212436" y="147782"/>
                </a:cubicBezTo>
                <a:cubicBezTo>
                  <a:pt x="218518" y="155385"/>
                  <a:pt x="217319" y="166783"/>
                  <a:pt x="221673" y="175491"/>
                </a:cubicBezTo>
                <a:cubicBezTo>
                  <a:pt x="226638" y="185420"/>
                  <a:pt x="233988" y="193964"/>
                  <a:pt x="240146" y="203200"/>
                </a:cubicBezTo>
                <a:cubicBezTo>
                  <a:pt x="250356" y="233830"/>
                  <a:pt x="249382" y="221173"/>
                  <a:pt x="249382" y="24014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750"/>
                            </p:stCondLst>
                            <p:childTnLst>
                              <p:par>
                                <p:cTn id="2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593" y="215199"/>
            <a:ext cx="73792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learn how to read</a:t>
            </a: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15888"/>
            <a:ext cx="9048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0067" y="1155953"/>
            <a:ext cx="19351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Vv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[vi:]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52463" y="995363"/>
            <a:ext cx="923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буква 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469716" y="152400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838" y="1289050"/>
            <a:ext cx="7540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3054350" y="10033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звук</a:t>
            </a: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989362" y="152400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4818063" y="102076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слово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47869" y="1289167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874767" y="152400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38" name="TextBox 16"/>
          <p:cNvSpPr txBox="1">
            <a:spLocks noChangeArrowheads="1"/>
          </p:cNvSpPr>
          <p:nvPr/>
        </p:nvSpPr>
        <p:spPr bwMode="auto">
          <a:xfrm>
            <a:off x="6427788" y="1003300"/>
            <a:ext cx="187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транскрипция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56690" y="1360910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25" y="1444625"/>
            <a:ext cx="787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463144" y="1918973"/>
            <a:ext cx="14959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34290" y="2542563"/>
            <a:ext cx="15536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dri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68957" y="1918973"/>
            <a:ext cx="14734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85601" y="2573340"/>
            <a:ext cx="16401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drai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2541" y="3558517"/>
            <a:ext cx="21884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Gg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ʤi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2338827" y="3926564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3858473" y="3926564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04395" y="3691731"/>
            <a:ext cx="18357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oose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>
            <a:off x="5938395" y="3942184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09771" y="3763474"/>
            <a:ext cx="15055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u:s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62713" y="4321537"/>
            <a:ext cx="14350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ood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17829" y="4945127"/>
            <a:ext cx="15247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09215" y="4321537"/>
            <a:ext cx="15311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u:d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70744" y="4975904"/>
            <a:ext cx="16081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eim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1" name="Рисунок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75" y="3763963"/>
            <a:ext cx="7985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2" name="Рисунок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3784600"/>
            <a:ext cx="6651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26" y="232623"/>
            <a:ext cx="18838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Jj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ʤei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520700" y="73025"/>
            <a:ext cx="92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буква 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338827" y="60067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2924175" y="80963"/>
            <a:ext cx="68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звук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3858473" y="60067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754" name="TextBox 7"/>
          <p:cNvSpPr txBox="1">
            <a:spLocks noChangeArrowheads="1"/>
          </p:cNvSpPr>
          <p:nvPr/>
        </p:nvSpPr>
        <p:spPr bwMode="auto">
          <a:xfrm>
            <a:off x="4687888" y="98425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6178" y="365837"/>
            <a:ext cx="12121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743878" y="60067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759" name="TextBox 10"/>
          <p:cNvSpPr txBox="1">
            <a:spLocks noChangeArrowheads="1"/>
          </p:cNvSpPr>
          <p:nvPr/>
        </p:nvSpPr>
        <p:spPr bwMode="auto">
          <a:xfrm>
            <a:off x="6296025" y="80963"/>
            <a:ext cx="187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транскрипция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2714" y="437580"/>
            <a:ext cx="177965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ʤ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7215" y="995643"/>
            <a:ext cx="13260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ack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1925" y="995643"/>
            <a:ext cx="162576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ʤ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æk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2606" y="2026088"/>
            <a:ext cx="17524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Rr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[a:]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2280883" y="2394135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3800529" y="2394135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29381" y="2159302"/>
            <a:ext cx="12698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5880451" y="2409755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42209" y="2231045"/>
            <a:ext cx="15247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æm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01324" y="2789108"/>
            <a:ext cx="8418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82717" y="2789108"/>
            <a:ext cx="126829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æt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77" name="Рисунок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03225"/>
            <a:ext cx="7477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Рисунок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2184400"/>
            <a:ext cx="68103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82160" y="4009435"/>
            <a:ext cx="20377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Zz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[zed]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>
            <a:off x="2273103" y="4377482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>
            <a:off x="3792749" y="4377482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2058" y="4142649"/>
            <a:ext cx="12089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5872671" y="4393102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01141" y="4214392"/>
            <a:ext cx="1191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52105" y="4772455"/>
            <a:ext cx="15247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ebra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57543" y="4772455"/>
            <a:ext cx="19030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[`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ebr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ə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93" name="Рисунок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0838" y="4157663"/>
            <a:ext cx="7461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4" name="Рисунок 4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1325" y="441325"/>
            <a:ext cx="6826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5" name="Рисунок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8300" y="2243138"/>
            <a:ext cx="7905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6" name="Рисунок 4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7650" y="2979738"/>
            <a:ext cx="876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7" name="Рисунок 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1450" y="4078288"/>
            <a:ext cx="10271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8" name="Рисунок 4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5288" y="4860925"/>
            <a:ext cx="8842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41" y="724958"/>
            <a:ext cx="19736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Cc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 rot="20604161">
            <a:off x="2121468" y="1076051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 rot="909883">
            <a:off x="2123827" y="1503349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9890" y="724958"/>
            <a:ext cx="13821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ute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5859235" y="997307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0681" y="818597"/>
            <a:ext cx="13516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ut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0577" y="1487978"/>
            <a:ext cx="17203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1124" y="1487978"/>
            <a:ext cx="17684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da:n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83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666750"/>
            <a:ext cx="8588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 bwMode="auto">
          <a:xfrm>
            <a:off x="3584579" y="976299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584579" y="172502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90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1550988"/>
            <a:ext cx="785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1764" y="2789386"/>
            <a:ext cx="19094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</a:t>
            </a:r>
            <a:r>
              <a:rPr lang="en-US" sz="28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 rot="20604161">
            <a:off x="2335431" y="3140479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909883">
            <a:off x="2337790" y="3567777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12775" y="2811282"/>
            <a:ext cx="135485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cat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6106324" y="3061735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3580" y="2883025"/>
            <a:ext cx="16337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kæt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2700" y="3791021"/>
            <a:ext cx="14350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dog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0969" y="3791021"/>
            <a:ext cx="16642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ɒg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3776213" y="3040727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384391">
            <a:off x="3798541" y="395491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811" name="Рисунок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050" y="2816225"/>
            <a:ext cx="7858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2" name="Рисунок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450" y="3625850"/>
            <a:ext cx="7350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3" name="Рисунок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1550988"/>
            <a:ext cx="11160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4" name="Рисунок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1488" y="2720975"/>
            <a:ext cx="911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5" name="Рисунок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61313" y="3571875"/>
            <a:ext cx="8921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6" name="TextBox 36"/>
          <p:cNvSpPr txBox="1">
            <a:spLocks noChangeArrowheads="1"/>
          </p:cNvSpPr>
          <p:nvPr/>
        </p:nvSpPr>
        <p:spPr bwMode="auto">
          <a:xfrm>
            <a:off x="520700" y="73025"/>
            <a:ext cx="92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буква </a:t>
            </a:r>
          </a:p>
        </p:txBody>
      </p:sp>
      <p:sp>
        <p:nvSpPr>
          <p:cNvPr id="32817" name="TextBox 37"/>
          <p:cNvSpPr txBox="1">
            <a:spLocks noChangeArrowheads="1"/>
          </p:cNvSpPr>
          <p:nvPr/>
        </p:nvSpPr>
        <p:spPr bwMode="auto">
          <a:xfrm>
            <a:off x="2924175" y="80963"/>
            <a:ext cx="68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звук</a:t>
            </a:r>
          </a:p>
        </p:txBody>
      </p:sp>
      <p:sp>
        <p:nvSpPr>
          <p:cNvPr id="32818" name="TextBox 38"/>
          <p:cNvSpPr txBox="1">
            <a:spLocks noChangeArrowheads="1"/>
          </p:cNvSpPr>
          <p:nvPr/>
        </p:nvSpPr>
        <p:spPr bwMode="auto">
          <a:xfrm>
            <a:off x="4687888" y="98425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слово</a:t>
            </a:r>
          </a:p>
        </p:txBody>
      </p:sp>
      <p:sp>
        <p:nvSpPr>
          <p:cNvPr id="32819" name="TextBox 39"/>
          <p:cNvSpPr txBox="1">
            <a:spLocks noChangeArrowheads="1"/>
          </p:cNvSpPr>
          <p:nvPr/>
        </p:nvSpPr>
        <p:spPr bwMode="auto">
          <a:xfrm>
            <a:off x="6296025" y="80963"/>
            <a:ext cx="187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транскрипция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90460" y="4831546"/>
            <a:ext cx="120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2089214" y="5248068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824" name="Рисунок 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30488" y="49212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трелка вправо 43"/>
          <p:cNvSpPr/>
          <p:nvPr/>
        </p:nvSpPr>
        <p:spPr bwMode="auto">
          <a:xfrm>
            <a:off x="3740821" y="5248068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84910" y="5031973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16854" y="5024783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ʃ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 bwMode="auto">
          <a:xfrm>
            <a:off x="5947023" y="5248244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833" name="Рисунок 4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93038" y="4922838"/>
            <a:ext cx="6302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4472700" y="5671114"/>
            <a:ext cx="17812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</a:t>
            </a:r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ake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0106" y="5665350"/>
            <a:ext cx="132600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36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ʃ</a:t>
            </a:r>
            <a:r>
              <a:rPr lang="en-US" sz="3600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eik</a:t>
            </a:r>
            <a:r>
              <a:rPr lang="en-US" sz="3600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3600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3326" y="85590"/>
            <a:ext cx="43833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антонимы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1344" y="676622"/>
            <a:ext cx="72018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противоположные по значению слова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250950"/>
            <a:ext cx="704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8" y="1152525"/>
            <a:ext cx="84931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939925" y="1200150"/>
            <a:ext cx="4214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little – big    small – big </a:t>
            </a:r>
            <a:endParaRPr lang="ru-RU" sz="2800"/>
          </a:p>
          <a:p>
            <a:r>
              <a:rPr lang="en-US" sz="2800">
                <a:solidFill>
                  <a:srgbClr val="7F7F7F"/>
                </a:solidFill>
              </a:rPr>
              <a:t>[`litl     big    sm</a:t>
            </a:r>
            <a:r>
              <a:rPr lang="en-US" sz="2800">
                <a:solidFill>
                  <a:srgbClr val="7F7F7F"/>
                </a:solidFill>
                <a:latin typeface="Lucida Sans Unicode" pitchFamily="34" charset="0"/>
              </a:rPr>
              <a:t>ɔ:l   big]</a:t>
            </a:r>
            <a:endParaRPr lang="en-US" sz="2800">
              <a:solidFill>
                <a:srgbClr val="7F7F7F"/>
              </a:solidFill>
            </a:endParaRPr>
          </a:p>
        </p:txBody>
      </p:sp>
      <p:pic>
        <p:nvPicPr>
          <p:cNvPr id="3379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411413"/>
            <a:ext cx="7254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39925" y="2278063"/>
            <a:ext cx="56991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smart – silly      clever – stupid </a:t>
            </a:r>
            <a:endParaRPr lang="ru-RU" sz="2800" dirty="0"/>
          </a:p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sma:t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sili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klev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ə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   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stju:pid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]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80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3413125"/>
            <a:ext cx="6731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538" y="3413125"/>
            <a:ext cx="7127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47850" y="3275013"/>
            <a:ext cx="253523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merry – sad </a:t>
            </a:r>
            <a:endParaRPr lang="ru-RU" sz="2800" dirty="0"/>
          </a:p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[`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meri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æd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]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803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8988" y="3352800"/>
            <a:ext cx="133826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2625" y="3538538"/>
            <a:ext cx="6715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45200" y="3352800"/>
            <a:ext cx="241776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cute   – ugly </a:t>
            </a:r>
            <a:endParaRPr lang="ru-RU" sz="2800" dirty="0"/>
          </a:p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kju:t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ʌgli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]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806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663" y="4532313"/>
            <a:ext cx="12620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Рисунок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17650" y="4532313"/>
            <a:ext cx="9699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52700" y="4306888"/>
            <a:ext cx="259715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kind    –   evil </a:t>
            </a:r>
            <a:endParaRPr lang="ru-RU" sz="2800" dirty="0"/>
          </a:p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kaind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i:vl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]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809" name="Рисунок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95538" y="5526088"/>
            <a:ext cx="1190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Рисунок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40150" y="5537200"/>
            <a:ext cx="1087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978400" y="5453063"/>
            <a:ext cx="3440113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happy  –  unhappy </a:t>
            </a:r>
            <a:endParaRPr lang="ru-RU" sz="2800" dirty="0"/>
          </a:p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[`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æpi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ʌn`hæpi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ucida Sans Unicode"/>
                <a:cs typeface="Lucida Sans Unicode"/>
              </a:rPr>
              <a:t>]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812" name="Рисунок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6475" y="2344738"/>
            <a:ext cx="712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21" y="104062"/>
            <a:ext cx="67208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Составьте словосочетания по схеме</a:t>
            </a:r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742950"/>
            <a:ext cx="10048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788988"/>
            <a:ext cx="12557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255588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8575" y="201613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201613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66010" y="1296737"/>
            <a:ext cx="183736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 / little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6010" y="844973"/>
            <a:ext cx="164820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010" y="1296737"/>
            <a:ext cx="84830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 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1249" y="1282083"/>
            <a:ext cx="96212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little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7597" y="1805303"/>
            <a:ext cx="3914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66010" y="844973"/>
            <a:ext cx="164820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4050" y="2328523"/>
            <a:ext cx="3914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73036" y="846193"/>
            <a:ext cx="164820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трелка вверх 18"/>
          <p:cNvSpPr/>
          <p:nvPr/>
        </p:nvSpPr>
        <p:spPr bwMode="auto">
          <a:xfrm>
            <a:off x="535709" y="2447001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34" name="Рисунок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3425" y="1652588"/>
            <a:ext cx="20605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670598" y="2604787"/>
            <a:ext cx="317747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 / unhappy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2892" y="2625695"/>
            <a:ext cx="127631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02905" y="2604240"/>
            <a:ext cx="172835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unhappy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2072" y="3148915"/>
            <a:ext cx="3914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12495" y="2153023"/>
            <a:ext cx="270452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 / donkey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19060" y="3636573"/>
            <a:ext cx="6174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3155" y="2153023"/>
            <a:ext cx="99578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Стрелка вверх 29"/>
          <p:cNvSpPr/>
          <p:nvPr/>
        </p:nvSpPr>
        <p:spPr bwMode="auto">
          <a:xfrm rot="5659729">
            <a:off x="1322689" y="1107803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86897" y="2153023"/>
            <a:ext cx="148309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donkey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3475" y="1836738"/>
            <a:ext cx="24907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[`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taig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ə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]  [`</a:t>
            </a:r>
            <a:r>
              <a:rPr lang="en-US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dʌnki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]</a:t>
            </a:r>
            <a:endParaRPr lang="ru-RU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 bwMode="auto">
          <a:xfrm rot="8409049">
            <a:off x="7434654" y="1684663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 bwMode="auto">
          <a:xfrm>
            <a:off x="8140633" y="3243361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53" name="Рисунок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638" y="3587750"/>
            <a:ext cx="15906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4" name="Рисунок 3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3088" y="3513138"/>
            <a:ext cx="13223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838442" y="5064164"/>
            <a:ext cx="203292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cute / ugly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51402" y="4612400"/>
            <a:ext cx="7248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38442" y="5064164"/>
            <a:ext cx="95090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cute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99117" y="5064164"/>
            <a:ext cx="94929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ugly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4694" y="5535322"/>
            <a:ext cx="3914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51402" y="4612400"/>
            <a:ext cx="7248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8135" y="6095950"/>
            <a:ext cx="6174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51402" y="4612400"/>
            <a:ext cx="7248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Стрелка вверх 51"/>
          <p:cNvSpPr/>
          <p:nvPr/>
        </p:nvSpPr>
        <p:spPr bwMode="auto">
          <a:xfrm>
            <a:off x="288779" y="4522323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 вверх 52"/>
          <p:cNvSpPr/>
          <p:nvPr/>
        </p:nvSpPr>
        <p:spPr bwMode="auto">
          <a:xfrm rot="5659729">
            <a:off x="1887736" y="3678376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69" name="Рисунок 5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83425" y="4021138"/>
            <a:ext cx="178752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0" name="Рисунок 5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80225" y="4719638"/>
            <a:ext cx="8842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>
            <a:off x="4810936" y="4733583"/>
            <a:ext cx="199766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evil /  kind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891085" y="4281819"/>
            <a:ext cx="164820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821244" y="4733583"/>
            <a:ext cx="8098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evil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48941" y="4733172"/>
            <a:ext cx="94929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kind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47298" y="5834341"/>
            <a:ext cx="6174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91085" y="4281819"/>
            <a:ext cx="164820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75900" y="6288589"/>
            <a:ext cx="3914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898111" y="4283039"/>
            <a:ext cx="164820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monster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Стрелка вверх 63"/>
          <p:cNvSpPr/>
          <p:nvPr/>
        </p:nvSpPr>
        <p:spPr bwMode="auto">
          <a:xfrm rot="2268870">
            <a:off x="6635774" y="5366818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Стрелка вверх 64"/>
          <p:cNvSpPr/>
          <p:nvPr/>
        </p:nvSpPr>
        <p:spPr bwMode="auto">
          <a:xfrm rot="14836948">
            <a:off x="8539453" y="4677403"/>
            <a:ext cx="377088" cy="393212"/>
          </a:xfrm>
          <a:prstGeom prst="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25399E-6 L -0.14861 0.076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3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26879E-7 L -0.06961 0.1436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5843E-6 L -0.22327 0.1489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7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4772E-6 L -0.01597 0.2109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1161E-6 L -0.07482 0.076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3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99306E-7 L 0.07205 0.1452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7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1982E-6 L -0.20591 0.1487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7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99306E-7 L -0.01007 0.2151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2494E-6 L -0.03351 0.0798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3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8496E-6 L 0.03402 0.146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7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2494E-6 L -0.12795 0.1566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7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8496E-6 L 0.06215 0.22508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11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3104E-6 L 0.07691 0.16493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8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9827E-7 L 0.15712 0.22993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11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3104E-6 L -0.0651 0.23409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1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7067E-6 L 0.15348 0.29702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4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96850"/>
            <a:ext cx="19399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9773" y="1870362"/>
            <a:ext cx="8493927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– 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быть, являться</a:t>
            </a:r>
          </a:p>
          <a:p>
            <a:pPr algn="ctr"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(глагол-связка: помогает соединить </a:t>
            </a:r>
          </a:p>
          <a:p>
            <a:pPr algn="ctr"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существительное (</a:t>
            </a:r>
            <a:r>
              <a:rPr lang="ru-RU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кто?что</a:t>
            </a: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?) с другими</a:t>
            </a:r>
          </a:p>
          <a:p>
            <a:pPr algn="ctr"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частями речи.) 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21939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3" y="3529013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" y="4465638"/>
            <a:ext cx="6270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497840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485775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2650" y="4500563"/>
            <a:ext cx="9302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5950" y="4959350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 со стрелкой вверх 10"/>
          <p:cNvSpPr/>
          <p:nvPr/>
        </p:nvSpPr>
        <p:spPr bwMode="auto">
          <a:xfrm>
            <a:off x="213136" y="5578764"/>
            <a:ext cx="3360264" cy="822037"/>
          </a:xfrm>
          <a:prstGeom prst="upArrowCallout">
            <a:avLst>
              <a:gd name="adj1" fmla="val 69944"/>
              <a:gd name="adj2" fmla="val 84504"/>
              <a:gd name="adj3" fmla="val 25000"/>
              <a:gd name="adj4" fmla="val 73241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pPr>
              <a:defRPr/>
            </a:pP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Cookie-monster is blue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75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050" y="4465638"/>
            <a:ext cx="6270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4588" y="4978400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85775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3950" y="4959350"/>
            <a:ext cx="53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о стрелкой вверх 16"/>
          <p:cNvSpPr/>
          <p:nvPr/>
        </p:nvSpPr>
        <p:spPr bwMode="auto">
          <a:xfrm>
            <a:off x="4231388" y="5458302"/>
            <a:ext cx="3425558" cy="822037"/>
          </a:xfrm>
          <a:prstGeom prst="upArrowCallout">
            <a:avLst>
              <a:gd name="adj1" fmla="val 69944"/>
              <a:gd name="adj2" fmla="val 84504"/>
              <a:gd name="adj3" fmla="val 25000"/>
              <a:gd name="adj4" fmla="val 73241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</a:bodyPr>
          <a:lstStyle/>
          <a:p>
            <a:pPr>
              <a:defRPr/>
            </a:pP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Cookie-monster is big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4916E-6 L 0.03542 0.06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30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1568E-6 L 0.12413 0.062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3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916E-6 L 0.10816 0.056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2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4916E-6 L 0.03542 0.061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30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1568E-6 L 0.12413 0.062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3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916E-6 L 0.10816 0.056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2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freeppt_1258_slide">
  <a:themeElements>
    <a:clrScheme name="Тема Offic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freeppt_1258_slide</Template>
  <TotalTime>510</TotalTime>
  <Words>382</Words>
  <Application>Microsoft Office PowerPoint</Application>
  <PresentationFormat>Экран (4:3)</PresentationFormat>
  <Paragraphs>116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Georgia</vt:lpstr>
      <vt:lpstr>Lucida Sans Unicode</vt:lpstr>
      <vt:lpstr>freeppt_1258_slide</vt:lpstr>
      <vt:lpstr>1_Default Design</vt:lpstr>
      <vt:lpstr>freeppt_1258_slide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Home</cp:lastModifiedBy>
  <cp:revision>45</cp:revision>
  <dcterms:created xsi:type="dcterms:W3CDTF">2013-10-17T04:51:35Z</dcterms:created>
  <dcterms:modified xsi:type="dcterms:W3CDTF">2017-11-27T21:41:42Z</dcterms:modified>
</cp:coreProperties>
</file>