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6" r:id="rId12"/>
    <p:sldId id="277" r:id="rId13"/>
    <p:sldId id="278" r:id="rId14"/>
    <p:sldId id="279" r:id="rId15"/>
    <p:sldId id="280" r:id="rId16"/>
    <p:sldId id="281" r:id="rId17"/>
    <p:sldId id="297" r:id="rId18"/>
    <p:sldId id="298" r:id="rId19"/>
    <p:sldId id="299" r:id="rId20"/>
    <p:sldId id="300" r:id="rId21"/>
    <p:sldId id="303" r:id="rId22"/>
    <p:sldId id="301" r:id="rId23"/>
    <p:sldId id="302" r:id="rId24"/>
    <p:sldId id="282" r:id="rId25"/>
    <p:sldId id="283" r:id="rId26"/>
    <p:sldId id="284" r:id="rId27"/>
    <p:sldId id="285" r:id="rId28"/>
    <p:sldId id="287" r:id="rId29"/>
    <p:sldId id="288" r:id="rId30"/>
    <p:sldId id="289" r:id="rId31"/>
    <p:sldId id="290" r:id="rId32"/>
    <p:sldId id="291" r:id="rId33"/>
    <p:sldId id="292" r:id="rId34"/>
    <p:sldId id="293" r:id="rId35"/>
    <p:sldId id="294" r:id="rId36"/>
    <p:sldId id="295" r:id="rId37"/>
    <p:sldId id="296" r:id="rId38"/>
    <p:sldId id="267" r:id="rId39"/>
    <p:sldId id="268" r:id="rId40"/>
    <p:sldId id="266" r:id="rId41"/>
    <p:sldId id="269" r:id="rId42"/>
    <p:sldId id="270" r:id="rId43"/>
    <p:sldId id="271" r:id="rId44"/>
    <p:sldId id="272" r:id="rId45"/>
    <p:sldId id="305" r:id="rId46"/>
    <p:sldId id="306" r:id="rId47"/>
    <p:sldId id="304" r:id="rId48"/>
    <p:sldId id="307" r:id="rId49"/>
    <p:sldId id="309" r:id="rId50"/>
    <p:sldId id="308" r:id="rId51"/>
    <p:sldId id="310" r:id="rId52"/>
    <p:sldId id="311" r:id="rId53"/>
    <p:sldId id="312" r:id="rId54"/>
    <p:sldId id="313" r:id="rId55"/>
    <p:sldId id="314" r:id="rId56"/>
    <p:sldId id="315"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50FD814-70E9-468A-838F-3AE014A5C761}" type="datetimeFigureOut">
              <a:rPr lang="ru-RU" smtClean="0"/>
              <a:pPr/>
              <a:t>13.09.2015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DB24EC-A938-4074-8CF7-E276AC1003E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FD814-70E9-468A-838F-3AE014A5C761}" type="datetimeFigureOut">
              <a:rPr lang="ru-RU" smtClean="0"/>
              <a:pPr/>
              <a:t>13.09.2015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B24EC-A938-4074-8CF7-E276AC1003E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90;&#1080;&#1093;&#1086;%20&#1089;&#1090;&#1088;&#1091;&#1080;&#1090;&#1089;&#1103;%20&#1088;&#1077;&#1082;&#1072;%20&#1089;&#1077;&#1088;&#1077;&#1073;&#1088;&#1080;&#1089;&#1090;&#1072;&#1103;.mp3"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75;&#1088;&#1091;&#1087;&#1087;&#1072;%20&#1083;&#1102;&#1073;&#1101;-&#1073;&#1077;&#1088;&#1105;&#1079;&#1099;.mp3"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7;&#1086;&#1082;&#1088;&#1072;&#1089;&#1085;&#1077;&#1083;&#1072;%20&#1088;&#1103;&#1073;&#1080;&#1085;&#1072;.mp3"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73;&#1077;&#1088;&#1105;&#1079;&#1082;&#1072;.mp3" TargetMode="Externa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78;&#1080;&#1079;&#1085;&#1100;%20&#1086;&#1073;&#1084;&#1072;&#1085;.mp3" TargetMode="Externa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5;&#1077;%20&#1076;&#1077;&#1088;&#1078;&#1080;%20&#1084;&#1077;&#1085;&#1103;.mp3"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75;&#1086;&#1081;%20&#1090;&#1099;%20&#1056;&#1091;&#1089;&#1100;.mp3" TargetMode="Externa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9;&#1090;&#1088;&#1072;&#1085;&#1072;%20&#1073;&#1077;&#1088;&#1105;&#1079;&#1086;&#1074;&#1086;&#1075;&#1086;%20&#1089;&#1080;&#1090;&#1094;&#1072;.mp3"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90;&#1088;&#1072;&#1074;&#1099;%20&#1090;&#1088;&#1072;&#1074;&#1099;.mp3" TargetMode="Externa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91;&#1089;&#1090;&#1072;&#1083;%20&#1103;%20&#1078;&#1080;&#1090;&#1100;%20&#1074;%20&#1088;&#1086;&#1076;&#1085;&#1086;&#1084;%20&#1082;&#1088;&#1072;&#1102;.mp3" TargetMode="Externa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103;%20&#1074;%20&#1074;&#1077;&#1089;&#1077;&#1085;&#1085;&#1077;&#1084;%20&#1083;&#1077;&#1089;&#1091;%20&#1087;&#1080;&#1083;%20&#1073;&#1077;&#1088;&#1105;&#1079;&#1086;&#1074;&#1099;&#1081;%20&#1089;&#1086;&#1082;.mp3" TargetMode="Externa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2;&#1083;&#1105;&#1085;%20&#1090;&#1099;%20&#1084;&#1086;&#1081;%20&#1086;&#1087;&#1072;&#1074;&#1096;&#1080;&#1081;.mp3" TargetMode="Externa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5;&#1086;&#1095;&#1100;%20&#1082;&#1072;&#1082;&#1072;&#1103;%20&#1085;&#1086;&#1095;&#1100;.mp3" TargetMode="External"/><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4;&#1099;%20&#1090;&#1077;&#1087;&#1077;&#1088;&#1100;%20&#1091;&#1093;&#1086;&#1076;&#1080;&#1084;%20&#1087;&#1086;&#1085;&#1077;&#1084;&#1085;&#1086;&#1075;&#1091;.mp3" TargetMode="Externa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6;&#1090;&#1075;&#1086;&#1074;&#1086;&#1088;&#1080;&#1083;&#1072;%20&#1088;&#1086;&#1097;&#1072;%20&#1079;&#1086;&#1083;&#1086;&#1090;&#1072;&#1103;.mp3" TargetMode="Externa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xml"/><Relationship Id="rId1" Type="http://schemas.openxmlformats.org/officeDocument/2006/relationships/audio" Target="file:///C:\Users\&#1054;&#1083;&#1100;&#1075;&#1072;\Documents\&#1057;.%20&#1040;.%20&#1045;&#1089;&#1077;&#1085;&#1080;&#1085;\&#1087;&#1077;&#1089;&#1085;&#1080;\&#1084;&#1085;&#1077;%20&#1086;&#1089;&#1090;&#1072;&#1083;&#1072;&#1089;&#1100;%20&#1086;&#1076;&#1085;&#1072;%20&#1079;&#1072;&#1073;&#1072;&#1074;&#1072;.mp3" TargetMode="External"/><Relationship Id="rId6" Type="http://schemas.openxmlformats.org/officeDocument/2006/relationships/image" Target="../media/image30.png"/><Relationship Id="rId5" Type="http://schemas.openxmlformats.org/officeDocument/2006/relationships/image" Target="../media/image120.gif"/><Relationship Id="rId4" Type="http://schemas.openxmlformats.org/officeDocument/2006/relationships/image" Target="../media/image119.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C:\Users\Ольга\Desktop\С. А. Есенин\картинки\im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7" name="Rectangle 3"/>
          <p:cNvSpPr>
            <a:spLocks noChangeArrowheads="1"/>
          </p:cNvSpPr>
          <p:nvPr/>
        </p:nvSpPr>
        <p:spPr bwMode="auto">
          <a:xfrm>
            <a:off x="156656" y="99027"/>
            <a:ext cx="8830687" cy="92333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5400" b="1" i="0" u="none" strike="noStrike" cap="none" normalizeH="0" baseline="0" dirty="0" smtClean="0">
                <a:ln>
                  <a:noFill/>
                </a:ln>
                <a:solidFill>
                  <a:srgbClr val="FF0000"/>
                </a:solidFill>
                <a:effectLst/>
                <a:latin typeface="Monotype Corsiva" pitchFamily="66" charset="0"/>
                <a:ea typeface="Calibri" pitchFamily="34" charset="0"/>
                <a:cs typeface="Times New Roman" pitchFamily="18" charset="0"/>
              </a:rPr>
              <a:t>«Певец страны берёзового ситца»</a:t>
            </a:r>
            <a:endParaRPr kumimoji="0" lang="ru-RU" sz="5400" b="0" i="0" u="none" strike="noStrike" cap="none" normalizeH="0" baseline="0" dirty="0" smtClean="0">
              <a:ln>
                <a:noFill/>
              </a:ln>
              <a:solidFill>
                <a:srgbClr val="FF0000"/>
              </a:solidFill>
              <a:effectLst/>
              <a:latin typeface="Monotype Corsiva" pitchFamily="66" charset="0"/>
              <a:cs typeface="Arial" pitchFamily="34" charset="0"/>
            </a:endParaRPr>
          </a:p>
        </p:txBody>
      </p:sp>
      <p:sp>
        <p:nvSpPr>
          <p:cNvPr id="6" name="Прямоугольник 5"/>
          <p:cNvSpPr/>
          <p:nvPr/>
        </p:nvSpPr>
        <p:spPr>
          <a:xfrm>
            <a:off x="0" y="1844824"/>
            <a:ext cx="4716016" cy="34163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ru-RU" sz="2400" b="1" i="1" dirty="0">
                <a:solidFill>
                  <a:srgbClr val="FFFF00"/>
                </a:solidFill>
                <a:latin typeface="Arial Black" pitchFamily="34" charset="0"/>
              </a:rPr>
              <a:t>Но и тогда,</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Когда во всей планете</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Пройдет вражда племен,</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Исчезнет ложь и грусть,</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Я буду воспевать	</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Всем существом в поэте</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Шестую часть земли</a:t>
            </a:r>
            <a:r>
              <a:rPr lang="ru-RU" sz="2400" b="1" dirty="0">
                <a:solidFill>
                  <a:srgbClr val="FFFF00"/>
                </a:solidFill>
                <a:latin typeface="Arial Black" pitchFamily="34" charset="0"/>
              </a:rPr>
              <a:t>                                                                                                                                                       </a:t>
            </a:r>
            <a:r>
              <a:rPr lang="ru-RU" sz="2400" b="1" i="1" dirty="0">
                <a:solidFill>
                  <a:srgbClr val="FFFF00"/>
                </a:solidFill>
                <a:latin typeface="Arial Black" pitchFamily="34" charset="0"/>
              </a:rPr>
              <a:t>С названьем кратким «Русь» </a:t>
            </a:r>
            <a:endParaRPr lang="ru-RU" sz="2400" b="1" dirty="0">
              <a:solidFill>
                <a:srgbClr val="FFFF00"/>
              </a:solidFill>
              <a:latin typeface="Arial Black" pitchFamily="34" charset="0"/>
            </a:endParaRPr>
          </a:p>
        </p:txBody>
      </p:sp>
      <p:pic>
        <p:nvPicPr>
          <p:cNvPr id="1028" name="Picture 4" descr="C:\Users\Ольга\Desktop\С. А. Есенин\картинки\81562527_1325079532_7629fae3fa8c.jpg"/>
          <p:cNvPicPr>
            <a:picLocks noChangeAspect="1" noChangeArrowheads="1"/>
          </p:cNvPicPr>
          <p:nvPr/>
        </p:nvPicPr>
        <p:blipFill>
          <a:blip r:embed="rId3" cstate="print"/>
          <a:srcRect/>
          <a:stretch>
            <a:fillRect/>
          </a:stretch>
        </p:blipFill>
        <p:spPr bwMode="auto">
          <a:xfrm>
            <a:off x="4644008" y="1772816"/>
            <a:ext cx="4499992" cy="5085184"/>
          </a:xfrm>
          <a:prstGeom prst="ellipse">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2769" name="Picture 1" descr="C:\Users\Ольга\Documents\С. А. Есенин\картинки\Стихотворение%20%20МАТУШКА%20в%20КУПАЛЬНИЦУ%20esenin19.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1745" name="Picture 1" descr="C:\Users\Ольга\Documents\С. А. Есенин\картинки\6105def75fb098e33c14d8dfd28c3088.jpg"/>
          <p:cNvPicPr>
            <a:picLocks noGrp="1" noChangeAspect="1" noChangeArrowheads="1"/>
          </p:cNvPicPr>
          <p:nvPr>
            <p:ph idx="1"/>
          </p:nvPr>
        </p:nvPicPr>
        <p:blipFill>
          <a:blip r:embed="rId2" cstate="print"/>
          <a:srcRect/>
          <a:stretch>
            <a:fillRect/>
          </a:stretch>
        </p:blipFill>
        <p:spPr bwMode="auto">
          <a:xfrm>
            <a:off x="4716016" y="0"/>
            <a:ext cx="4427984"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1746" name="Picture 2" descr="C:\Users\Ольга\Documents\С. А. Есенин\картинки\67782452345254.jpg"/>
          <p:cNvPicPr>
            <a:picLocks noChangeAspect="1" noChangeArrowheads="1"/>
          </p:cNvPicPr>
          <p:nvPr/>
        </p:nvPicPr>
        <p:blipFill>
          <a:blip r:embed="rId3" cstate="print"/>
          <a:srcRect/>
          <a:stretch>
            <a:fillRect/>
          </a:stretch>
        </p:blipFill>
        <p:spPr bwMode="auto">
          <a:xfrm>
            <a:off x="0" y="0"/>
            <a:ext cx="4716016" cy="6858000"/>
          </a:xfrm>
          <a:prstGeom prst="rect">
            <a:avLst/>
          </a:prstGeom>
          <a:ln>
            <a:noFill/>
          </a:ln>
          <a:effectLst>
            <a:softEdge rad="112500"/>
          </a:effectLst>
        </p:spPr>
      </p:pic>
      <p:sp>
        <p:nvSpPr>
          <p:cNvPr id="6" name="Прямоугольник 5"/>
          <p:cNvSpPr/>
          <p:nvPr/>
        </p:nvSpPr>
        <p:spPr>
          <a:xfrm>
            <a:off x="4716016" y="4149080"/>
            <a:ext cx="4427984" cy="2677656"/>
          </a:xfrm>
          <a:prstGeom prst="rect">
            <a:avLst/>
          </a:prstGeom>
        </p:spPr>
        <p:txBody>
          <a:bodyPr wrap="square">
            <a:spAutoFit/>
          </a:bodyPr>
          <a:lstStyle/>
          <a:p>
            <a:r>
              <a:rPr lang="ru-RU"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cs typeface="Narkisim" pitchFamily="34" charset="-79"/>
              </a:rPr>
              <a:t>В ранних стихах поэта берёзы – лишь часть пейзажа: они стоят, как большие свечки, отражаясь в воде, в </a:t>
            </a:r>
            <a:r>
              <a:rPr lang="ru-RU" sz="2800" b="1"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cs typeface="Narkisim" pitchFamily="34" charset="-79"/>
              </a:rPr>
              <a:t>«лунных перьях серебра».</a:t>
            </a:r>
            <a:r>
              <a:rPr lang="ru-RU"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cs typeface="Narkisim" pitchFamily="34" charset="-79"/>
              </a:rPr>
              <a:t> </a:t>
            </a:r>
            <a:endParaRPr lang="ru-RU"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cs typeface="Narkisim" pitchFamily="34" charset="-79"/>
            </a:endParaRPr>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21" name="Picture 1" descr="C:\Users\Ольга\Documents\С. А. Есенин\картинки\82a31919ccab.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9697" name="Picture 1" descr="C:\Users\Ольга\Documents\С. А. Есенин\картинки\clip_image027_thumb[10].jpg"/>
          <p:cNvPicPr>
            <a:picLocks noGrp="1" noChangeAspect="1" noChangeArrowheads="1"/>
          </p:cNvPicPr>
          <p:nvPr>
            <p:ph idx="1"/>
          </p:nvPr>
        </p:nvPicPr>
        <p:blipFill>
          <a:blip r:embed="rId2" cstate="print"/>
          <a:srcRect/>
          <a:stretch>
            <a:fillRect/>
          </a:stretch>
        </p:blipFill>
        <p:spPr bwMode="auto">
          <a:xfrm>
            <a:off x="3995937" y="0"/>
            <a:ext cx="5148064" cy="6858000"/>
          </a:xfrm>
          <a:prstGeom prst="rect">
            <a:avLst/>
          </a:prstGeom>
          <a:noFill/>
        </p:spPr>
      </p:pic>
      <p:pic>
        <p:nvPicPr>
          <p:cNvPr id="29698" name="Picture 2" descr="C:\Users\Ольга\Documents\С. А. Есенин\картинки\САБЛИНО%20МОЯ%20600%20400.JPG"/>
          <p:cNvPicPr>
            <a:picLocks noChangeAspect="1" noChangeArrowheads="1"/>
          </p:cNvPicPr>
          <p:nvPr/>
        </p:nvPicPr>
        <p:blipFill>
          <a:blip r:embed="rId3" cstate="print"/>
          <a:srcRect/>
          <a:stretch>
            <a:fillRect/>
          </a:stretch>
        </p:blipFill>
        <p:spPr bwMode="auto">
          <a:xfrm>
            <a:off x="0" y="3095625"/>
            <a:ext cx="3995936" cy="3762375"/>
          </a:xfrm>
          <a:prstGeom prst="rect">
            <a:avLst/>
          </a:prstGeom>
          <a:noFill/>
        </p:spPr>
      </p:pic>
      <p:pic>
        <p:nvPicPr>
          <p:cNvPr id="29699" name="Picture 3" descr="C:\Users\Ольга\Documents\С. А. Есенин\картинки\Сергей%20Есенин%20с%20сестрами%20Катей%20и%20Шурой,%201912.jpg"/>
          <p:cNvPicPr>
            <a:picLocks noChangeAspect="1" noChangeArrowheads="1"/>
          </p:cNvPicPr>
          <p:nvPr/>
        </p:nvPicPr>
        <p:blipFill>
          <a:blip r:embed="rId4" cstate="print"/>
          <a:srcRect/>
          <a:stretch>
            <a:fillRect/>
          </a:stretch>
        </p:blipFill>
        <p:spPr bwMode="auto">
          <a:xfrm>
            <a:off x="6588225" y="4365104"/>
            <a:ext cx="2555776" cy="2492896"/>
          </a:xfrm>
          <a:prstGeom prst="rect">
            <a:avLst/>
          </a:prstGeom>
          <a:noFill/>
        </p:spPr>
      </p:pic>
      <p:pic>
        <p:nvPicPr>
          <p:cNvPr id="29701" name="Picture 5" descr="http://photoity.com/wp-content/uploads/2011/12/Adjust-Your-Exposure.jpg"/>
          <p:cNvPicPr>
            <a:picLocks noChangeAspect="1" noChangeArrowheads="1"/>
          </p:cNvPicPr>
          <p:nvPr/>
        </p:nvPicPr>
        <p:blipFill>
          <a:blip r:embed="rId5" cstate="print"/>
          <a:srcRect/>
          <a:stretch>
            <a:fillRect/>
          </a:stretch>
        </p:blipFill>
        <p:spPr bwMode="auto">
          <a:xfrm>
            <a:off x="0" y="0"/>
            <a:ext cx="3995936" cy="3068960"/>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8673" name="Picture 1" descr="C:\Users\Ольга\Documents\С. А. Есенин\картинки\wpid-GRIUd3BEhrI.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7649" name="Picture 1" descr="C:\Users\Ольга\Documents\С. А. Есенин\картинки\5938980.jpg"/>
          <p:cNvPicPr>
            <a:picLocks noGrp="1" noChangeAspect="1" noChangeArrowheads="1"/>
          </p:cNvPicPr>
          <p:nvPr>
            <p:ph idx="1"/>
          </p:nvPr>
        </p:nvPicPr>
        <p:blipFill>
          <a:blip r:embed="rId2" cstate="print"/>
          <a:srcRect/>
          <a:stretch>
            <a:fillRect/>
          </a:stretch>
        </p:blipFill>
        <p:spPr bwMode="auto">
          <a:xfrm>
            <a:off x="0" y="0"/>
            <a:ext cx="4932040" cy="6858000"/>
          </a:xfrm>
          <a:prstGeom prst="rect">
            <a:avLst/>
          </a:prstGeom>
          <a:noFill/>
        </p:spPr>
      </p:pic>
      <p:pic>
        <p:nvPicPr>
          <p:cNvPr id="5" name="Picture 6"/>
          <p:cNvPicPr>
            <a:picLocks noChangeAspect="1" noChangeArrowheads="1"/>
          </p:cNvPicPr>
          <p:nvPr/>
        </p:nvPicPr>
        <p:blipFill>
          <a:blip r:embed="rId3" cstate="print"/>
          <a:srcRect/>
          <a:stretch>
            <a:fillRect/>
          </a:stretch>
        </p:blipFill>
        <p:spPr bwMode="auto">
          <a:xfrm>
            <a:off x="4932039" y="0"/>
            <a:ext cx="4211961" cy="3501008"/>
          </a:xfrm>
          <a:prstGeom prst="rect">
            <a:avLst/>
          </a:prstGeom>
          <a:noFill/>
          <a:ln w="9525">
            <a:noFill/>
            <a:miter lim="800000"/>
            <a:headEnd/>
            <a:tailEnd/>
          </a:ln>
        </p:spPr>
      </p:pic>
      <p:sp>
        <p:nvSpPr>
          <p:cNvPr id="6" name="Прямоугольник 5"/>
          <p:cNvSpPr/>
          <p:nvPr/>
        </p:nvSpPr>
        <p:spPr>
          <a:xfrm>
            <a:off x="3923928" y="0"/>
            <a:ext cx="5220072"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Вся жизнь Есенина тесно связана с народом. </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15"/>
          <p:cNvPicPr>
            <a:picLocks noChangeAspect="1" noChangeArrowheads="1"/>
          </p:cNvPicPr>
          <p:nvPr/>
        </p:nvPicPr>
        <p:blipFill>
          <a:blip r:embed="rId4" cstate="print">
            <a:lum bright="10000"/>
          </a:blip>
          <a:srcRect/>
          <a:stretch>
            <a:fillRect/>
          </a:stretch>
        </p:blipFill>
        <p:spPr bwMode="auto">
          <a:xfrm>
            <a:off x="4932040" y="3501008"/>
            <a:ext cx="4211960" cy="335699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6625" name="Picture 1" descr="C:\Users\Ольга\Pictures\5-avg-2.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
        <p:nvSpPr>
          <p:cNvPr id="26627" name="Rectangle 3"/>
          <p:cNvSpPr>
            <a:spLocks noChangeArrowheads="1"/>
          </p:cNvSpPr>
          <p:nvPr/>
        </p:nvSpPr>
        <p:spPr bwMode="auto">
          <a:xfrm>
            <a:off x="6084168" y="-15546"/>
            <a:ext cx="3059832"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Запели тесаные дроги,</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Бегут равнины и кусты.</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Опять часовни на дороге</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И поминальные кресты.</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Опять я теплой грустью болен</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От овсяного ветерка.</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И на известку колоколен</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Невольно крестится рука.</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О Русь - малиновое поле</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И синь, упавшая в реку,-</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Люблю до радости и боли</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Твою озерную тоску.</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Холодной скорби не измерить,</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Ты на туманном берегу. </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Но не любить тебя, не верить -</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Я научиться не могу.</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И не отдам я эти цепи,</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И не расстанусь с долгим сном,</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Когда звенят родные степи</a:t>
            </a:r>
            <a:b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br>
            <a:r>
              <a:rPr kumimoji="0" lang="ru-RU" sz="1600" b="1" i="1" u="none" strike="noStrike" spc="50" normalizeH="0" baseline="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Молитвословным</a:t>
            </a:r>
            <a:r>
              <a:rPr kumimoji="0" lang="ru-RU" sz="1600" b="1" i="1"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Calibri" pitchFamily="34" charset="0"/>
                <a:cs typeface="Times New Roman" pitchFamily="18" charset="0"/>
              </a:rPr>
              <a:t> ковылем. </a:t>
            </a:r>
            <a:endParaRPr kumimoji="0" lang="ru-RU" sz="1600" b="1" i="0"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cs typeface="Arial" pitchFamily="34" charset="0"/>
            </a:endParaRPr>
          </a:p>
        </p:txBody>
      </p:sp>
    </p:spTree>
  </p:cSld>
  <p:clrMapOvr>
    <a:masterClrMapping/>
  </p:clrMapOvr>
  <p:transition>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5778" name="Picture 2" descr="C:\Users\Ольга\Documents\С. А. Есенин\картинки\116972625_5634411_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Прямоугольник 6"/>
          <p:cNvSpPr/>
          <p:nvPr/>
        </p:nvSpPr>
        <p:spPr>
          <a:xfrm>
            <a:off x="0" y="5013176"/>
            <a:ext cx="6858000" cy="1815882"/>
          </a:xfrm>
          <a:prstGeom prst="rect">
            <a:avLst/>
          </a:prstGeom>
        </p:spPr>
        <p:txBody>
          <a:bodyPr wrap="square">
            <a:spAutoFit/>
          </a:bodyPr>
          <a:lstStyle/>
          <a:p>
            <a:r>
              <a:rPr lang="ru-RU"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Каждое новое поколение открывает для себя нечто близкое и дорогое, потому что его поэзия рождена любовью к человеку, любовью к стране березового ситца. </a:t>
            </a:r>
            <a:endParaRPr lang="ru-RU"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endParaRPr>
          </a:p>
        </p:txBody>
      </p:sp>
      <p:pic>
        <p:nvPicPr>
          <p:cNvPr id="8" name="тихо струится река серебристая.mp3">
            <a:hlinkClick r:id="" action="ppaction://media"/>
          </p:cNvPr>
          <p:cNvPicPr>
            <a:picLocks noGrp="1" noRot="1" noChangeAspect="1"/>
          </p:cNvPicPr>
          <p:nvPr>
            <p:ph idx="1"/>
            <a:audioFile r:link="rId1"/>
          </p:nvPr>
        </p:nvPicPr>
        <p:blipFill>
          <a:blip r:embed="rId4" cstate="print"/>
          <a:stretch>
            <a:fillRect/>
          </a:stretch>
        </p:blipFill>
        <p:spPr>
          <a:xfrm>
            <a:off x="0" y="0"/>
            <a:ext cx="484312" cy="493440"/>
          </a:xfrm>
          <a:prstGeom prst="rect">
            <a:avLst/>
          </a:prstGeom>
        </p:spPr>
      </p:pic>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11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4753" name="Picture 1" descr="C:\Users\Ольга\Documents\С. А. Есенин\картинки\30379.jpg"/>
          <p:cNvPicPr>
            <a:picLocks noGrp="1" noChangeAspect="1" noChangeArrowheads="1"/>
          </p:cNvPicPr>
          <p:nvPr>
            <p:ph idx="1"/>
          </p:nvPr>
        </p:nvPicPr>
        <p:blipFill>
          <a:blip r:embed="rId2" cstate="print"/>
          <a:srcRect/>
          <a:stretch>
            <a:fillRect/>
          </a:stretch>
        </p:blipFill>
        <p:spPr bwMode="auto">
          <a:xfrm>
            <a:off x="0" y="0"/>
            <a:ext cx="9143999" cy="3501008"/>
          </a:xfrm>
          <a:prstGeom prst="rect">
            <a:avLst/>
          </a:prstGeom>
          <a:noFill/>
        </p:spPr>
      </p:pic>
      <p:pic>
        <p:nvPicPr>
          <p:cNvPr id="5" name="Picture 2" descr="C:\Users\нео\Desktop\esenin-aleksandr-nikitich-tatiana-fedorovna.jpg"/>
          <p:cNvPicPr>
            <a:picLocks noChangeAspect="1" noChangeArrowheads="1"/>
          </p:cNvPicPr>
          <p:nvPr/>
        </p:nvPicPr>
        <p:blipFill>
          <a:blip r:embed="rId3" cstate="print"/>
          <a:srcRect/>
          <a:stretch>
            <a:fillRect/>
          </a:stretch>
        </p:blipFill>
        <p:spPr bwMode="auto">
          <a:xfrm>
            <a:off x="6156176" y="3501008"/>
            <a:ext cx="2987824" cy="3356992"/>
          </a:xfrm>
          <a:prstGeom prst="rect">
            <a:avLst/>
          </a:prstGeom>
          <a:noFill/>
          <a:ln w="9525">
            <a:noFill/>
            <a:miter lim="800000"/>
            <a:headEnd/>
            <a:tailEnd/>
          </a:ln>
        </p:spPr>
      </p:pic>
      <p:pic>
        <p:nvPicPr>
          <p:cNvPr id="6" name="Содержимое 6" descr="20120518063619!Esenin9.jpg"/>
          <p:cNvPicPr>
            <a:picLocks noChangeAspect="1"/>
          </p:cNvPicPr>
          <p:nvPr/>
        </p:nvPicPr>
        <p:blipFill>
          <a:blip r:embed="rId4" cstate="print"/>
          <a:stretch>
            <a:fillRect/>
          </a:stretch>
        </p:blipFill>
        <p:spPr>
          <a:xfrm>
            <a:off x="0" y="3501008"/>
            <a:ext cx="6156176" cy="3356992"/>
          </a:xfrm>
          <a:prstGeom prst="rect">
            <a:avLst/>
          </a:prstGeom>
        </p:spPr>
      </p:pic>
    </p:spTree>
  </p:cSld>
  <p:clrMapOvr>
    <a:masterClrMapping/>
  </p:clrMapOvr>
  <p:transition>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D:\Users\User\Desktop\0005-006-Selo-Konstantinovo-i-ego-okrestnosti.jpg"/>
          <p:cNvPicPr>
            <a:picLocks noGrp="1" noChangeAspect="1" noChangeArrowheads="1"/>
          </p:cNvPicPr>
          <p:nvPr>
            <p:ph idx="1"/>
          </p:nvPr>
        </p:nvPicPr>
        <p:blipFill>
          <a:blip r:embed="rId2" cstate="print"/>
          <a:srcRect/>
          <a:stretch>
            <a:fillRect/>
          </a:stretch>
        </p:blipFill>
        <p:spPr bwMode="auto">
          <a:xfrm>
            <a:off x="1" y="1"/>
            <a:ext cx="4716015" cy="3933056"/>
          </a:xfrm>
          <a:prstGeom prst="rect">
            <a:avLst/>
          </a:prstGeom>
          <a:noFill/>
          <a:ln w="9525">
            <a:noFill/>
            <a:miter lim="800000"/>
            <a:headEnd/>
            <a:tailEnd/>
          </a:ln>
        </p:spPr>
      </p:pic>
      <p:pic>
        <p:nvPicPr>
          <p:cNvPr id="5" name="Picture 5" descr="0_419d9_e7b116df_L"/>
          <p:cNvPicPr>
            <a:picLocks noChangeAspect="1" noChangeArrowheads="1"/>
          </p:cNvPicPr>
          <p:nvPr/>
        </p:nvPicPr>
        <p:blipFill>
          <a:blip r:embed="rId3" cstate="print"/>
          <a:srcRect/>
          <a:stretch>
            <a:fillRect/>
          </a:stretch>
        </p:blipFill>
        <p:spPr>
          <a:xfrm>
            <a:off x="0" y="3933056"/>
            <a:ext cx="4716016" cy="2924944"/>
          </a:xfrm>
          <a:prstGeom prst="rect">
            <a:avLst/>
          </a:prstGeom>
          <a:noFill/>
        </p:spPr>
      </p:pic>
      <p:pic>
        <p:nvPicPr>
          <p:cNvPr id="6" name="Picture 9" descr="833de02350e0"/>
          <p:cNvPicPr>
            <a:picLocks noChangeAspect="1" noChangeArrowheads="1"/>
          </p:cNvPicPr>
          <p:nvPr/>
        </p:nvPicPr>
        <p:blipFill>
          <a:blip r:embed="rId4" cstate="print"/>
          <a:srcRect/>
          <a:stretch>
            <a:fillRect/>
          </a:stretch>
        </p:blipFill>
        <p:spPr>
          <a:xfrm>
            <a:off x="4716016" y="1844824"/>
            <a:ext cx="4427984" cy="5013176"/>
          </a:xfrm>
          <a:prstGeom prst="rect">
            <a:avLst/>
          </a:prstGeom>
          <a:noFill/>
        </p:spPr>
      </p:pic>
      <p:sp>
        <p:nvSpPr>
          <p:cNvPr id="7" name="Прямоугольник 6"/>
          <p:cNvSpPr/>
          <p:nvPr/>
        </p:nvSpPr>
        <p:spPr>
          <a:xfrm>
            <a:off x="4716016" y="0"/>
            <a:ext cx="4427984"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numCol="2">
            <a:spAutoFit/>
          </a:bodyPr>
          <a:lstStyle/>
          <a:p>
            <a:r>
              <a:rPr lang="ru-RU" sz="1600" b="1" i="1" dirty="0" smtClean="0">
                <a:latin typeface="Times New Roman" pitchFamily="18" charset="0"/>
                <a:cs typeface="Times New Roman" pitchFamily="18" charset="0"/>
              </a:rPr>
              <a:t>В </a:t>
            </a:r>
            <a:r>
              <a:rPr lang="ru-RU" sz="1600" b="1" i="1" dirty="0" smtClean="0">
                <a:latin typeface="Times New Roman" pitchFamily="18" charset="0"/>
                <a:cs typeface="Times New Roman" pitchFamily="18" charset="0"/>
              </a:rPr>
              <a:t>лужах первые кораблики,</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Где недавно был каток,</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И большой соседней фабрики</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Громкий радостный гудок.</a:t>
            </a:r>
            <a:r>
              <a:rPr lang="ru-RU" sz="1600" b="1" dirty="0" smtClean="0">
                <a:latin typeface="Times New Roman" pitchFamily="18" charset="0"/>
                <a:cs typeface="Times New Roman" pitchFamily="18" charset="0"/>
              </a:rPr>
              <a:t>                                                                                                                                         </a:t>
            </a:r>
            <a:r>
              <a:rPr lang="ru-RU" sz="1600" b="1" i="1" dirty="0" smtClean="0">
                <a:latin typeface="Times New Roman" pitchFamily="18" charset="0"/>
                <a:cs typeface="Times New Roman" pitchFamily="18" charset="0"/>
              </a:rPr>
              <a:t>Или степь, от маков красная,</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Золотая целина…</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Родина бывает разная,</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Но у всех она одна!</a:t>
            </a:r>
            <a:r>
              <a:rPr lang="ru-RU" sz="1600" b="1" dirty="0" smtClean="0">
                <a:latin typeface="Times New Roman" pitchFamily="18" charset="0"/>
                <a:cs typeface="Times New Roman" pitchFamily="18" charset="0"/>
              </a:rPr>
              <a:t> </a:t>
            </a:r>
            <a:endParaRPr lang="ru-RU" sz="1600" b="1" dirty="0">
              <a:latin typeface="Times New Roman" pitchFamily="18" charset="0"/>
              <a:cs typeface="Times New Roman" pitchFamily="18" charset="0"/>
            </a:endParaRPr>
          </a:p>
        </p:txBody>
      </p:sp>
      <p:sp>
        <p:nvSpPr>
          <p:cNvPr id="8" name="Прямоугольник 7"/>
          <p:cNvSpPr/>
          <p:nvPr/>
        </p:nvSpPr>
        <p:spPr>
          <a:xfrm>
            <a:off x="0" y="1"/>
            <a:ext cx="3419872"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ru-RU" sz="1600" b="1" i="1" dirty="0" smtClean="0">
                <a:latin typeface="Times New Roman" pitchFamily="18" charset="0"/>
                <a:cs typeface="Times New Roman" pitchFamily="18" charset="0"/>
              </a:rPr>
              <a:t>Если скажут слово «родина»,</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Сразу в памяти встаёт</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Старый дом, в саду смородина,</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Толстый тополь у ворот.</a:t>
            </a:r>
            <a:r>
              <a:rPr lang="ru-RU" sz="1600" b="1" dirty="0" smtClean="0">
                <a:latin typeface="Times New Roman" pitchFamily="18" charset="0"/>
                <a:cs typeface="Times New Roman" pitchFamily="18" charset="0"/>
              </a:rPr>
              <a:t> </a:t>
            </a:r>
            <a:endParaRPr lang="ru-RU" sz="1600" dirty="0"/>
          </a:p>
        </p:txBody>
      </p:sp>
      <p:sp>
        <p:nvSpPr>
          <p:cNvPr id="9" name="Прямоугольник 8"/>
          <p:cNvSpPr/>
          <p:nvPr/>
        </p:nvSpPr>
        <p:spPr>
          <a:xfrm>
            <a:off x="0" y="3933056"/>
            <a:ext cx="3419872"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sz="1600" b="1" i="1" dirty="0" smtClean="0">
                <a:latin typeface="Times New Roman" pitchFamily="18" charset="0"/>
                <a:cs typeface="Times New Roman" pitchFamily="18" charset="0"/>
              </a:rPr>
              <a:t>У реки берёзка - скромница</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И ромашковый бугор…</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А другим, наверно, вспомнится</a:t>
            </a:r>
            <a:br>
              <a:rPr lang="ru-RU" sz="1600" b="1" i="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Свой родной московский двор.</a:t>
            </a:r>
            <a:r>
              <a:rPr lang="ru-RU" sz="1600" b="1" dirty="0" smtClean="0">
                <a:latin typeface="Times New Roman" pitchFamily="18" charset="0"/>
                <a:cs typeface="Times New Roman" pitchFamily="18" charset="0"/>
              </a:rPr>
              <a:t> </a:t>
            </a:r>
            <a:endParaRPr lang="ru-RU" sz="1600"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Ольга\Desktop\С. А. Есенин\картинки\45f79c49ad709c6a97bfc3a4bf97d98e.jpg"/>
          <p:cNvPicPr>
            <a:picLocks noGrp="1" noChangeAspect="1" noChangeArrowheads="1"/>
          </p:cNvPicPr>
          <p:nvPr>
            <p:ph idx="1"/>
          </p:nvPr>
        </p:nvPicPr>
        <p:blipFill>
          <a:blip r:embed="rId3" cstate="print"/>
          <a:srcRect/>
          <a:stretch>
            <a:fillRect/>
          </a:stretch>
        </p:blipFill>
        <p:spPr bwMode="auto">
          <a:xfrm>
            <a:off x="0" y="0"/>
            <a:ext cx="9143999" cy="6858000"/>
          </a:xfrm>
          <a:prstGeom prst="rect">
            <a:avLst/>
          </a:prstGeom>
          <a:noFill/>
        </p:spPr>
      </p:pic>
      <p:pic>
        <p:nvPicPr>
          <p:cNvPr id="4" name="группа любэ-берёзы.mp3">
            <a:hlinkClick r:id="" action="ppaction://media"/>
          </p:cNvPr>
          <p:cNvPicPr>
            <a:picLocks noRot="1" noChangeAspect="1"/>
          </p:cNvPicPr>
          <p:nvPr>
            <a:audioFile r:link="rId1"/>
          </p:nvPr>
        </p:nvPicPr>
        <p:blipFill>
          <a:blip r:embed="rId4" cstate="print"/>
          <a:stretch>
            <a:fillRect/>
          </a:stretch>
        </p:blipFill>
        <p:spPr>
          <a:xfrm>
            <a:off x="8316416" y="0"/>
            <a:ext cx="827584" cy="692696"/>
          </a:xfrm>
          <a:prstGeom prst="rect">
            <a:avLst/>
          </a:prstGeom>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1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2705" name="Picture 1" descr="C:\Users\Ольга\Documents\С. А. Есенин\картинки\d9ac9aa46571.jpg"/>
          <p:cNvPicPr>
            <a:picLocks noGrp="1" noChangeAspect="1" noChangeArrowheads="1"/>
          </p:cNvPicPr>
          <p:nvPr>
            <p:ph idx="1"/>
          </p:nvPr>
        </p:nvPicPr>
        <p:blipFill>
          <a:blip r:embed="rId3" cstate="print"/>
          <a:srcRect/>
          <a:stretch>
            <a:fillRect/>
          </a:stretch>
        </p:blipFill>
        <p:spPr bwMode="auto">
          <a:xfrm>
            <a:off x="0" y="0"/>
            <a:ext cx="9143999" cy="6858000"/>
          </a:xfrm>
          <a:prstGeom prst="rect">
            <a:avLst/>
          </a:prstGeom>
          <a:noFill/>
        </p:spPr>
      </p:pic>
      <p:pic>
        <p:nvPicPr>
          <p:cNvPr id="5" name="покраснела рябина.mp3">
            <a:hlinkClick r:id="" action="ppaction://media"/>
          </p:cNvPr>
          <p:cNvPicPr>
            <a:picLocks noRot="1" noChangeAspect="1"/>
          </p:cNvPicPr>
          <p:nvPr>
            <a:audioFile r:link="rId1"/>
          </p:nvPr>
        </p:nvPicPr>
        <p:blipFill>
          <a:blip r:embed="rId4" cstate="print"/>
          <a:stretch>
            <a:fillRect/>
          </a:stretch>
        </p:blipFill>
        <p:spPr>
          <a:xfrm>
            <a:off x="8316416" y="0"/>
            <a:ext cx="827584" cy="764704"/>
          </a:xfrm>
          <a:prstGeom prst="rect">
            <a:avLst/>
          </a:prstGeom>
        </p:spPr>
      </p:pic>
    </p:spTree>
  </p:cSld>
  <p:clrMapOvr>
    <a:masterClrMapping/>
  </p:clrMapOvr>
  <p:transition>
    <p:wheel spokes="2"/>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366"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1505" name="Picture 1" descr="C:\Users\Ольга\Documents\С. А. Есенин\картинки\4162601.gif"/>
          <p:cNvPicPr>
            <a:picLocks noGrp="1" noChangeAspect="1" noChangeArrowheads="1" noCrop="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heel spokes="3"/>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681" name="Picture 1" descr="C:\Users\Ольга\Documents\С. А. Есенин\картинки\644259568.jpg"/>
          <p:cNvPicPr>
            <a:picLocks noGrp="1" noChangeAspect="1" noChangeArrowheads="1"/>
          </p:cNvPicPr>
          <p:nvPr>
            <p:ph idx="1"/>
          </p:nvPr>
        </p:nvPicPr>
        <p:blipFill>
          <a:blip r:embed="rId2" cstate="print"/>
          <a:srcRect/>
          <a:stretch>
            <a:fillRect/>
          </a:stretch>
        </p:blipFill>
        <p:spPr bwMode="auto">
          <a:xfrm>
            <a:off x="4572000" y="0"/>
            <a:ext cx="4572000" cy="3212976"/>
          </a:xfrm>
          <a:prstGeom prst="rect">
            <a:avLst/>
          </a:prstGeom>
          <a:noFill/>
        </p:spPr>
      </p:pic>
      <p:pic>
        <p:nvPicPr>
          <p:cNvPr id="71682" name="Picture 2" descr="C:\Users\Ольга\Documents\С. А. Есенин\картинки\pesnja_sobstvennogo_sochinenija_pro_lubov.jpg"/>
          <p:cNvPicPr>
            <a:picLocks noChangeAspect="1" noChangeArrowheads="1"/>
          </p:cNvPicPr>
          <p:nvPr/>
        </p:nvPicPr>
        <p:blipFill>
          <a:blip r:embed="rId3" cstate="print"/>
          <a:srcRect/>
          <a:stretch>
            <a:fillRect/>
          </a:stretch>
        </p:blipFill>
        <p:spPr bwMode="auto">
          <a:xfrm>
            <a:off x="0" y="3212976"/>
            <a:ext cx="4895528" cy="3645024"/>
          </a:xfrm>
          <a:prstGeom prst="rect">
            <a:avLst/>
          </a:prstGeom>
          <a:noFill/>
        </p:spPr>
      </p:pic>
      <p:pic>
        <p:nvPicPr>
          <p:cNvPr id="71683" name="Picture 3" descr="C:\Users\Ольга\Documents\С. А. Есенин\картинки\s_esenin_chitaet_sergej_bezrukov_ja_chitau_stihi_prostitutkam_i_s_bandugami_zharu_spirt.jpg"/>
          <p:cNvPicPr>
            <a:picLocks noChangeAspect="1" noChangeArrowheads="1"/>
          </p:cNvPicPr>
          <p:nvPr/>
        </p:nvPicPr>
        <p:blipFill>
          <a:blip r:embed="rId4" cstate="print"/>
          <a:srcRect/>
          <a:stretch>
            <a:fillRect/>
          </a:stretch>
        </p:blipFill>
        <p:spPr bwMode="auto">
          <a:xfrm>
            <a:off x="4860032" y="3212976"/>
            <a:ext cx="4283968" cy="3645024"/>
          </a:xfrm>
          <a:prstGeom prst="rect">
            <a:avLst/>
          </a:prstGeom>
          <a:noFill/>
        </p:spPr>
      </p:pic>
      <p:pic>
        <p:nvPicPr>
          <p:cNvPr id="71685" name="Picture 5" descr="http://m.kp.ru/share/i/12/6090372/big.jpg"/>
          <p:cNvPicPr>
            <a:picLocks noChangeAspect="1" noChangeArrowheads="1"/>
          </p:cNvPicPr>
          <p:nvPr/>
        </p:nvPicPr>
        <p:blipFill>
          <a:blip r:embed="rId5" cstate="print"/>
          <a:srcRect/>
          <a:stretch>
            <a:fillRect/>
          </a:stretch>
        </p:blipFill>
        <p:spPr bwMode="auto">
          <a:xfrm>
            <a:off x="0" y="0"/>
            <a:ext cx="4572000" cy="3212976"/>
          </a:xfrm>
          <a:prstGeom prst="rect">
            <a:avLst/>
          </a:prstGeom>
          <a:noFill/>
        </p:spPr>
      </p:pic>
      <p:sp>
        <p:nvSpPr>
          <p:cNvPr id="8" name="Прямоугольник 7"/>
          <p:cNvSpPr/>
          <p:nvPr/>
        </p:nvSpPr>
        <p:spPr>
          <a:xfrm>
            <a:off x="0" y="5877272"/>
            <a:ext cx="5220072"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2000" b="1" dirty="0" smtClean="0">
                <a:solidFill>
                  <a:srgbClr val="FF0000"/>
                </a:solidFill>
              </a:rPr>
              <a:t>Литературный Петербург с неподдельным восторгом приветствовал явление самобытного таланта. </a:t>
            </a:r>
            <a:endParaRPr lang="ru-RU" sz="2000" b="1" dirty="0">
              <a:solidFill>
                <a:srgbClr val="FF0000"/>
              </a:solidFill>
            </a:endParaRPr>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5"/>
          <p:cNvPicPr>
            <a:picLocks noGrp="1" noChangeAspect="1" noChangeArrowheads="1"/>
          </p:cNvPicPr>
          <p:nvPr>
            <p:ph idx="1"/>
          </p:nvPr>
        </p:nvPicPr>
        <p:blipFill>
          <a:blip r:embed="rId2" cstate="print"/>
          <a:srcRect/>
          <a:stretch>
            <a:fillRect/>
          </a:stretch>
        </p:blipFill>
        <p:spPr bwMode="auto">
          <a:xfrm>
            <a:off x="0" y="0"/>
            <a:ext cx="2771800" cy="3573016"/>
          </a:xfrm>
          <a:prstGeom prst="rect">
            <a:avLst/>
          </a:prstGeom>
          <a:noFill/>
          <a:ln w="9525">
            <a:noFill/>
            <a:miter lim="800000"/>
            <a:headEnd/>
            <a:tailEnd/>
          </a:ln>
        </p:spPr>
      </p:pic>
      <p:pic>
        <p:nvPicPr>
          <p:cNvPr id="5" name="Picture 2" descr="C:\Users\нео\Desktop\1645986.jpg"/>
          <p:cNvPicPr>
            <a:picLocks noChangeAspect="1" noChangeArrowheads="1"/>
          </p:cNvPicPr>
          <p:nvPr/>
        </p:nvPicPr>
        <p:blipFill>
          <a:blip r:embed="rId3" cstate="print"/>
          <a:srcRect/>
          <a:stretch>
            <a:fillRect/>
          </a:stretch>
        </p:blipFill>
        <p:spPr>
          <a:xfrm>
            <a:off x="2771800" y="2492896"/>
            <a:ext cx="6372200" cy="4365104"/>
          </a:xfrm>
          <a:prstGeom prst="rect">
            <a:avLst/>
          </a:prstGeom>
          <a:noFill/>
        </p:spPr>
      </p:pic>
      <p:pic>
        <p:nvPicPr>
          <p:cNvPr id="70657" name="Picture 1" descr="C:\Users\Ольга\Documents\С. А. Есенин\картинки\230225227.jpg"/>
          <p:cNvPicPr>
            <a:picLocks noChangeAspect="1" noChangeArrowheads="1"/>
          </p:cNvPicPr>
          <p:nvPr/>
        </p:nvPicPr>
        <p:blipFill>
          <a:blip r:embed="rId4" cstate="print"/>
          <a:srcRect/>
          <a:stretch>
            <a:fillRect/>
          </a:stretch>
        </p:blipFill>
        <p:spPr bwMode="auto">
          <a:xfrm>
            <a:off x="6084168" y="0"/>
            <a:ext cx="3059832" cy="2492896"/>
          </a:xfrm>
          <a:prstGeom prst="rect">
            <a:avLst/>
          </a:prstGeom>
          <a:noFill/>
        </p:spPr>
      </p:pic>
      <p:pic>
        <p:nvPicPr>
          <p:cNvPr id="70658" name="Picture 2" descr="C:\Users\Ольга\Documents\С. А. Есенин\картинки\7550502990611c26afacc97998aa8a63.jpg"/>
          <p:cNvPicPr>
            <a:picLocks noChangeAspect="1" noChangeArrowheads="1"/>
          </p:cNvPicPr>
          <p:nvPr/>
        </p:nvPicPr>
        <p:blipFill>
          <a:blip r:embed="rId5" cstate="print"/>
          <a:srcRect/>
          <a:stretch>
            <a:fillRect/>
          </a:stretch>
        </p:blipFill>
        <p:spPr bwMode="auto">
          <a:xfrm>
            <a:off x="2699792" y="0"/>
            <a:ext cx="3384376" cy="2492896"/>
          </a:xfrm>
          <a:prstGeom prst="rect">
            <a:avLst/>
          </a:prstGeom>
          <a:noFill/>
        </p:spPr>
      </p:pic>
      <p:pic>
        <p:nvPicPr>
          <p:cNvPr id="70659" name="Picture 3" descr="C:\Users\Ольга\Documents\С. А. Есенин\картинки\aa035c4a98bf805a9b1b2a565849386d.jpg"/>
          <p:cNvPicPr>
            <a:picLocks noChangeAspect="1" noChangeArrowheads="1"/>
          </p:cNvPicPr>
          <p:nvPr/>
        </p:nvPicPr>
        <p:blipFill>
          <a:blip r:embed="rId6" cstate="print"/>
          <a:srcRect/>
          <a:stretch>
            <a:fillRect/>
          </a:stretch>
        </p:blipFill>
        <p:spPr bwMode="auto">
          <a:xfrm>
            <a:off x="0" y="3573016"/>
            <a:ext cx="2771800" cy="3284984"/>
          </a:xfrm>
          <a:prstGeom prst="rect">
            <a:avLst/>
          </a:prstGeom>
          <a:noFill/>
        </p:spPr>
      </p:pic>
    </p:spTree>
  </p:cSld>
  <p:clrMapOvr>
    <a:masterClrMapping/>
  </p:clrMapOvr>
  <p:transition>
    <p:whee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5601" name="Picture 1" descr="C:\Users\Ольга\Documents\С. А. Есенин\картинки\cfbf696168ec209d2b4446362d4e3c0c.jpg"/>
          <p:cNvPicPr>
            <a:picLocks noGrp="1" noChangeAspect="1" noChangeArrowheads="1"/>
          </p:cNvPicPr>
          <p:nvPr>
            <p:ph idx="1"/>
          </p:nvPr>
        </p:nvPicPr>
        <p:blipFill>
          <a:blip r:embed="rId2" cstate="print"/>
          <a:srcRect/>
          <a:stretch>
            <a:fillRect/>
          </a:stretch>
        </p:blipFill>
        <p:spPr bwMode="auto">
          <a:xfrm>
            <a:off x="0" y="2924944"/>
            <a:ext cx="4499992" cy="3933056"/>
          </a:xfrm>
          <a:prstGeom prst="rect">
            <a:avLst/>
          </a:prstGeom>
          <a:ln>
            <a:noFill/>
          </a:ln>
          <a:effectLst>
            <a:softEdge rad="112500"/>
          </a:effectLst>
        </p:spPr>
      </p:pic>
      <p:pic>
        <p:nvPicPr>
          <p:cNvPr id="25602" name="Picture 2" descr="C:\Users\Ольга\Documents\С. А. Есенин\картинки\gallery_32481_40_291254.jpg"/>
          <p:cNvPicPr>
            <a:picLocks noChangeAspect="1" noChangeArrowheads="1"/>
          </p:cNvPicPr>
          <p:nvPr/>
        </p:nvPicPr>
        <p:blipFill>
          <a:blip r:embed="rId3" cstate="print"/>
          <a:srcRect/>
          <a:stretch>
            <a:fillRect/>
          </a:stretch>
        </p:blipFill>
        <p:spPr bwMode="auto">
          <a:xfrm>
            <a:off x="4355976" y="0"/>
            <a:ext cx="4788024" cy="2924944"/>
          </a:xfrm>
          <a:prstGeom prst="rect">
            <a:avLst/>
          </a:prstGeom>
          <a:ln>
            <a:noFill/>
          </a:ln>
          <a:effectLst>
            <a:softEdge rad="112500"/>
          </a:effectLst>
        </p:spPr>
      </p:pic>
      <p:pic>
        <p:nvPicPr>
          <p:cNvPr id="25603" name="Picture 3" descr="C:\Users\Ольга\Documents\С. А. Есенин\картинки\img6.jpg"/>
          <p:cNvPicPr>
            <a:picLocks noChangeAspect="1" noChangeArrowheads="1"/>
          </p:cNvPicPr>
          <p:nvPr/>
        </p:nvPicPr>
        <p:blipFill>
          <a:blip r:embed="rId4" cstate="print"/>
          <a:srcRect/>
          <a:stretch>
            <a:fillRect/>
          </a:stretch>
        </p:blipFill>
        <p:spPr bwMode="auto">
          <a:xfrm>
            <a:off x="0" y="0"/>
            <a:ext cx="4572000" cy="3217540"/>
          </a:xfrm>
          <a:prstGeom prst="rect">
            <a:avLst/>
          </a:prstGeom>
          <a:ln>
            <a:noFill/>
          </a:ln>
          <a:effectLst>
            <a:softEdge rad="112500"/>
          </a:effectLst>
        </p:spPr>
      </p:pic>
      <p:pic>
        <p:nvPicPr>
          <p:cNvPr id="25604" name="Picture 4" descr="C:\Users\Ольга\Pictures\13543265.gif"/>
          <p:cNvPicPr>
            <a:picLocks noChangeAspect="1" noChangeArrowheads="1" noCrop="1"/>
          </p:cNvPicPr>
          <p:nvPr/>
        </p:nvPicPr>
        <p:blipFill>
          <a:blip r:embed="rId5" cstate="print"/>
          <a:srcRect/>
          <a:stretch>
            <a:fillRect/>
          </a:stretch>
        </p:blipFill>
        <p:spPr bwMode="auto">
          <a:xfrm>
            <a:off x="4355976" y="2852936"/>
            <a:ext cx="4788024" cy="4005064"/>
          </a:xfrm>
          <a:prstGeom prst="rect">
            <a:avLst/>
          </a:prstGeom>
          <a:ln>
            <a:noFill/>
          </a:ln>
          <a:effectLst>
            <a:softEdge rad="112500"/>
          </a:effectLst>
        </p:spPr>
      </p:pic>
      <p:sp>
        <p:nvSpPr>
          <p:cNvPr id="9" name="Прямоугольник 8"/>
          <p:cNvSpPr/>
          <p:nvPr/>
        </p:nvSpPr>
        <p:spPr>
          <a:xfrm>
            <a:off x="0" y="0"/>
            <a:ext cx="91440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ru-RU" sz="2000" b="1" dirty="0" smtClean="0">
                <a:solidFill>
                  <a:srgbClr val="FFFF00"/>
                </a:solidFill>
                <a:latin typeface="Times New Roman" pitchFamily="18" charset="0"/>
                <a:cs typeface="Times New Roman" pitchFamily="18" charset="0"/>
              </a:rPr>
              <a:t>Поэт верит в Россию, любит её такую, какая она есть, с часовнями и поминальными крестами, с тихой речушкой и луговыми цветами. </a:t>
            </a:r>
            <a:endParaRPr lang="ru-RU" sz="2000" b="1" dirty="0">
              <a:solidFill>
                <a:srgbClr val="FFFF00"/>
              </a:solidFill>
              <a:latin typeface="Times New Roman" pitchFamily="18" charset="0"/>
              <a:cs typeface="Times New Roman" pitchFamily="18" charset="0"/>
            </a:endParaRPr>
          </a:p>
        </p:txBody>
      </p:sp>
    </p:spTree>
  </p:cSld>
  <p:clrMapOvr>
    <a:masterClrMapping/>
  </p:clrMapOvr>
  <p:transition>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4577" name="Picture 1" descr="C:\Users\Ольга\Documents\С. А. Есенин\картинки\97341533_ac89c668daaa.jpg"/>
          <p:cNvPicPr>
            <a:picLocks noGrp="1" noChangeAspect="1" noChangeArrowheads="1"/>
          </p:cNvPicPr>
          <p:nvPr>
            <p:ph idx="1"/>
          </p:nvPr>
        </p:nvPicPr>
        <p:blipFill>
          <a:blip r:embed="rId2" cstate="print"/>
          <a:srcRect/>
          <a:stretch>
            <a:fillRect/>
          </a:stretch>
        </p:blipFill>
        <p:spPr bwMode="auto">
          <a:xfrm>
            <a:off x="5652120" y="0"/>
            <a:ext cx="3491880" cy="6858000"/>
          </a:xfrm>
          <a:prstGeom prst="rect">
            <a:avLst/>
          </a:prstGeom>
          <a:noFill/>
        </p:spPr>
      </p:pic>
      <p:pic>
        <p:nvPicPr>
          <p:cNvPr id="24578" name="Picture 2" descr="C:\Users\Ольга\Documents\С. А. Есенин\картинки\Pf8hhQAHoVI.jpg"/>
          <p:cNvPicPr>
            <a:picLocks noChangeAspect="1" noChangeArrowheads="1"/>
          </p:cNvPicPr>
          <p:nvPr/>
        </p:nvPicPr>
        <p:blipFill>
          <a:blip r:embed="rId3" cstate="print"/>
          <a:srcRect/>
          <a:stretch>
            <a:fillRect/>
          </a:stretch>
        </p:blipFill>
        <p:spPr bwMode="auto">
          <a:xfrm>
            <a:off x="0" y="0"/>
            <a:ext cx="5652120" cy="6858000"/>
          </a:xfrm>
          <a:prstGeom prst="rect">
            <a:avLst/>
          </a:prstGeom>
          <a:noFill/>
        </p:spPr>
      </p:pic>
      <p:sp>
        <p:nvSpPr>
          <p:cNvPr id="24579" name="Rectangle 3"/>
          <p:cNvSpPr>
            <a:spLocks noChangeArrowheads="1"/>
          </p:cNvSpPr>
          <p:nvPr/>
        </p:nvSpPr>
        <p:spPr bwMode="auto">
          <a:xfrm>
            <a:off x="0" y="1"/>
            <a:ext cx="3059832" cy="445008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Разбуди меня завтра рано,</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 моя терпеливая мать!</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 пойду за дорожным курганом</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Дорогого гостя встречать.                                                                                                                                        Я сегодня увидел в пуще</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След широких колес на лугу.</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Треплет ветер под облачной кущей</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Золотую его дугу.                                                                                                                                   На рассвете он завтра промчится,</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Шапку-месяц пригнув под кустом,</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игриво взмахнет кобылица</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Над равниною красным хвостом.                                                                                                                                           Разбуди меня завтра рано,</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Засвети в нашей горнице свет.</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Говорят, что я скоро стану</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Знаменитый русский поэт.                                                                                                                                         Воспою я тебя и гостя,</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Нашу печь, петуха и кров…</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на песни мои прольется</a:t>
            </a:r>
            <a:b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Молоко твоих рыжих коров.</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plit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3553" name="Picture 1" descr="C:\Users\Ольга\Documents\С. А. Есенин\картинки\0fa60a8a7c68459c9727bf99484420ab.jpg"/>
          <p:cNvPicPr>
            <a:picLocks noGrp="1" noChangeAspect="1" noChangeArrowheads="1"/>
          </p:cNvPicPr>
          <p:nvPr>
            <p:ph idx="1"/>
          </p:nvPr>
        </p:nvPicPr>
        <p:blipFill>
          <a:blip r:embed="rId2" cstate="print"/>
          <a:srcRect/>
          <a:stretch>
            <a:fillRect/>
          </a:stretch>
        </p:blipFill>
        <p:spPr bwMode="auto">
          <a:xfrm>
            <a:off x="2915817" y="3429000"/>
            <a:ext cx="6228184" cy="3429000"/>
          </a:xfrm>
          <a:prstGeom prst="rect">
            <a:avLst/>
          </a:prstGeom>
          <a:noFill/>
        </p:spPr>
      </p:pic>
      <p:pic>
        <p:nvPicPr>
          <p:cNvPr id="23554" name="Picture 2" descr="C:\Users\Ольга\Documents\С. А. Есенин\картинки\79ae4c2194a641fc707a91b6d44ff4a6.jpg"/>
          <p:cNvPicPr>
            <a:picLocks noChangeAspect="1" noChangeArrowheads="1"/>
          </p:cNvPicPr>
          <p:nvPr/>
        </p:nvPicPr>
        <p:blipFill>
          <a:blip r:embed="rId3" cstate="print"/>
          <a:srcRect/>
          <a:stretch>
            <a:fillRect/>
          </a:stretch>
        </p:blipFill>
        <p:spPr bwMode="auto">
          <a:xfrm>
            <a:off x="2915816" y="0"/>
            <a:ext cx="6228184" cy="3429000"/>
          </a:xfrm>
          <a:prstGeom prst="rect">
            <a:avLst/>
          </a:prstGeom>
          <a:noFill/>
        </p:spPr>
      </p:pic>
      <p:pic>
        <p:nvPicPr>
          <p:cNvPr id="23555" name="Picture 3" descr="C:\Users\Ольга\Documents\С. А. Есенин\картинки\4006.jpg"/>
          <p:cNvPicPr>
            <a:picLocks noChangeAspect="1" noChangeArrowheads="1"/>
          </p:cNvPicPr>
          <p:nvPr/>
        </p:nvPicPr>
        <p:blipFill>
          <a:blip r:embed="rId4" cstate="print"/>
          <a:srcRect/>
          <a:stretch>
            <a:fillRect/>
          </a:stretch>
        </p:blipFill>
        <p:spPr bwMode="auto">
          <a:xfrm>
            <a:off x="1" y="3429000"/>
            <a:ext cx="2915815" cy="3429000"/>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0" y="0"/>
            <a:ext cx="2915816" cy="3429000"/>
          </a:xfrm>
          <a:prstGeom prst="rect">
            <a:avLst/>
          </a:prstGeom>
          <a:noFill/>
          <a:ln w="9525">
            <a:noFill/>
            <a:miter lim="800000"/>
            <a:headEnd/>
            <a:tailEnd/>
          </a:ln>
        </p:spPr>
      </p:pic>
      <p:sp>
        <p:nvSpPr>
          <p:cNvPr id="8" name="Прямоугольник 7"/>
          <p:cNvSpPr/>
          <p:nvPr/>
        </p:nvSpPr>
        <p:spPr>
          <a:xfrm>
            <a:off x="2771800" y="0"/>
            <a:ext cx="3816424" cy="1200329"/>
          </a:xfrm>
          <a:prstGeom prst="rect">
            <a:avLst/>
          </a:prstGeom>
        </p:spPr>
        <p:txBody>
          <a:bodyPr wrap="square">
            <a:spAutoFit/>
          </a:bodyPr>
          <a:lstStyle/>
          <a:p>
            <a:r>
              <a:rPr lang="ru-RU" b="1" dirty="0" smtClean="0">
                <a:solidFill>
                  <a:srgbClr val="002060"/>
                </a:solidFill>
              </a:rPr>
              <a:t>«Моя лирика жива одной большой любовью,- говорил Есенин,- любовью к родине. Чувство родины – основное в моем творчестве». </a:t>
            </a:r>
            <a:endParaRPr lang="ru-RU" b="1" dirty="0">
              <a:solidFill>
                <a:srgbClr val="002060"/>
              </a:solidFill>
            </a:endParaRPr>
          </a:p>
        </p:txBody>
      </p:sp>
    </p:spTree>
  </p:cSld>
  <p:clrMapOvr>
    <a:masterClrMapping/>
  </p:clrMapOvr>
  <p:transition>
    <p:spli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8" name="Содержимое 7"/>
          <p:cNvSpPr>
            <a:spLocks noGrp="1"/>
          </p:cNvSpPr>
          <p:nvPr>
            <p:ph idx="1"/>
          </p:nvPr>
        </p:nvSpPr>
        <p:spPr>
          <a:xfrm>
            <a:off x="0" y="0"/>
            <a:ext cx="4211960" cy="6858000"/>
          </a:xfrm>
        </p:spPr>
        <p:style>
          <a:lnRef idx="1">
            <a:schemeClr val="accent6"/>
          </a:lnRef>
          <a:fillRef idx="2">
            <a:schemeClr val="accent6"/>
          </a:fillRef>
          <a:effectRef idx="1">
            <a:schemeClr val="accent6"/>
          </a:effectRef>
          <a:fontRef idx="minor">
            <a:schemeClr val="dk1"/>
          </a:fontRef>
        </p:style>
        <p:txBody>
          <a:bodyPr>
            <a:normAutofit fontScale="47500" lnSpcReduction="20000"/>
          </a:bodyPr>
          <a:lstStyle/>
          <a:p>
            <a:pPr>
              <a:buNone/>
            </a:pPr>
            <a:r>
              <a:rPr lang="ru-RU" i="1" dirty="0" smtClean="0"/>
              <a:t>        </a:t>
            </a:r>
            <a:r>
              <a:rPr lang="ru-RU" b="1" i="1" dirty="0" smtClean="0"/>
              <a:t>Ты </a:t>
            </a:r>
            <a:r>
              <a:rPr lang="ru-RU" b="1" i="1" dirty="0" smtClean="0"/>
              <a:t>жива еще, моя старушка?</a:t>
            </a:r>
            <a:br>
              <a:rPr lang="ru-RU" b="1" i="1" dirty="0" smtClean="0"/>
            </a:br>
            <a:r>
              <a:rPr lang="ru-RU" b="1" i="1" dirty="0" smtClean="0"/>
              <a:t>Жив и я. Привет тебе, привет!</a:t>
            </a:r>
            <a:br>
              <a:rPr lang="ru-RU" b="1" i="1" dirty="0" smtClean="0"/>
            </a:br>
            <a:r>
              <a:rPr lang="ru-RU" b="1" i="1" dirty="0" smtClean="0"/>
              <a:t>Пусть струится над твоей избушкой</a:t>
            </a:r>
            <a:br>
              <a:rPr lang="ru-RU" b="1" i="1" dirty="0" smtClean="0"/>
            </a:br>
            <a:r>
              <a:rPr lang="ru-RU" b="1" i="1" dirty="0" smtClean="0"/>
              <a:t>Тот вечерний несказанный свет.</a:t>
            </a:r>
            <a:br>
              <a:rPr lang="ru-RU" b="1" i="1" dirty="0" smtClean="0"/>
            </a:br>
            <a:r>
              <a:rPr lang="ru-RU" b="1" i="1" dirty="0" smtClean="0"/>
              <a:t>Пишут мне, что ты, тая тревогу,</a:t>
            </a:r>
            <a:br>
              <a:rPr lang="ru-RU" b="1" i="1" dirty="0" smtClean="0"/>
            </a:br>
            <a:r>
              <a:rPr lang="ru-RU" b="1" i="1" dirty="0" smtClean="0"/>
              <a:t>Загрустила шибко обо мне,</a:t>
            </a:r>
            <a:br>
              <a:rPr lang="ru-RU" b="1" i="1" dirty="0" smtClean="0"/>
            </a:br>
            <a:r>
              <a:rPr lang="ru-RU" b="1" i="1" dirty="0" smtClean="0"/>
              <a:t>Что ты часто </a:t>
            </a:r>
            <a:r>
              <a:rPr lang="ru-RU" b="1" i="1" dirty="0" err="1" smtClean="0"/>
              <a:t>xодишь</a:t>
            </a:r>
            <a:r>
              <a:rPr lang="ru-RU" b="1" i="1" dirty="0" smtClean="0"/>
              <a:t> на дорогу</a:t>
            </a:r>
            <a:br>
              <a:rPr lang="ru-RU" b="1" i="1" dirty="0" smtClean="0"/>
            </a:br>
            <a:r>
              <a:rPr lang="ru-RU" b="1" i="1" dirty="0" smtClean="0"/>
              <a:t>В старомодном </a:t>
            </a:r>
            <a:r>
              <a:rPr lang="ru-RU" b="1" i="1" dirty="0" err="1" smtClean="0"/>
              <a:t>ветxом</a:t>
            </a:r>
            <a:r>
              <a:rPr lang="ru-RU" b="1" i="1" dirty="0" smtClean="0"/>
              <a:t> шушуне.</a:t>
            </a:r>
            <a:br>
              <a:rPr lang="ru-RU" b="1" i="1" dirty="0" smtClean="0"/>
            </a:br>
            <a:r>
              <a:rPr lang="ru-RU" b="1" i="1" dirty="0" smtClean="0"/>
              <a:t>И тебе в вечернем синем мраке</a:t>
            </a:r>
            <a:br>
              <a:rPr lang="ru-RU" b="1" i="1" dirty="0" smtClean="0"/>
            </a:br>
            <a:r>
              <a:rPr lang="ru-RU" b="1" i="1" dirty="0" smtClean="0"/>
              <a:t>Часто видится одно и то ж:</a:t>
            </a:r>
            <a:br>
              <a:rPr lang="ru-RU" b="1" i="1" dirty="0" smtClean="0"/>
            </a:br>
            <a:r>
              <a:rPr lang="ru-RU" b="1" i="1" dirty="0" smtClean="0"/>
              <a:t>Будто кто-то мне в кабацкой драке</a:t>
            </a:r>
            <a:br>
              <a:rPr lang="ru-RU" b="1" i="1" dirty="0" smtClean="0"/>
            </a:br>
            <a:r>
              <a:rPr lang="ru-RU" b="1" i="1" dirty="0" smtClean="0"/>
              <a:t>Саданул под сердце финский нож.</a:t>
            </a:r>
            <a:br>
              <a:rPr lang="ru-RU" b="1" i="1" dirty="0" smtClean="0"/>
            </a:br>
            <a:r>
              <a:rPr lang="ru-RU" b="1" i="1" dirty="0" smtClean="0"/>
              <a:t>Ничего, родная! Успокойся.</a:t>
            </a:r>
            <a:br>
              <a:rPr lang="ru-RU" b="1" i="1" dirty="0" smtClean="0"/>
            </a:br>
            <a:r>
              <a:rPr lang="ru-RU" b="1" i="1" dirty="0" smtClean="0"/>
              <a:t>Это только тягостная бредь.</a:t>
            </a:r>
            <a:br>
              <a:rPr lang="ru-RU" b="1" i="1" dirty="0" smtClean="0"/>
            </a:br>
            <a:r>
              <a:rPr lang="ru-RU" b="1" i="1" dirty="0" smtClean="0"/>
              <a:t>Не такой уж горький я пропойца,</a:t>
            </a:r>
            <a:br>
              <a:rPr lang="ru-RU" b="1" i="1" dirty="0" smtClean="0"/>
            </a:br>
            <a:r>
              <a:rPr lang="ru-RU" b="1" i="1" dirty="0" smtClean="0"/>
              <a:t>Чтоб, тебя не видя, умереть.</a:t>
            </a:r>
            <a:br>
              <a:rPr lang="ru-RU" b="1" i="1" dirty="0" smtClean="0"/>
            </a:br>
            <a:r>
              <a:rPr lang="ru-RU" b="1" i="1" dirty="0" smtClean="0"/>
              <a:t>Я по-прежнему такой же нежный</a:t>
            </a:r>
            <a:br>
              <a:rPr lang="ru-RU" b="1" i="1" dirty="0" smtClean="0"/>
            </a:br>
            <a:r>
              <a:rPr lang="ru-RU" b="1" i="1" dirty="0" smtClean="0"/>
              <a:t>И мечтаю только лишь о том,</a:t>
            </a:r>
            <a:br>
              <a:rPr lang="ru-RU" b="1" i="1" dirty="0" smtClean="0"/>
            </a:br>
            <a:r>
              <a:rPr lang="ru-RU" b="1" i="1" dirty="0" smtClean="0"/>
              <a:t>Чтоб скорее от тоски мятежной</a:t>
            </a:r>
            <a:br>
              <a:rPr lang="ru-RU" b="1" i="1" dirty="0" smtClean="0"/>
            </a:br>
            <a:r>
              <a:rPr lang="ru-RU" b="1" i="1" dirty="0" smtClean="0"/>
              <a:t>Воротиться в низенький наш дом.</a:t>
            </a:r>
            <a:br>
              <a:rPr lang="ru-RU" b="1" i="1" dirty="0" smtClean="0"/>
            </a:br>
            <a:r>
              <a:rPr lang="ru-RU" b="1" i="1" dirty="0" smtClean="0"/>
              <a:t>Я вернусь, когда раскинет ветви</a:t>
            </a:r>
            <a:br>
              <a:rPr lang="ru-RU" b="1" i="1" dirty="0" smtClean="0"/>
            </a:br>
            <a:r>
              <a:rPr lang="ru-RU" b="1" i="1" dirty="0" smtClean="0"/>
              <a:t>По-весеннему наш белый сад.</a:t>
            </a:r>
            <a:br>
              <a:rPr lang="ru-RU" b="1" i="1" dirty="0" smtClean="0"/>
            </a:br>
            <a:r>
              <a:rPr lang="ru-RU" b="1" i="1" dirty="0" smtClean="0"/>
              <a:t>Только ты меня уж на рассвете</a:t>
            </a:r>
            <a:br>
              <a:rPr lang="ru-RU" b="1" i="1" dirty="0" smtClean="0"/>
            </a:br>
            <a:r>
              <a:rPr lang="ru-RU" b="1" i="1" dirty="0" smtClean="0"/>
              <a:t>Не буди, как восемь лет назад.</a:t>
            </a:r>
            <a:br>
              <a:rPr lang="ru-RU" b="1" i="1" dirty="0" smtClean="0"/>
            </a:br>
            <a:r>
              <a:rPr lang="ru-RU" b="1" i="1" dirty="0" smtClean="0"/>
              <a:t/>
            </a:r>
            <a:br>
              <a:rPr lang="ru-RU" b="1" i="1" dirty="0" smtClean="0"/>
            </a:br>
            <a:r>
              <a:rPr lang="ru-RU" b="1" i="1" dirty="0" smtClean="0"/>
              <a:t>Не буди того, что отмечалось,</a:t>
            </a:r>
            <a:br>
              <a:rPr lang="ru-RU" b="1" i="1" dirty="0" smtClean="0"/>
            </a:br>
            <a:r>
              <a:rPr lang="ru-RU" b="1" i="1" dirty="0" smtClean="0"/>
              <a:t>Не волнуй того, что не сбылось,-</a:t>
            </a:r>
            <a:br>
              <a:rPr lang="ru-RU" b="1" i="1" dirty="0" smtClean="0"/>
            </a:br>
            <a:r>
              <a:rPr lang="ru-RU" b="1" i="1" dirty="0" smtClean="0"/>
              <a:t>Слишком раннюю утрату и усталость</a:t>
            </a:r>
            <a:br>
              <a:rPr lang="ru-RU" b="1" i="1" dirty="0" smtClean="0"/>
            </a:br>
            <a:r>
              <a:rPr lang="ru-RU" b="1" i="1" dirty="0" smtClean="0"/>
              <a:t>Испытать мне в жизни привелось.</a:t>
            </a:r>
            <a:br>
              <a:rPr lang="ru-RU" b="1" i="1" dirty="0" smtClean="0"/>
            </a:br>
            <a:r>
              <a:rPr lang="ru-RU" b="1" i="1" dirty="0" smtClean="0"/>
              <a:t>И молиться не учи меня. Не надо!</a:t>
            </a:r>
            <a:br>
              <a:rPr lang="ru-RU" b="1" i="1" dirty="0" smtClean="0"/>
            </a:br>
            <a:r>
              <a:rPr lang="ru-RU" b="1" i="1" dirty="0" smtClean="0"/>
              <a:t>К старому возврата больше нет.</a:t>
            </a:r>
            <a:br>
              <a:rPr lang="ru-RU" b="1" i="1" dirty="0" smtClean="0"/>
            </a:br>
            <a:r>
              <a:rPr lang="ru-RU" b="1" i="1" dirty="0" smtClean="0"/>
              <a:t>Ты одна мне помощь и отрада,</a:t>
            </a:r>
            <a:br>
              <a:rPr lang="ru-RU" b="1" i="1" dirty="0" smtClean="0"/>
            </a:br>
            <a:r>
              <a:rPr lang="ru-RU" b="1" i="1" dirty="0" smtClean="0"/>
              <a:t>Ты одна мне несказанный свет.</a:t>
            </a:r>
            <a:br>
              <a:rPr lang="ru-RU" b="1" i="1" dirty="0" smtClean="0"/>
            </a:br>
            <a:r>
              <a:rPr lang="ru-RU" b="1" i="1" dirty="0" smtClean="0"/>
              <a:t>Так забудь же про свою тревогу,</a:t>
            </a:r>
            <a:br>
              <a:rPr lang="ru-RU" b="1" i="1" dirty="0" smtClean="0"/>
            </a:br>
            <a:r>
              <a:rPr lang="ru-RU" b="1" i="1" dirty="0" smtClean="0"/>
              <a:t>Не грусти так шибко обо мне.</a:t>
            </a:r>
            <a:br>
              <a:rPr lang="ru-RU" b="1" i="1" dirty="0" smtClean="0"/>
            </a:br>
            <a:r>
              <a:rPr lang="ru-RU" b="1" i="1" dirty="0" smtClean="0"/>
              <a:t>Не </a:t>
            </a:r>
            <a:r>
              <a:rPr lang="ru-RU" b="1" i="1" dirty="0" err="1" smtClean="0"/>
              <a:t>xоди</a:t>
            </a:r>
            <a:r>
              <a:rPr lang="ru-RU" b="1" i="1" dirty="0" smtClean="0"/>
              <a:t> так часто на дорогу</a:t>
            </a:r>
            <a:br>
              <a:rPr lang="ru-RU" b="1" i="1" dirty="0" smtClean="0"/>
            </a:br>
            <a:r>
              <a:rPr lang="ru-RU" b="1" i="1" dirty="0" smtClean="0"/>
              <a:t>В старомодном </a:t>
            </a:r>
            <a:r>
              <a:rPr lang="ru-RU" b="1" i="1" dirty="0" err="1" smtClean="0"/>
              <a:t>ветxом</a:t>
            </a:r>
            <a:r>
              <a:rPr lang="ru-RU" b="1" i="1" dirty="0" smtClean="0"/>
              <a:t> шушуне.</a:t>
            </a:r>
            <a:endParaRPr lang="ru-RU" b="1" dirty="0" smtClean="0"/>
          </a:p>
          <a:p>
            <a:endParaRPr lang="ru-RU" dirty="0"/>
          </a:p>
        </p:txBody>
      </p:sp>
      <p:pic>
        <p:nvPicPr>
          <p:cNvPr id="22533" name="Picture 5" descr="C:\Users\Ольга\Documents\С. А. Есенин\картинки\97328246_12727021da09.jpg"/>
          <p:cNvPicPr>
            <a:picLocks noChangeAspect="1" noChangeArrowheads="1"/>
          </p:cNvPicPr>
          <p:nvPr/>
        </p:nvPicPr>
        <p:blipFill>
          <a:blip r:embed="rId2" cstate="print"/>
          <a:srcRect/>
          <a:stretch>
            <a:fillRect/>
          </a:stretch>
        </p:blipFill>
        <p:spPr bwMode="auto">
          <a:xfrm>
            <a:off x="4211960" y="0"/>
            <a:ext cx="4932040" cy="6858000"/>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481" name="Picture 1" descr="C:\Users\Ольга\Documents\С. А. Есенин\картинки\Стихотворение%20%20ЗЕЛЕНАЯ%20ПРИЧЕСКА%20Esenin.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pic>
        <p:nvPicPr>
          <p:cNvPr id="5" name="берёзка.mp3">
            <a:hlinkClick r:id="" action="ppaction://media"/>
          </p:cNvPr>
          <p:cNvPicPr>
            <a:picLocks noRot="1" noChangeAspect="1"/>
          </p:cNvPicPr>
          <p:nvPr>
            <a:audioFile r:link="rId1"/>
          </p:nvPr>
        </p:nvPicPr>
        <p:blipFill>
          <a:blip r:embed="rId4" cstate="print"/>
          <a:stretch>
            <a:fillRect/>
          </a:stretch>
        </p:blipFill>
        <p:spPr>
          <a:xfrm>
            <a:off x="8676456" y="0"/>
            <a:ext cx="467544" cy="493440"/>
          </a:xfrm>
          <a:prstGeom prst="rect">
            <a:avLst/>
          </a:prstGeom>
        </p:spPr>
      </p:pic>
    </p:spTree>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6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7" name="Picture 1" descr="C:\Users\Ольга\Documents\С. А. Есенин\картинки\img10.jpg"/>
          <p:cNvPicPr>
            <a:picLocks noGrp="1" noChangeAspect="1" noChangeArrowheads="1"/>
          </p:cNvPicPr>
          <p:nvPr>
            <p:ph idx="1"/>
          </p:nvPr>
        </p:nvPicPr>
        <p:blipFill>
          <a:blip r:embed="rId2" cstate="print"/>
          <a:srcRect/>
          <a:stretch>
            <a:fillRect/>
          </a:stretch>
        </p:blipFill>
        <p:spPr bwMode="auto">
          <a:xfrm>
            <a:off x="0" y="1"/>
            <a:ext cx="9144000" cy="4365104"/>
          </a:xfrm>
          <a:prstGeom prst="rect">
            <a:avLst/>
          </a:prstGeom>
          <a:noFill/>
        </p:spPr>
      </p:pic>
      <p:pic>
        <p:nvPicPr>
          <p:cNvPr id="19458" name="Picture 2" descr="C:\Users\Ольга\Documents\С. А. Есенин\картинки\3dc007f20b3f10ed80e56d141smr-655x400.jpg"/>
          <p:cNvPicPr>
            <a:picLocks noChangeAspect="1" noChangeArrowheads="1"/>
          </p:cNvPicPr>
          <p:nvPr/>
        </p:nvPicPr>
        <p:blipFill>
          <a:blip r:embed="rId3" cstate="print"/>
          <a:srcRect/>
          <a:stretch>
            <a:fillRect/>
          </a:stretch>
        </p:blipFill>
        <p:spPr bwMode="auto">
          <a:xfrm>
            <a:off x="0" y="4365103"/>
            <a:ext cx="9144000" cy="2492897"/>
          </a:xfrm>
          <a:prstGeom prst="rect">
            <a:avLst/>
          </a:prstGeom>
          <a:noFill/>
        </p:spPr>
      </p:pic>
      <p:sp>
        <p:nvSpPr>
          <p:cNvPr id="6" name="Прямоугольник 5"/>
          <p:cNvSpPr/>
          <p:nvPr/>
        </p:nvSpPr>
        <p:spPr>
          <a:xfrm>
            <a:off x="4644008" y="0"/>
            <a:ext cx="4499992" cy="34778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ru-RU" sz="2000" b="1" dirty="0" smtClean="0"/>
              <a:t>Певец страны березового ситца имел, по его признанию, «нежность грустную русской души». Поэт признаётся в любви и к отчему дому с голубыми ставнями, и к родимой стороне, родимой выти, укрытой дешевеньким ситцем. До конца своей жизни Есенин пронес любовь к родному краю, деревеньке с бревенчатыми избами. Эту родину он не променяет ни на какую другую.</a:t>
            </a:r>
            <a:endParaRPr lang="ru-RU" sz="2000" b="1" dirty="0"/>
          </a:p>
        </p:txBody>
      </p:sp>
    </p:spTree>
  </p:cSld>
  <p:clrMapOvr>
    <a:masterClrMapping/>
  </p:clrMapOvr>
  <p:transition>
    <p:strips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Ольга\Documents\С. А. Есенин\картинки\10676775.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
        <p:nvSpPr>
          <p:cNvPr id="5" name="Прямоугольник 4"/>
          <p:cNvSpPr/>
          <p:nvPr/>
        </p:nvSpPr>
        <p:spPr>
          <a:xfrm>
            <a:off x="3059832" y="2348880"/>
            <a:ext cx="4248472" cy="317009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ru-RU" sz="2000" b="1" dirty="0" smtClean="0">
                <a:solidFill>
                  <a:schemeClr val="bg1"/>
                </a:solidFill>
              </a:rPr>
              <a:t>В поисках истины гений может ошибаться, заблуждаться, отрицать самого себя, сжигать за собой мосты для возврата в прошлое…Гений не может одного – изменить своей Родине, своему народу. На него каждый раз возлагается священная миссия быть совестью своего времени, врачевателем народной души…</a:t>
            </a:r>
            <a:endParaRPr lang="ru-RU" sz="2000" b="1" dirty="0">
              <a:solidFill>
                <a:schemeClr val="bg1"/>
              </a:solidFill>
            </a:endParaRPr>
          </a:p>
        </p:txBody>
      </p:sp>
    </p:spTree>
  </p:cSld>
  <p:clrMapOvr>
    <a:masterClrMapping/>
  </p:clrMapOvr>
  <p:transition>
    <p:comb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018458"/>
          </a:xfrm>
        </p:spPr>
        <p:txBody>
          <a:bodyPr/>
          <a:lstStyle/>
          <a:p>
            <a:endParaRPr lang="ru-RU" dirty="0"/>
          </a:p>
        </p:txBody>
      </p:sp>
      <p:pic>
        <p:nvPicPr>
          <p:cNvPr id="18433" name="Picture 1" descr="C:\Users\Ольга\Pictures\0_11b68c_dbb2193_orig.jpg"/>
          <p:cNvPicPr>
            <a:picLocks noGrp="1" noChangeAspect="1" noChangeArrowheads="1"/>
          </p:cNvPicPr>
          <p:nvPr>
            <p:ph idx="1"/>
          </p:nvPr>
        </p:nvPicPr>
        <p:blipFill>
          <a:blip r:embed="rId2" cstate="print"/>
          <a:srcRect/>
          <a:stretch>
            <a:fillRect/>
          </a:stretch>
        </p:blipFill>
        <p:spPr bwMode="auto">
          <a:xfrm>
            <a:off x="1" y="0"/>
            <a:ext cx="5364087" cy="6858000"/>
          </a:xfrm>
          <a:prstGeom prst="rect">
            <a:avLst/>
          </a:prstGeom>
          <a:noFill/>
        </p:spPr>
      </p:pic>
      <p:sp>
        <p:nvSpPr>
          <p:cNvPr id="18435" name="Rectangle 3"/>
          <p:cNvSpPr>
            <a:spLocks noChangeArrowheads="1"/>
          </p:cNvSpPr>
          <p:nvPr/>
        </p:nvSpPr>
        <p:spPr bwMode="auto">
          <a:xfrm>
            <a:off x="5364088" y="-128528"/>
            <a:ext cx="3779912" cy="698652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Низкий дом с голубыми ставнями,</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 забыть мне тебя никогда,-</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Слишком были такими недавними</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Отзвучавшие в сумрак года.                                                                                                                                  До сегодня еще мне снится</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Наше поле, луга и лес,</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Принакрытые</a:t>
            </a: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сереньким ситцем</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Этих северных бедных небес.                                                                                                         Восхищаться уж я не умею</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пропасть не хотел бы в глуши,</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Но, наверно, навеки имею</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Нежность грустную русской души.                                                                                                            Полюбил я седых журавлей</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 их курлыканьем в тощие дали,</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Потому что в просторах полей</a:t>
            </a:r>
            <a:b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Они сытных хлебов не видали.</a:t>
            </a:r>
            <a:endPar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Только видели </a:t>
            </a:r>
            <a:r>
              <a:rPr kumimoji="0" lang="ru-RU" sz="16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березь</a:t>
            </a: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да </a:t>
            </a:r>
            <a:r>
              <a:rPr kumimoji="0" lang="ru-RU" sz="16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цветь</a:t>
            </a: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Да ракитник, кривой и безлистый,</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Да разбойные слышали свисты,</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От которых легко умереть.                                                                                                                      Как бы я и хотел не любить,</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Все равно не могу научиться,</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 под этим дешевеньким ситцем</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Ты мила мне, родимая выть.                                                                                                    Потому так и днями недавними</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Уж не юные веют года…</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Низкий дом с голубыми ставнями,</a:t>
            </a:r>
            <a:b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 забыть мне тебя никогда</a:t>
            </a: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ransition>
    <p:strip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09" name="Picture 1" descr="C:\Users\Ольга\Documents\С. А. Есенин\картинки\3149426-070bb6719893ecbb.jpg"/>
          <p:cNvPicPr>
            <a:picLocks noGrp="1" noChangeAspect="1" noChangeArrowheads="1"/>
          </p:cNvPicPr>
          <p:nvPr>
            <p:ph idx="1"/>
          </p:nvPr>
        </p:nvPicPr>
        <p:blipFill>
          <a:blip r:embed="rId3" cstate="print"/>
          <a:srcRect/>
          <a:stretch>
            <a:fillRect/>
          </a:stretch>
        </p:blipFill>
        <p:spPr bwMode="auto">
          <a:xfrm>
            <a:off x="0" y="1"/>
            <a:ext cx="9144000" cy="3933056"/>
          </a:xfrm>
          <a:prstGeom prst="rect">
            <a:avLst/>
          </a:prstGeom>
          <a:noFill/>
        </p:spPr>
      </p:pic>
      <p:pic>
        <p:nvPicPr>
          <p:cNvPr id="5" name="Picture 9" descr="Безимени-2"/>
          <p:cNvPicPr>
            <a:picLocks noChangeAspect="1" noChangeArrowheads="1"/>
          </p:cNvPicPr>
          <p:nvPr/>
        </p:nvPicPr>
        <p:blipFill>
          <a:blip r:embed="rId4" cstate="print"/>
          <a:srcRect/>
          <a:stretch>
            <a:fillRect/>
          </a:stretch>
        </p:blipFill>
        <p:spPr bwMode="auto">
          <a:xfrm>
            <a:off x="0" y="3933056"/>
            <a:ext cx="3851920" cy="2924944"/>
          </a:xfrm>
          <a:prstGeom prst="rect">
            <a:avLst/>
          </a:prstGeom>
          <a:noFill/>
          <a:ln w="9525">
            <a:noFill/>
            <a:miter lim="800000"/>
            <a:headEnd/>
            <a:tailEnd/>
          </a:ln>
        </p:spPr>
      </p:pic>
      <p:pic>
        <p:nvPicPr>
          <p:cNvPr id="6" name="Picture 5" descr="s320x240"/>
          <p:cNvPicPr>
            <a:picLocks noChangeAspect="1" noChangeArrowheads="1"/>
          </p:cNvPicPr>
          <p:nvPr/>
        </p:nvPicPr>
        <p:blipFill>
          <a:blip r:embed="rId5" cstate="print"/>
          <a:srcRect/>
          <a:stretch>
            <a:fillRect/>
          </a:stretch>
        </p:blipFill>
        <p:spPr>
          <a:xfrm>
            <a:off x="3851920" y="3933056"/>
            <a:ext cx="5292080" cy="2924944"/>
          </a:xfrm>
          <a:prstGeom prst="rect">
            <a:avLst/>
          </a:prstGeom>
          <a:noFill/>
        </p:spPr>
      </p:pic>
      <p:sp>
        <p:nvSpPr>
          <p:cNvPr id="7" name="Прямоугольник 6"/>
          <p:cNvSpPr/>
          <p:nvPr/>
        </p:nvSpPr>
        <p:spPr>
          <a:xfrm>
            <a:off x="0" y="0"/>
            <a:ext cx="3995936" cy="34778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Время Есенина пересекалось величайшими историческими событиями – первая мировая война, крушение самодержавия, Великая Октябрьская революция, начало строительства первого в мире государства рабочих и крестьян. И путь Есенина – это постоянное размышление над главным вопросом: «Куда несет нас рок событий?» </a:t>
            </a:r>
            <a:endParaRPr lang="ru-RU"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8" name="жизнь обман.mp3">
            <a:hlinkClick r:id="" action="ppaction://media"/>
          </p:cNvPr>
          <p:cNvPicPr>
            <a:picLocks noRot="1" noChangeAspect="1"/>
          </p:cNvPicPr>
          <p:nvPr>
            <a:audioFile r:link="rId1"/>
          </p:nvPr>
        </p:nvPicPr>
        <p:blipFill>
          <a:blip r:embed="rId6" cstate="print"/>
          <a:stretch>
            <a:fillRect/>
          </a:stretch>
        </p:blipFill>
        <p:spPr>
          <a:xfrm>
            <a:off x="8604448" y="0"/>
            <a:ext cx="539552" cy="493440"/>
          </a:xfrm>
          <a:prstGeom prst="rect">
            <a:avLst/>
          </a:prstGeom>
        </p:spPr>
      </p:pic>
    </p:spTree>
  </p:cSld>
  <p:clrMapOvr>
    <a:masterClrMapping/>
  </p:clrMapOvr>
  <p:transition>
    <p:strips dir="rd"/>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93"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6385" name="Picture 1" descr="C:\Users\Ольга\Documents\С. А. Есенин\картинки\Стихотворение%20%20«Я%20ПОСЛЕДНИЙ%20ПОЭТ%20ДЕРЕВНИ___»%20%20(коллаж%20Елены%20Петровой)%20%20Esenin.png"/>
          <p:cNvPicPr>
            <a:picLocks noGrp="1" noChangeAspect="1" noChangeArrowheads="1"/>
          </p:cNvPicPr>
          <p:nvPr>
            <p:ph idx="1"/>
          </p:nvPr>
        </p:nvPicPr>
        <p:blipFill>
          <a:blip r:embed="rId3" cstate="print"/>
          <a:srcRect/>
          <a:stretch>
            <a:fillRect/>
          </a:stretch>
        </p:blipFill>
        <p:spPr bwMode="auto">
          <a:xfrm>
            <a:off x="0" y="0"/>
            <a:ext cx="5242428" cy="6858000"/>
          </a:xfrm>
          <a:prstGeom prst="rect">
            <a:avLst/>
          </a:prstGeom>
          <a:noFill/>
        </p:spPr>
      </p:pic>
      <p:pic>
        <p:nvPicPr>
          <p:cNvPr id="16387" name="Picture 3" descr="C:\Users\Ольга\Documents\С. А. Есенин\картинки\1254648552.jpg"/>
          <p:cNvPicPr>
            <a:picLocks noChangeAspect="1" noChangeArrowheads="1"/>
          </p:cNvPicPr>
          <p:nvPr/>
        </p:nvPicPr>
        <p:blipFill>
          <a:blip r:embed="rId4" cstate="print"/>
          <a:srcRect/>
          <a:stretch>
            <a:fillRect/>
          </a:stretch>
        </p:blipFill>
        <p:spPr bwMode="auto">
          <a:xfrm>
            <a:off x="5220072" y="0"/>
            <a:ext cx="3923928" cy="6858000"/>
          </a:xfrm>
          <a:prstGeom prst="rect">
            <a:avLst/>
          </a:prstGeom>
          <a:noFill/>
        </p:spPr>
      </p:pic>
      <p:sp>
        <p:nvSpPr>
          <p:cNvPr id="16388" name="Rectangle 4"/>
          <p:cNvSpPr>
            <a:spLocks noChangeArrowheads="1"/>
          </p:cNvSpPr>
          <p:nvPr/>
        </p:nvSpPr>
        <p:spPr bwMode="auto">
          <a:xfrm>
            <a:off x="1763688" y="169556"/>
            <a:ext cx="4248472" cy="239534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его глазах умирала старая, патриархальная Русь. Что ждёт её в будущем? В это грозное время не выдержало, дрогнуло сердце «последнего поэта деревни».                          </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не держи меня.mp3">
            <a:hlinkClick r:id="" action="ppaction://media"/>
          </p:cNvPr>
          <p:cNvPicPr>
            <a:picLocks noRot="1" noChangeAspect="1"/>
          </p:cNvPicPr>
          <p:nvPr>
            <a:audioFile r:link="rId1"/>
          </p:nvPr>
        </p:nvPicPr>
        <p:blipFill>
          <a:blip r:embed="rId5" cstate="print"/>
          <a:stretch>
            <a:fillRect/>
          </a:stretch>
        </p:blipFill>
        <p:spPr>
          <a:xfrm>
            <a:off x="0" y="0"/>
            <a:ext cx="556320" cy="493440"/>
          </a:xfrm>
          <a:prstGeom prst="rect">
            <a:avLst/>
          </a:prstGeom>
        </p:spPr>
      </p:pic>
    </p:spTree>
  </p:cSld>
  <p:clrMapOvr>
    <a:masterClrMapping/>
  </p:clrMapOvr>
  <p:transition>
    <p:strips dir="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12"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Users\Ольга\Documents\С. А. Есенин\картинки\1b957ae12f34cd6c5aae84cb77ce195e.jpg"/>
          <p:cNvPicPr>
            <a:picLocks noGrp="1" noChangeAspect="1" noChangeArrowheads="1"/>
          </p:cNvPicPr>
          <p:nvPr>
            <p:ph idx="1"/>
          </p:nvPr>
        </p:nvPicPr>
        <p:blipFill>
          <a:blip r:embed="rId2" cstate="print"/>
          <a:srcRect/>
          <a:stretch>
            <a:fillRect/>
          </a:stretch>
        </p:blipFill>
        <p:spPr bwMode="auto">
          <a:xfrm>
            <a:off x="0" y="1"/>
            <a:ext cx="9144000" cy="3573016"/>
          </a:xfrm>
          <a:prstGeom prst="rect">
            <a:avLst/>
          </a:prstGeom>
          <a:noFill/>
        </p:spPr>
      </p:pic>
      <p:pic>
        <p:nvPicPr>
          <p:cNvPr id="15361" name="Picture 1" descr="C:\Users\Ольга\Pictures\Деревенский%20пейзаж-2.jpg"/>
          <p:cNvPicPr>
            <a:picLocks noChangeAspect="1" noChangeArrowheads="1"/>
          </p:cNvPicPr>
          <p:nvPr/>
        </p:nvPicPr>
        <p:blipFill>
          <a:blip r:embed="rId3" cstate="print"/>
          <a:srcRect/>
          <a:stretch>
            <a:fillRect/>
          </a:stretch>
        </p:blipFill>
        <p:spPr bwMode="auto">
          <a:xfrm>
            <a:off x="0" y="3573016"/>
            <a:ext cx="9144000" cy="3284984"/>
          </a:xfrm>
          <a:prstGeom prst="rect">
            <a:avLst/>
          </a:prstGeom>
          <a:noFill/>
        </p:spPr>
      </p:pic>
      <p:sp>
        <p:nvSpPr>
          <p:cNvPr id="15363" name="Rectangle 3"/>
          <p:cNvSpPr>
            <a:spLocks noChangeArrowheads="1"/>
          </p:cNvSpPr>
          <p:nvPr/>
        </p:nvSpPr>
        <p:spPr bwMode="auto">
          <a:xfrm>
            <a:off x="5652120" y="81645"/>
            <a:ext cx="349188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Calibri" pitchFamily="34" charset="0"/>
                <a:cs typeface="Times New Roman" pitchFamily="18" charset="0"/>
              </a:rPr>
              <a:t>Россия! Сердцу милый край!                                                                                                                      Душа сжимается от боли.                                                                                                                                 Уж сколько лет не слышит поле                                                                                                                                                    Петушьи пенья, песий лай.                                                                                                                   Уж сколько лет наш тихий быт                                                                                                      Утратил мирные глаголы.                                                                                                                      Как оспой, ямами копыт                                                                                                                     Изрыты пастбища и долы.</a:t>
            </a:r>
            <a:endParaRPr kumimoji="0" lang="ru-RU" sz="2000"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I:\ES\Графика\esenin_big.gif"/>
          <p:cNvPicPr>
            <a:picLocks noGrp="1" noChangeAspect="1" noChangeArrowheads="1"/>
          </p:cNvPicPr>
          <p:nvPr>
            <p:ph idx="1"/>
          </p:nvPr>
        </p:nvPicPr>
        <p:blipFill>
          <a:blip r:embed="rId2" cstate="print"/>
          <a:stretch>
            <a:fillRect/>
          </a:stretch>
        </p:blipFill>
        <p:spPr bwMode="auto">
          <a:xfrm>
            <a:off x="0" y="0"/>
            <a:ext cx="3923927" cy="6857999"/>
          </a:xfrm>
          <a:prstGeom prst="rect">
            <a:avLst/>
          </a:prstGeom>
          <a:noFill/>
          <a:ln>
            <a:noFill/>
          </a:ln>
        </p:spPr>
      </p:pic>
      <p:pic>
        <p:nvPicPr>
          <p:cNvPr id="14337" name="Picture 1" descr="C:\Users\Ольга\Documents\С. А. Есенин\картинки\2 (2).jpg"/>
          <p:cNvPicPr>
            <a:picLocks noChangeAspect="1" noChangeArrowheads="1"/>
          </p:cNvPicPr>
          <p:nvPr/>
        </p:nvPicPr>
        <p:blipFill>
          <a:blip r:embed="rId3" cstate="print"/>
          <a:srcRect/>
          <a:stretch>
            <a:fillRect/>
          </a:stretch>
        </p:blipFill>
        <p:spPr bwMode="auto">
          <a:xfrm>
            <a:off x="3923928" y="0"/>
            <a:ext cx="5220072" cy="6858000"/>
          </a:xfrm>
          <a:prstGeom prst="rect">
            <a:avLst/>
          </a:prstGeom>
          <a:noFill/>
        </p:spPr>
      </p:pic>
      <p:sp>
        <p:nvSpPr>
          <p:cNvPr id="14338" name="Rectangle 2"/>
          <p:cNvSpPr>
            <a:spLocks noChangeArrowheads="1"/>
          </p:cNvSpPr>
          <p:nvPr/>
        </p:nvSpPr>
        <p:spPr bwMode="auto">
          <a:xfrm>
            <a:off x="5724128" y="4724440"/>
            <a:ext cx="3419872" cy="21335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Полевая Россия! Довольно                                                                                                             Волочиться сохой по полям!                                                                                                          Нищету твою видеть больно                                                                                                                             И березам и тополям.                                                                                                                                     Я не знаю, что будет со мною...                                                                                                                          Может, в новую жизнь не гожусь,                                                                                                                              Но и все же хочу я стальною                                                                                                                Видеть бедную, нищую Русь.</a:t>
            </a:r>
            <a:endParaRPr kumimoji="0" lang="ru-RU" sz="16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3" name="Picture 1" descr="C:\Users\Ольга\Documents\С. А. Есенин\картинки\3610091.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0" y="0"/>
            <a:ext cx="6858000" cy="3539430"/>
          </a:xfrm>
          <a:prstGeom prst="rect">
            <a:avLst/>
          </a:prstGeom>
        </p:spPr>
        <p:txBody>
          <a:bodyPr wrap="square">
            <a:spAutoFit/>
          </a:bodyPr>
          <a:lstStyle/>
          <a:p>
            <a:r>
              <a:rPr lang="ru-RU" sz="2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Но и тогда,                                                                                                                                                   Когда во всей планете                                                                                                                                                Пройдет вражда племен,                                                                                                                               Исчезнет ложь и грусть, -                                                                                                                                               Я буду воспевать                                                                                                                                   Всем существом в поэте                                                                                                                   Шестую часть земли                                                                                                                                        С названьем кратким “Русь".</a:t>
            </a:r>
            <a:endParaRPr lang="ru-RU"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p:plu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C:\Users\Ольга\Documents\С. А. Есенин\картинки\213790654.jpg"/>
          <p:cNvPicPr>
            <a:picLocks noChangeAspect="1" noChangeArrowheads="1"/>
          </p:cNvPicPr>
          <p:nvPr/>
        </p:nvPicPr>
        <p:blipFill>
          <a:blip r:embed="rId2" cstate="print"/>
          <a:srcRect/>
          <a:stretch>
            <a:fillRect/>
          </a:stretch>
        </p:blipFill>
        <p:spPr bwMode="auto">
          <a:xfrm>
            <a:off x="5076056" y="3212976"/>
            <a:ext cx="4067944" cy="3645024"/>
          </a:xfrm>
          <a:prstGeom prst="rect">
            <a:avLst/>
          </a:prstGeom>
          <a:noFill/>
        </p:spPr>
      </p:pic>
      <p:pic>
        <p:nvPicPr>
          <p:cNvPr id="12292" name="Picture 4" descr="C:\Users\Ольга\Pictures\55d11b8f26bf3.png"/>
          <p:cNvPicPr>
            <a:picLocks noChangeAspect="1" noChangeArrowheads="1"/>
          </p:cNvPicPr>
          <p:nvPr/>
        </p:nvPicPr>
        <p:blipFill>
          <a:blip r:embed="rId3" cstate="print"/>
          <a:srcRect/>
          <a:stretch>
            <a:fillRect/>
          </a:stretch>
        </p:blipFill>
        <p:spPr bwMode="auto">
          <a:xfrm>
            <a:off x="4860032" y="0"/>
            <a:ext cx="4464496" cy="3212976"/>
          </a:xfrm>
          <a:prstGeom prst="rect">
            <a:avLst/>
          </a:prstGeom>
          <a:noFill/>
        </p:spPr>
      </p:pic>
      <p:pic>
        <p:nvPicPr>
          <p:cNvPr id="9" name="Picture 1" descr="C:\Users\Ольга\Documents\С. А. Есенин\картинки\4055178.png"/>
          <p:cNvPicPr>
            <a:picLocks noChangeAspect="1" noChangeArrowheads="1"/>
          </p:cNvPicPr>
          <p:nvPr/>
        </p:nvPicPr>
        <p:blipFill>
          <a:blip r:embed="rId4" cstate="print"/>
          <a:srcRect/>
          <a:stretch>
            <a:fillRect/>
          </a:stretch>
        </p:blipFill>
        <p:spPr bwMode="auto">
          <a:xfrm>
            <a:off x="0" y="0"/>
            <a:ext cx="5009524" cy="3212976"/>
          </a:xfrm>
          <a:prstGeom prst="rect">
            <a:avLst/>
          </a:prstGeom>
          <a:noFill/>
        </p:spPr>
      </p:pic>
      <p:pic>
        <p:nvPicPr>
          <p:cNvPr id="10" name="Picture 3" descr="C:\Users\Ольга\Pictures\668592__wild-flowers_p.jpg"/>
          <p:cNvPicPr>
            <a:picLocks noGrp="1" noChangeAspect="1" noChangeArrowheads="1"/>
          </p:cNvPicPr>
          <p:nvPr>
            <p:ph idx="1"/>
          </p:nvPr>
        </p:nvPicPr>
        <p:blipFill>
          <a:blip r:embed="rId5" cstate="print"/>
          <a:srcRect/>
          <a:stretch>
            <a:fillRect/>
          </a:stretch>
        </p:blipFill>
        <p:spPr bwMode="auto">
          <a:xfrm>
            <a:off x="1" y="3212976"/>
            <a:ext cx="5076055" cy="3645024"/>
          </a:xfrm>
          <a:prstGeom prst="rect">
            <a:avLst/>
          </a:prstGeom>
          <a:noFill/>
        </p:spPr>
      </p:pic>
      <p:sp>
        <p:nvSpPr>
          <p:cNvPr id="11" name="Прямоугольник 10"/>
          <p:cNvSpPr/>
          <p:nvPr/>
        </p:nvSpPr>
        <p:spPr>
          <a:xfrm>
            <a:off x="2411760" y="1"/>
            <a:ext cx="4608512"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Поэзия Сергея Есенина – это прекрасный, светлый гимн Природе</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transition>
    <p:blind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5" name="Picture 1" descr="C:\Users\Ольга\Pictures\jgGojHaS5344W.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11267" name="Rectangle 3"/>
          <p:cNvSpPr>
            <a:spLocks noChangeArrowheads="1"/>
          </p:cNvSpPr>
          <p:nvPr/>
        </p:nvSpPr>
        <p:spPr bwMode="auto">
          <a:xfrm>
            <a:off x="0" y="141472"/>
            <a:ext cx="4283968" cy="6463308"/>
          </a:xfrm>
          <a:prstGeom prst="rect">
            <a:avLst/>
          </a:prstGeom>
          <a:ln>
            <a:headEnd/>
            <a:tailEnd/>
          </a:ln>
          <a:effectLst>
            <a:outerShdw blurRad="40000" dist="20000" dir="5400000" rotWithShape="0">
              <a:srgbClr val="000000">
                <a:alpha val="38000"/>
              </a:srgbClr>
            </a:outerShdw>
            <a:softEdge rad="127000"/>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Спит ковыль. Равнина дорогая,                                                                                                                       И свинцовой свежести полынь.                                                                                                      Никакая родина другая                                                                                                                                                            Не вольет мне в грудь мою теплынь.                                                                                                                                                                 Знать, у всех у нас такая участь,                                                                                                                                                         И, пожалуй, всякого спроси -                                                                                                                                                                  Радуясь, свирепствуя и мучась,                                                                                                                   Хорошо живется на Руси.                                                                                                                              Свет луны, таинственный и длинный,                                                                                               Плачут вербы, шепчут тополя.                                                                                                                Но никто под окрик журавлиный                                                                                                          Не разлюбит отчие поля.                                                                                                                                   И теперь, когда вот новым светом                                                                                                                  И моей коснулась жизнь судьбы,                                                                                                                                         Все равно остался я поэтом                                                                                                                       Золотой бревенчатой избы.                                                                                                                                                           Вижу я, как сильного врага,                                                                                                                                            Как чужая юность брызжет новью                                                                                                                                                                                   На мои поляны и луга.                                                                                                                            Но и все же, новью той теснимый,                                                                                                          Я могу прочувственно пропеть:                                                                                                                     Дайте мне на родине любимой,                                                                                                                   Все любя, спокойно умереть!</a:t>
            </a:r>
            <a:endParaRPr kumimoji="0" lang="ru-RU"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7" name="Picture 1" descr="C:\Users\Ольга\Documents\С. А. Есенин\картинки\ac5583ec9114.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3" name="Picture 1" descr="C:\Users\Ольга\Documents\С. А. Есенин\картинки\Стихотворение%20%20ГОЙ%20%20ТЫ,%20%20РУСЬ___.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pic>
        <p:nvPicPr>
          <p:cNvPr id="5" name="гой ты Русь.mp3">
            <a:hlinkClick r:id="" action="ppaction://media"/>
          </p:cNvPr>
          <p:cNvPicPr>
            <a:picLocks noRot="1" noChangeAspect="1"/>
          </p:cNvPicPr>
          <p:nvPr>
            <a:audioFile r:link="rId1"/>
          </p:nvPr>
        </p:nvPicPr>
        <p:blipFill>
          <a:blip r:embed="rId4" cstate="print"/>
          <a:stretch>
            <a:fillRect/>
          </a:stretch>
        </p:blipFill>
        <p:spPr>
          <a:xfrm>
            <a:off x="8604448" y="0"/>
            <a:ext cx="539552" cy="565448"/>
          </a:xfrm>
          <a:prstGeom prst="rect">
            <a:avLst/>
          </a:prstGeom>
        </p:spPr>
      </p:pic>
    </p:spTree>
  </p:cSld>
  <p:clrMapOvr>
    <a:masterClrMapping/>
  </p:clrMapOvr>
  <p:transition>
    <p:checke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9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Ольга\Documents\С. А. Есенин\картинки\60-90-beryozovaya-tropinka.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pic>
        <p:nvPicPr>
          <p:cNvPr id="5" name="страна берёзового ситца.mp3">
            <a:hlinkClick r:id="" action="ppaction://media"/>
          </p:cNvPr>
          <p:cNvPicPr>
            <a:picLocks noRot="1" noChangeAspect="1"/>
          </p:cNvPicPr>
          <p:nvPr>
            <a:audioFile r:link="rId1"/>
          </p:nvPr>
        </p:nvPicPr>
        <p:blipFill>
          <a:blip r:embed="rId4" cstate="print"/>
          <a:stretch>
            <a:fillRect/>
          </a:stretch>
        </p:blipFill>
        <p:spPr>
          <a:xfrm>
            <a:off x="8460432" y="0"/>
            <a:ext cx="683568" cy="637456"/>
          </a:xfrm>
          <a:prstGeom prst="rect">
            <a:avLst/>
          </a:prstGeom>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0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1" name="Picture 1" descr="C:\Users\Ольга\Pictures\березки%20на%20берегу-2.jpg"/>
          <p:cNvPicPr>
            <a:picLocks noGrp="1" noChangeAspect="1" noChangeArrowheads="1"/>
          </p:cNvPicPr>
          <p:nvPr>
            <p:ph idx="1"/>
          </p:nvPr>
        </p:nvPicPr>
        <p:blipFill>
          <a:blip r:embed="rId2" cstate="print"/>
          <a:srcRect/>
          <a:stretch>
            <a:fillRect/>
          </a:stretch>
        </p:blipFill>
        <p:spPr bwMode="auto">
          <a:xfrm>
            <a:off x="1" y="0"/>
            <a:ext cx="5004047" cy="6858000"/>
          </a:xfrm>
          <a:prstGeom prst="rect">
            <a:avLst/>
          </a:prstGeom>
          <a:noFill/>
        </p:spPr>
      </p:pic>
      <p:pic>
        <p:nvPicPr>
          <p:cNvPr id="10242" name="Picture 2" descr="C:\Users\Ольга\Pictures\466599__near-the-river_p.jpg"/>
          <p:cNvPicPr>
            <a:picLocks noChangeAspect="1" noChangeArrowheads="1"/>
          </p:cNvPicPr>
          <p:nvPr/>
        </p:nvPicPr>
        <p:blipFill>
          <a:blip r:embed="rId3" cstate="print"/>
          <a:srcRect/>
          <a:stretch>
            <a:fillRect/>
          </a:stretch>
        </p:blipFill>
        <p:spPr bwMode="auto">
          <a:xfrm>
            <a:off x="5004048" y="1"/>
            <a:ext cx="4139952" cy="3284984"/>
          </a:xfrm>
          <a:prstGeom prst="rect">
            <a:avLst/>
          </a:prstGeom>
          <a:noFill/>
        </p:spPr>
      </p:pic>
      <p:pic>
        <p:nvPicPr>
          <p:cNvPr id="10243" name="Picture 3" descr="C:\Users\Ольга\Pictures\img23.jpg"/>
          <p:cNvPicPr>
            <a:picLocks noChangeAspect="1" noChangeArrowheads="1"/>
          </p:cNvPicPr>
          <p:nvPr/>
        </p:nvPicPr>
        <p:blipFill>
          <a:blip r:embed="rId4" cstate="print"/>
          <a:srcRect/>
          <a:stretch>
            <a:fillRect/>
          </a:stretch>
        </p:blipFill>
        <p:spPr bwMode="auto">
          <a:xfrm>
            <a:off x="5004048" y="3284984"/>
            <a:ext cx="4139952" cy="3573016"/>
          </a:xfrm>
          <a:prstGeom prst="rect">
            <a:avLst/>
          </a:prstGeom>
          <a:noFill/>
        </p:spPr>
      </p:pic>
      <p:sp>
        <p:nvSpPr>
          <p:cNvPr id="7" name="Прямоугольник 6"/>
          <p:cNvSpPr/>
          <p:nvPr/>
        </p:nvSpPr>
        <p:spPr>
          <a:xfrm>
            <a:off x="0" y="1"/>
            <a:ext cx="5004048" cy="1384995"/>
          </a:xfrm>
          <a:prstGeom prst="rect">
            <a:avLst/>
          </a:prstGeom>
        </p:spPr>
        <p:txBody>
          <a:bodyPr wrap="square">
            <a:spAutoFit/>
          </a:bodyPr>
          <a:lstStyle/>
          <a:p>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Для Есенина природа – это вечная красота и вечная гармония.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ransition>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dirty="0"/>
          </a:p>
        </p:txBody>
      </p:sp>
      <p:pic>
        <p:nvPicPr>
          <p:cNvPr id="7170" name="Picture 2" descr="http://open.az/uploads/posts/2010-09/1283324020_bfoto_ru_3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171" name="Rectangle 3"/>
          <p:cNvSpPr>
            <a:spLocks noChangeArrowheads="1"/>
          </p:cNvSpPr>
          <p:nvPr/>
        </p:nvSpPr>
        <p:spPr bwMode="auto">
          <a:xfrm>
            <a:off x="4860032" y="-57513"/>
            <a:ext cx="4283968"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Заря окликает другую,</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Дымится овсяная гладь...</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Я вспомнил тебя, дорогую,</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Моя одряхлевшая мать.</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Как прежде ходя на пригорок,</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Костыль свой сжимая в руке,</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Ты смотришь на лунный опорок,</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Плывущий по сонной реке.</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И думаешь горько, я знаю,</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С тревогой и грустью большой,</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Что сын твой по отчему краю</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Совсем не болеет душой.</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Потом ты идешь до погоста</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И, в камень </a:t>
            </a:r>
            <a:r>
              <a:rPr kumimoji="0" lang="ru-RU" sz="1600" b="1" i="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уставясь</a:t>
            </a: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упор,</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Вздыхаешь так нежно и просто</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За братьев моих и сестер.</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Пускай мы росли ножевые,</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А сестры росли, как май,</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Ты все же глаза живые</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Печально не подымай.</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Довольно скорбеть! Довольно!</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И время тебе подсмотреть,</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Что яблоне тоже больно</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Терять своих листьев медь.</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Ведь радость бывает редко,</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Как вешняя </a:t>
            </a:r>
            <a:r>
              <a:rPr kumimoji="0" lang="ru-RU" sz="1600" b="1" i="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звень</a:t>
            </a: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поутру,</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И мне - чем сгнивать на ветках -</a:t>
            </a:r>
            <a:b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br>
            <a:r>
              <a:rPr kumimoji="0" lang="ru-RU" sz="1600" b="1" i="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Уж лучше сгореть на ветру.</a:t>
            </a:r>
            <a:endParaRPr kumimoji="0" lang="ru-RU" sz="16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p:comb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5" name="Picture 1" descr="C:\Users\Ольга\Pictures\107868.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
        <p:nvSpPr>
          <p:cNvPr id="6147" name="Rectangle 3"/>
          <p:cNvSpPr>
            <a:spLocks noChangeArrowheads="1"/>
          </p:cNvSpPr>
          <p:nvPr/>
        </p:nvSpPr>
        <p:spPr bwMode="auto">
          <a:xfrm>
            <a:off x="3635896" y="68981"/>
            <a:ext cx="550810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Calibri" pitchFamily="34" charset="0"/>
                <a:cs typeface="Times New Roman" pitchFamily="18" charset="0"/>
              </a:rPr>
              <a:t>«Сергей Есенин не столько человек, сколько орган, созданные природой исключительно для поэзии, для выражения неисчерпаемой печали полей, любви ко всему живому в мире и милосердия, которое более всего иного – заслуженно человеком».</a:t>
            </a:r>
            <a:endParaRPr kumimoji="0" lang="ru-RU"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травы травы.mp3">
            <a:hlinkClick r:id="" action="ppaction://media"/>
          </p:cNvPr>
          <p:cNvPicPr>
            <a:picLocks noRot="1" noChangeAspect="1"/>
          </p:cNvPicPr>
          <p:nvPr>
            <a:audioFile r:link="rId1"/>
          </p:nvPr>
        </p:nvPicPr>
        <p:blipFill>
          <a:blip r:embed="rId4" cstate="print"/>
          <a:stretch>
            <a:fillRect/>
          </a:stretch>
        </p:blipFill>
        <p:spPr>
          <a:xfrm>
            <a:off x="0" y="0"/>
            <a:ext cx="556320" cy="565448"/>
          </a:xfrm>
          <a:prstGeom prst="rect">
            <a:avLst/>
          </a:prstGeom>
        </p:spPr>
      </p:pic>
    </p:spTree>
  </p:cSld>
  <p:clrMapOvr>
    <a:masterClrMapping/>
  </p:clrMapOvr>
  <p:transition>
    <p:randomBa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686"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http://www.proxy2014.net/index.php?q=aHR0cDovL2ltZy5kYXkuYXovY2xpY2thYmxlLzAyLzIvNTM3ODQwXzEyLmpwZw%3D%3D"/>
          <p:cNvPicPr>
            <a:picLocks noChangeAspect="1" noChangeArrowheads="1"/>
          </p:cNvPicPr>
          <p:nvPr/>
        </p:nvPicPr>
        <p:blipFill>
          <a:blip r:embed="rId3" cstate="print"/>
          <a:srcRect/>
          <a:stretch>
            <a:fillRect/>
          </a:stretch>
        </p:blipFill>
        <p:spPr bwMode="auto">
          <a:xfrm>
            <a:off x="4644008" y="0"/>
            <a:ext cx="4499992" cy="3140968"/>
          </a:xfrm>
          <a:prstGeom prst="rect">
            <a:avLst/>
          </a:prstGeom>
          <a:noFill/>
        </p:spPr>
      </p:pic>
      <p:pic>
        <p:nvPicPr>
          <p:cNvPr id="5124" name="Picture 4" descr="http://img1.liveinternet.ru/images/attach/c/1/54/215/54215346_38060864_9_Lea_Padovani_kak_Margarita.jpg"/>
          <p:cNvPicPr>
            <a:picLocks noChangeAspect="1" noChangeArrowheads="1"/>
          </p:cNvPicPr>
          <p:nvPr/>
        </p:nvPicPr>
        <p:blipFill>
          <a:blip r:embed="rId4" cstate="print"/>
          <a:srcRect/>
          <a:stretch>
            <a:fillRect/>
          </a:stretch>
        </p:blipFill>
        <p:spPr bwMode="auto">
          <a:xfrm>
            <a:off x="0" y="0"/>
            <a:ext cx="4572000" cy="3140968"/>
          </a:xfrm>
          <a:prstGeom prst="rect">
            <a:avLst/>
          </a:prstGeom>
          <a:noFill/>
        </p:spPr>
      </p:pic>
      <p:pic>
        <p:nvPicPr>
          <p:cNvPr id="5125" name="Picture 5" descr="C:\Users\Ольга\Documents\С. А. Есенин\картинки\3463367-ce624ea111f0add4.jpg"/>
          <p:cNvPicPr>
            <a:picLocks noChangeAspect="1" noChangeArrowheads="1"/>
          </p:cNvPicPr>
          <p:nvPr/>
        </p:nvPicPr>
        <p:blipFill>
          <a:blip r:embed="rId5" cstate="print"/>
          <a:srcRect/>
          <a:stretch>
            <a:fillRect/>
          </a:stretch>
        </p:blipFill>
        <p:spPr bwMode="auto">
          <a:xfrm>
            <a:off x="0" y="3140968"/>
            <a:ext cx="9144000" cy="3717032"/>
          </a:xfrm>
          <a:prstGeom prst="rect">
            <a:avLst/>
          </a:prstGeom>
          <a:noFill/>
        </p:spPr>
      </p:pic>
      <p:pic>
        <p:nvPicPr>
          <p:cNvPr id="7" name="устал я жить в родном краю.mp3">
            <a:hlinkClick r:id="" action="ppaction://media"/>
          </p:cNvPr>
          <p:cNvPicPr>
            <a:picLocks noGrp="1" noRot="1" noChangeAspect="1"/>
          </p:cNvPicPr>
          <p:nvPr>
            <p:ph idx="1"/>
            <a:audioFile r:link="rId1"/>
          </p:nvPr>
        </p:nvPicPr>
        <p:blipFill>
          <a:blip r:embed="rId6" cstate="print"/>
          <a:stretch>
            <a:fillRect/>
          </a:stretch>
        </p:blipFill>
        <p:spPr>
          <a:xfrm>
            <a:off x="0" y="0"/>
            <a:ext cx="484312" cy="565448"/>
          </a:xfrm>
          <a:prstGeom prst="rect">
            <a:avLst/>
          </a:prstGeom>
        </p:spPr>
      </p:pic>
    </p:spTree>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4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7" name="Picture 1" descr="C:\Users\Ольга\Pictures\108856857_999999.jpg"/>
          <p:cNvPicPr>
            <a:picLocks noChangeAspect="1" noChangeArrowheads="1"/>
          </p:cNvPicPr>
          <p:nvPr/>
        </p:nvPicPr>
        <p:blipFill>
          <a:blip r:embed="rId3" cstate="print"/>
          <a:srcRect/>
          <a:stretch>
            <a:fillRect/>
          </a:stretch>
        </p:blipFill>
        <p:spPr bwMode="auto">
          <a:xfrm>
            <a:off x="0" y="2996952"/>
            <a:ext cx="9144000" cy="3861048"/>
          </a:xfrm>
          <a:prstGeom prst="rect">
            <a:avLst/>
          </a:prstGeom>
          <a:noFill/>
        </p:spPr>
      </p:pic>
      <p:pic>
        <p:nvPicPr>
          <p:cNvPr id="4099" name="Picture 3" descr="http://stuffnobodycaresabout.com/wp-content/uploads/2013/03/City-Hall-1900-Detroit-Publishing-900x669.jpg"/>
          <p:cNvPicPr>
            <a:picLocks noChangeAspect="1" noChangeArrowheads="1"/>
          </p:cNvPicPr>
          <p:nvPr/>
        </p:nvPicPr>
        <p:blipFill>
          <a:blip r:embed="rId4" cstate="print"/>
          <a:srcRect/>
          <a:stretch>
            <a:fillRect/>
          </a:stretch>
        </p:blipFill>
        <p:spPr bwMode="auto">
          <a:xfrm>
            <a:off x="0" y="0"/>
            <a:ext cx="3127896" cy="3022724"/>
          </a:xfrm>
          <a:prstGeom prst="rect">
            <a:avLst/>
          </a:prstGeom>
          <a:noFill/>
        </p:spPr>
      </p:pic>
      <p:pic>
        <p:nvPicPr>
          <p:cNvPr id="4101" name="Picture 5" descr="http://img842.imageshack.us/img842/5294/ixj1.jpg"/>
          <p:cNvPicPr>
            <a:picLocks noChangeAspect="1" noChangeArrowheads="1"/>
          </p:cNvPicPr>
          <p:nvPr/>
        </p:nvPicPr>
        <p:blipFill>
          <a:blip r:embed="rId5" cstate="print"/>
          <a:srcRect/>
          <a:stretch>
            <a:fillRect/>
          </a:stretch>
        </p:blipFill>
        <p:spPr bwMode="auto">
          <a:xfrm>
            <a:off x="3131840" y="0"/>
            <a:ext cx="2952328" cy="2996952"/>
          </a:xfrm>
          <a:prstGeom prst="rect">
            <a:avLst/>
          </a:prstGeom>
          <a:noFill/>
        </p:spPr>
      </p:pic>
      <p:pic>
        <p:nvPicPr>
          <p:cNvPr id="4103" name="Picture 7" descr="http://www.prousa.info/images/city/boston/boston_1843.jpg"/>
          <p:cNvPicPr>
            <a:picLocks noChangeAspect="1" noChangeArrowheads="1"/>
          </p:cNvPicPr>
          <p:nvPr/>
        </p:nvPicPr>
        <p:blipFill>
          <a:blip r:embed="rId6" cstate="print"/>
          <a:srcRect/>
          <a:stretch>
            <a:fillRect/>
          </a:stretch>
        </p:blipFill>
        <p:spPr bwMode="auto">
          <a:xfrm>
            <a:off x="6084168" y="0"/>
            <a:ext cx="3059832" cy="2996952"/>
          </a:xfrm>
          <a:prstGeom prst="rect">
            <a:avLst/>
          </a:prstGeom>
          <a:noFill/>
        </p:spPr>
      </p:pic>
      <p:sp>
        <p:nvSpPr>
          <p:cNvPr id="8" name="Прямоугольник 7"/>
          <p:cNvSpPr/>
          <p:nvPr/>
        </p:nvSpPr>
        <p:spPr>
          <a:xfrm>
            <a:off x="827584" y="0"/>
            <a:ext cx="7848871" cy="369332"/>
          </a:xfrm>
          <a:prstGeom prst="rect">
            <a:avLst/>
          </a:prstGeom>
        </p:spPr>
        <p:txBody>
          <a:bodyPr wrap="square">
            <a:spAutoFit/>
          </a:bodyPr>
          <a:lstStyle/>
          <a:p>
            <a:r>
              <a:rPr lang="ru-RU" b="1" dirty="0" smtClean="0"/>
              <a:t>Нью-Йорк.                                          Чикаго.                                                 Бостон</a:t>
            </a:r>
            <a:endParaRPr lang="ru-RU" b="1" dirty="0"/>
          </a:p>
        </p:txBody>
      </p:sp>
      <p:sp>
        <p:nvSpPr>
          <p:cNvPr id="9" name="Прямоугольник 8"/>
          <p:cNvSpPr/>
          <p:nvPr/>
        </p:nvSpPr>
        <p:spPr>
          <a:xfrm>
            <a:off x="0" y="6021288"/>
            <a:ext cx="9144000" cy="830997"/>
          </a:xfrm>
          <a:prstGeom prst="rect">
            <a:avLst/>
          </a:prstGeom>
        </p:spPr>
        <p:txBody>
          <a:bodyPr wrap="square">
            <a:spAutoFit/>
          </a:bodyPr>
          <a:lstStyle/>
          <a:p>
            <a:r>
              <a:rPr lang="ru-RU" sz="2400" b="1" dirty="0" smtClean="0">
                <a:solidFill>
                  <a:srgbClr val="FFFF00"/>
                </a:solidFill>
                <a:latin typeface="Times New Roman" pitchFamily="18" charset="0"/>
                <a:cs typeface="Times New Roman" pitchFamily="18" charset="0"/>
              </a:rPr>
              <a:t>Возвращение на Родину, в страну берёзового ситца, было для поэта огромной радостью. </a:t>
            </a:r>
            <a:endParaRPr lang="ru-RU" sz="2400" b="1" dirty="0">
              <a:solidFill>
                <a:srgbClr val="FFFF00"/>
              </a:solidFill>
              <a:latin typeface="Times New Roman" pitchFamily="18" charset="0"/>
              <a:cs typeface="Times New Roman" pitchFamily="18" charset="0"/>
            </a:endParaRPr>
          </a:p>
        </p:txBody>
      </p:sp>
      <p:pic>
        <p:nvPicPr>
          <p:cNvPr id="10" name="я в весеннем лесу пил берёзовый сок.mp3">
            <a:hlinkClick r:id="" action="ppaction://media"/>
          </p:cNvPr>
          <p:cNvPicPr>
            <a:picLocks noGrp="1" noRot="1" noChangeAspect="1"/>
          </p:cNvPicPr>
          <p:nvPr>
            <p:ph idx="1"/>
            <a:audioFile r:link="rId1"/>
          </p:nvPr>
        </p:nvPicPr>
        <p:blipFill>
          <a:blip r:embed="rId7" cstate="print"/>
          <a:stretch>
            <a:fillRect/>
          </a:stretch>
        </p:blipFill>
        <p:spPr>
          <a:xfrm>
            <a:off x="8676456" y="0"/>
            <a:ext cx="467544" cy="565448"/>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8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5298" name="Picture 2" descr="C:\Users\Ольга\Documents\С. А. Есенин\картинки\14193427.jpg"/>
          <p:cNvPicPr>
            <a:picLocks noGrp="1" noChangeAspect="1" noChangeArrowheads="1"/>
          </p:cNvPicPr>
          <p:nvPr>
            <p:ph idx="1"/>
          </p:nvPr>
        </p:nvPicPr>
        <p:blipFill>
          <a:blip r:embed="rId3" cstate="print"/>
          <a:srcRect/>
          <a:stretch>
            <a:fillRect/>
          </a:stretch>
        </p:blipFill>
        <p:spPr bwMode="auto">
          <a:xfrm>
            <a:off x="0" y="0"/>
            <a:ext cx="9143999" cy="6858000"/>
          </a:xfrm>
          <a:prstGeom prst="rect">
            <a:avLst/>
          </a:prstGeom>
          <a:noFill/>
        </p:spPr>
      </p:pic>
      <p:pic>
        <p:nvPicPr>
          <p:cNvPr id="5" name="клён ты мой опавший.mp3">
            <a:hlinkClick r:id="" action="ppaction://media"/>
          </p:cNvPr>
          <p:cNvPicPr>
            <a:picLocks noRot="1" noChangeAspect="1"/>
          </p:cNvPicPr>
          <p:nvPr>
            <a:audioFile r:link="rId1"/>
          </p:nvPr>
        </p:nvPicPr>
        <p:blipFill>
          <a:blip r:embed="rId4" cstate="print"/>
          <a:stretch>
            <a:fillRect/>
          </a:stretch>
        </p:blipFill>
        <p:spPr>
          <a:xfrm>
            <a:off x="8532440" y="0"/>
            <a:ext cx="611560" cy="493440"/>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26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5" descr="7f3b18dbdbb7"/>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 name="ночь какая ночь.mp3">
            <a:hlinkClick r:id="" action="ppaction://media"/>
          </p:cNvPr>
          <p:cNvPicPr>
            <a:picLocks noRot="1" noChangeAspect="1"/>
          </p:cNvPicPr>
          <p:nvPr>
            <a:audioFile r:link="rId1"/>
          </p:nvPr>
        </p:nvPicPr>
        <p:blipFill>
          <a:blip r:embed="rId4" cstate="print"/>
          <a:stretch>
            <a:fillRect/>
          </a:stretch>
        </p:blipFill>
        <p:spPr>
          <a:xfrm>
            <a:off x="0" y="0"/>
            <a:ext cx="755576" cy="620688"/>
          </a:xfrm>
          <a:prstGeom prst="rect">
            <a:avLst/>
          </a:prstGeom>
        </p:spPr>
      </p:pic>
    </p:spTree>
  </p:cSld>
  <p:clrMapOvr>
    <a:masterClrMapping/>
  </p:clrMapOvr>
  <p:transition>
    <p:wipe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40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8610" name="Picture 2" descr="http://www.playcast.ru/uploads/2015/05/12/1357267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800" y="0"/>
            <a:ext cx="6372200" cy="980728"/>
          </a:xfrm>
        </p:spPr>
        <p:style>
          <a:lnRef idx="1">
            <a:schemeClr val="accent5"/>
          </a:lnRef>
          <a:fillRef idx="2">
            <a:schemeClr val="accent5"/>
          </a:fillRef>
          <a:effectRef idx="1">
            <a:schemeClr val="accent5"/>
          </a:effectRef>
          <a:fontRef idx="minor">
            <a:schemeClr val="dk1"/>
          </a:fontRef>
        </p:style>
        <p:txBody>
          <a:bodyPr>
            <a:normAutofit/>
          </a:bodyPr>
          <a:lstStyle/>
          <a:p>
            <a:pPr algn="l"/>
            <a:r>
              <a:rPr lang="ru-RU" sz="1800" b="1" dirty="0" smtClean="0"/>
              <a:t>Тысяча девятьсот двадцать пятый год… Последний год жизни Сергея Александровича Есенина… В этом году состоялось венчание Есенина и Софьи Андреевны Толстой.</a:t>
            </a:r>
            <a:endParaRPr lang="ru-RU" sz="1800" b="1" dirty="0"/>
          </a:p>
        </p:txBody>
      </p:sp>
      <p:sp>
        <p:nvSpPr>
          <p:cNvPr id="3" name="Содержимое 2"/>
          <p:cNvSpPr>
            <a:spLocks noGrp="1"/>
          </p:cNvSpPr>
          <p:nvPr>
            <p:ph idx="1"/>
          </p:nvPr>
        </p:nvSpPr>
        <p:spPr>
          <a:xfrm>
            <a:off x="2843808" y="1988840"/>
            <a:ext cx="6300192" cy="1224136"/>
          </a:xfrm>
        </p:spPr>
        <p:style>
          <a:lnRef idx="1">
            <a:schemeClr val="accent5"/>
          </a:lnRef>
          <a:fillRef idx="2">
            <a:schemeClr val="accent5"/>
          </a:fillRef>
          <a:effectRef idx="1">
            <a:schemeClr val="accent5"/>
          </a:effectRef>
          <a:fontRef idx="minor">
            <a:schemeClr val="dk1"/>
          </a:fontRef>
        </p:style>
        <p:txBody>
          <a:bodyPr>
            <a:normAutofit/>
          </a:bodyPr>
          <a:lstStyle/>
          <a:p>
            <a:pPr>
              <a:buNone/>
            </a:pPr>
            <a:r>
              <a:rPr lang="ru-RU" sz="1800" b="1" dirty="0" smtClean="0"/>
              <a:t>      Казалось</a:t>
            </a:r>
            <a:r>
              <a:rPr lang="ru-RU" sz="1800" b="1" dirty="0" smtClean="0"/>
              <a:t>, в личной жизни поэта </a:t>
            </a:r>
            <a:r>
              <a:rPr lang="ru-RU" sz="1800" b="1" dirty="0" smtClean="0"/>
              <a:t>наступило   долгожданное </a:t>
            </a:r>
            <a:r>
              <a:rPr lang="ru-RU" sz="1800" b="1" dirty="0" smtClean="0"/>
              <a:t>успокоение, семейное счастье. 1925 год был чрезвычайно насыщен Поэзией. Ничто не предвещало беды…</a:t>
            </a:r>
            <a:endParaRPr lang="ru-RU" sz="1800" b="1" dirty="0"/>
          </a:p>
        </p:txBody>
      </p:sp>
      <p:pic>
        <p:nvPicPr>
          <p:cNvPr id="66562" name="Picture 2" descr="http://f3.s.qip.ru/cd2qm37Z.jpg"/>
          <p:cNvPicPr>
            <a:picLocks noChangeAspect="1" noChangeArrowheads="1"/>
          </p:cNvPicPr>
          <p:nvPr/>
        </p:nvPicPr>
        <p:blipFill>
          <a:blip r:embed="rId2" cstate="print"/>
          <a:srcRect/>
          <a:stretch>
            <a:fillRect/>
          </a:stretch>
        </p:blipFill>
        <p:spPr bwMode="auto">
          <a:xfrm>
            <a:off x="0" y="0"/>
            <a:ext cx="2843808" cy="3140968"/>
          </a:xfrm>
          <a:prstGeom prst="rect">
            <a:avLst/>
          </a:prstGeom>
          <a:noFill/>
        </p:spPr>
      </p:pic>
      <p:pic>
        <p:nvPicPr>
          <p:cNvPr id="66563" name="Picture 3" descr="C:\Users\Ольга\Documents\С. А. Есенин\картинки\esenin_250_160.jpg"/>
          <p:cNvPicPr>
            <a:picLocks noChangeAspect="1" noChangeArrowheads="1"/>
          </p:cNvPicPr>
          <p:nvPr/>
        </p:nvPicPr>
        <p:blipFill>
          <a:blip r:embed="rId3" cstate="print"/>
          <a:srcRect/>
          <a:stretch>
            <a:fillRect/>
          </a:stretch>
        </p:blipFill>
        <p:spPr bwMode="auto">
          <a:xfrm>
            <a:off x="0" y="3140968"/>
            <a:ext cx="9144000" cy="3717032"/>
          </a:xfrm>
          <a:prstGeom prst="rect">
            <a:avLst/>
          </a:prstGeom>
          <a:noFill/>
        </p:spPr>
      </p:pic>
    </p:spTree>
  </p:cSld>
  <p:clrMapOvr>
    <a:masterClrMapping/>
  </p:clrMapOvr>
  <p:transition>
    <p:wheel spokes="2"/>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4513" name="Picture 1" descr="C:\Users\Ольга\Documents\С. А. Есенин\картинки\wpid-LcWG8EFZ-A8.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pic>
        <p:nvPicPr>
          <p:cNvPr id="5" name="мы теперь уходим понемногу.mp3">
            <a:hlinkClick r:id="" action="ppaction://media"/>
          </p:cNvPr>
          <p:cNvPicPr>
            <a:picLocks noRot="1" noChangeAspect="1"/>
          </p:cNvPicPr>
          <p:nvPr>
            <a:audioFile r:link="rId1"/>
          </p:nvPr>
        </p:nvPicPr>
        <p:blipFill>
          <a:blip r:embed="rId4" cstate="print"/>
          <a:stretch>
            <a:fillRect/>
          </a:stretch>
        </p:blipFill>
        <p:spPr>
          <a:xfrm>
            <a:off x="8676456" y="0"/>
            <a:ext cx="467544" cy="493440"/>
          </a:xfrm>
          <a:prstGeom prst="rect">
            <a:avLst/>
          </a:prstGeom>
        </p:spPr>
      </p:pic>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95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Ольга\Documents\С. А. Есенин\картинки\116776133_Stihotvorenie__NE_ZHALEYU_NE__ZOVU_NE_PLACHU___I_STRANA_BERYOZOVOGO_SITCA__Esenin.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635896" y="3861048"/>
            <a:ext cx="550810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Сто двадцать  лет  тому назад в  тихий октябрьский вечер в деревеньке Константиново, что на Рязанщине, в крестьянской семье  родился будущий поэт – певец и гордость России. </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blinds/>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573016"/>
            <a:ext cx="8229600" cy="2553147"/>
          </a:xfrm>
        </p:spPr>
        <p:txBody>
          <a:bodyPr/>
          <a:lstStyle/>
          <a:p>
            <a:pPr>
              <a:buNone/>
            </a:pPr>
            <a:r>
              <a:rPr lang="ru-RU" dirty="0" smtClean="0"/>
              <a:t>   </a:t>
            </a:r>
            <a:endParaRPr lang="ru-RU" dirty="0"/>
          </a:p>
        </p:txBody>
      </p:sp>
      <p:pic>
        <p:nvPicPr>
          <p:cNvPr id="65537" name="Picture 1" descr="C:\Users\Ольга\Documents\С. А. Есенин\картинки\news.jpg"/>
          <p:cNvPicPr>
            <a:picLocks noChangeAspect="1" noChangeArrowheads="1"/>
          </p:cNvPicPr>
          <p:nvPr/>
        </p:nvPicPr>
        <p:blipFill>
          <a:blip r:embed="rId3" cstate="print"/>
          <a:srcRect/>
          <a:stretch>
            <a:fillRect/>
          </a:stretch>
        </p:blipFill>
        <p:spPr bwMode="auto">
          <a:xfrm>
            <a:off x="0" y="0"/>
            <a:ext cx="2555776" cy="3068960"/>
          </a:xfrm>
          <a:prstGeom prst="rect">
            <a:avLst/>
          </a:prstGeom>
          <a:noFill/>
        </p:spPr>
      </p:pic>
      <p:pic>
        <p:nvPicPr>
          <p:cNvPr id="65538" name="Picture 2" descr="C:\Users\Ольга\Documents\С. А. Есенин\картинки\1310318498_5064300929_d3a4364897_o_www_nevseoboi_com_ua.jpg"/>
          <p:cNvPicPr>
            <a:picLocks noChangeAspect="1" noChangeArrowheads="1"/>
          </p:cNvPicPr>
          <p:nvPr/>
        </p:nvPicPr>
        <p:blipFill>
          <a:blip r:embed="rId4" cstate="print"/>
          <a:srcRect/>
          <a:stretch>
            <a:fillRect/>
          </a:stretch>
        </p:blipFill>
        <p:spPr bwMode="auto">
          <a:xfrm>
            <a:off x="2555776" y="0"/>
            <a:ext cx="6588224" cy="3024336"/>
          </a:xfrm>
          <a:prstGeom prst="rect">
            <a:avLst/>
          </a:prstGeom>
          <a:noFill/>
        </p:spPr>
      </p:pic>
      <p:sp>
        <p:nvSpPr>
          <p:cNvPr id="6" name="Прямоугольник 5"/>
          <p:cNvSpPr/>
          <p:nvPr/>
        </p:nvSpPr>
        <p:spPr>
          <a:xfrm>
            <a:off x="2627784" y="0"/>
            <a:ext cx="4176464"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Отговорила роща золотая                                                                          Берёзовым, весёлым языком,                                          И журавли печально пролетая,                                                           Уж не жалеют больше ни о </a:t>
            </a: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ком</a:t>
            </a: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отговорила роща золотая.mp3">
            <a:hlinkClick r:id="" action="ppaction://media"/>
          </p:cNvPr>
          <p:cNvPicPr>
            <a:picLocks noRot="1" noChangeAspect="1"/>
          </p:cNvPicPr>
          <p:nvPr>
            <a:audioFile r:link="rId1"/>
          </p:nvPr>
        </p:nvPicPr>
        <p:blipFill>
          <a:blip r:embed="rId5" cstate="print"/>
          <a:stretch>
            <a:fillRect/>
          </a:stretch>
        </p:blipFill>
        <p:spPr>
          <a:xfrm>
            <a:off x="8604448" y="0"/>
            <a:ext cx="539552" cy="565448"/>
          </a:xfrm>
          <a:prstGeom prst="rect">
            <a:avLst/>
          </a:prstGeom>
        </p:spPr>
      </p:pic>
      <p:pic>
        <p:nvPicPr>
          <p:cNvPr id="8" name="Рисунок 7" descr="angleter.jpg"/>
          <p:cNvPicPr>
            <a:picLocks noChangeAspect="1"/>
          </p:cNvPicPr>
          <p:nvPr/>
        </p:nvPicPr>
        <p:blipFill>
          <a:blip r:embed="rId6" cstate="print"/>
          <a:stretch>
            <a:fillRect/>
          </a:stretch>
        </p:blipFill>
        <p:spPr>
          <a:xfrm>
            <a:off x="0" y="3068960"/>
            <a:ext cx="3203848" cy="3789040"/>
          </a:xfrm>
          <a:prstGeom prst="rect">
            <a:avLst/>
          </a:prstGeom>
          <a:ln>
            <a:solidFill>
              <a:srgbClr val="FF0000"/>
            </a:solidFill>
          </a:ln>
          <a:effectLst>
            <a:glow rad="228600">
              <a:schemeClr val="accent2">
                <a:satMod val="175000"/>
                <a:alpha val="40000"/>
              </a:schemeClr>
            </a:glow>
          </a:effectLst>
        </p:spPr>
      </p:pic>
      <p:sp>
        <p:nvSpPr>
          <p:cNvPr id="65539" name="Rectangle 3"/>
          <p:cNvSpPr>
            <a:spLocks noChangeArrowheads="1"/>
          </p:cNvSpPr>
          <p:nvPr/>
        </p:nvSpPr>
        <p:spPr bwMode="auto">
          <a:xfrm>
            <a:off x="3275856" y="2959248"/>
            <a:ext cx="5868144" cy="2031325"/>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28 декабря 1925 года Есенина нашли в ленинградской гостинице «</a:t>
            </a:r>
            <a:r>
              <a:rPr kumimoji="0" lang="ru-RU" b="1" i="0" u="none" strike="noStrike" cap="none" normalizeH="0" baseline="0" dirty="0" err="1" smtClean="0">
                <a:ln>
                  <a:noFill/>
                </a:ln>
                <a:solidFill>
                  <a:schemeClr val="bg1"/>
                </a:solidFill>
                <a:effectLst/>
                <a:latin typeface="Times New Roman" pitchFamily="18" charset="0"/>
                <a:ea typeface="Calibri" pitchFamily="34" charset="0"/>
                <a:cs typeface="Times New Roman" pitchFamily="18" charset="0"/>
              </a:rPr>
              <a:t>Англетер</a:t>
            </a:r>
            <a:r>
              <a:rPr kumimoji="0" lang="ru-RU"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повешенным на трубе парового отопления. Последнее его стихотворение — «До свиданья, друг мой, до свиданья…» — было написано в этой гостинице кровью, и по свидетельству друзей поэта, Есенин жаловался, что в номере нет чернил, и он вынужден писать кровью. </a:t>
            </a:r>
            <a:r>
              <a:rPr kumimoji="0" lang="ru-RU"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endParaRPr kumimoji="0" lang="ru-RU" b="1" i="0" u="none" strike="noStrike" cap="none" normalizeH="0" baseline="0" dirty="0" smtClean="0">
              <a:ln>
                <a:noFill/>
              </a:ln>
              <a:solidFill>
                <a:schemeClr val="bg1"/>
              </a:solidFill>
              <a:effectLst/>
              <a:latin typeface="Times New Roman" pitchFamily="18" charset="0"/>
              <a:cs typeface="Times New Roman" pitchFamily="18" charset="0"/>
            </a:endParaRPr>
          </a:p>
        </p:txBody>
      </p:sp>
      <p:pic>
        <p:nvPicPr>
          <p:cNvPr id="10" name="Рисунок 9" descr="bio_1.jpg"/>
          <p:cNvPicPr>
            <a:picLocks noChangeAspect="1"/>
          </p:cNvPicPr>
          <p:nvPr/>
        </p:nvPicPr>
        <p:blipFill>
          <a:blip r:embed="rId7" cstate="print"/>
          <a:stretch>
            <a:fillRect/>
          </a:stretch>
        </p:blipFill>
        <p:spPr>
          <a:xfrm>
            <a:off x="7236296" y="5013176"/>
            <a:ext cx="1907704" cy="1988840"/>
          </a:xfrm>
          <a:prstGeom prst="rect">
            <a:avLst/>
          </a:prstGeom>
        </p:spPr>
      </p:pic>
      <p:sp>
        <p:nvSpPr>
          <p:cNvPr id="11" name="Прямоугольник 10"/>
          <p:cNvSpPr/>
          <p:nvPr/>
        </p:nvSpPr>
        <p:spPr>
          <a:xfrm>
            <a:off x="3275856" y="5013176"/>
            <a:ext cx="3960440" cy="193899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ru-RU" sz="2400" b="1" dirty="0" smtClean="0">
                <a:solidFill>
                  <a:schemeClr val="bg1"/>
                </a:solidFill>
                <a:latin typeface="Times New Roman" pitchFamily="18" charset="0"/>
                <a:ea typeface="Calibri" pitchFamily="34" charset="0"/>
                <a:cs typeface="Times New Roman" pitchFamily="18" charset="0"/>
              </a:rPr>
              <a:t>Похоронен 31 декабря 1925 года в г. Москва на Ваганьковском кладбище. Трагическая гибель Есенина потрясла мир. </a:t>
            </a:r>
            <a:endParaRPr lang="ru-RU" sz="2400" dirty="0">
              <a:solidFill>
                <a:schemeClr val="bg1"/>
              </a:solidFill>
            </a:endParaRPr>
          </a:p>
        </p:txBody>
      </p:sp>
    </p:spTree>
  </p:cSld>
  <p:clrMapOvr>
    <a:masterClrMapping/>
  </p:clrMapOvr>
  <p:transition>
    <p:wheel spokes="8"/>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3489" name="Picture 1" descr="C:\Users\Ольга\Documents\С. А. Есенин\картинки\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0" y="0"/>
            <a:ext cx="4427984"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Уходят лучшие, как будто мир им тесен,</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Как будто он не в силах их понять.</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Уходят лучшие, не спев последних песен, </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Осиротив родную Землю-мать,                                                                                                           Мы перечитываем созданное ими, </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 жжёт глаза горячая строка.</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Уходят лучшие, своё оставив имя, </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Утраты боль и память на века.                                                                                                                                                   И до сих пор в их недописанную повесть</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Пытаемся мы проторить пути…</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Уходят лучшие, и мучает нас совесть,</a:t>
            </a:r>
            <a:b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Как будто бы могли мы их спасти.</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transition>
    <p:whee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2465" name="Picture 1" descr="C:\Users\Ольга\Documents\С. А. Есенин\картинки\2122679_eseni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2467" name="Rectangle 3"/>
          <p:cNvSpPr>
            <a:spLocks noChangeArrowheads="1"/>
          </p:cNvSpPr>
          <p:nvPr/>
        </p:nvSpPr>
        <p:spPr bwMode="auto">
          <a:xfrm>
            <a:off x="179512" y="-32449"/>
            <a:ext cx="4392488"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Calibri" pitchFamily="34" charset="0"/>
                <a:cs typeface="Times New Roman" pitchFamily="18" charset="0"/>
              </a:rPr>
              <a:t>Нам дорог поэт С.Есенин, дороги его стихи, которые помогут нам сохранить родную землю и передать её потомкам такой же прекрасной, какой её видел когда-то замечательный поэт. Чем крупнее художник, самобытнее его талант, тем труднее оценить его вклад в духовную жизнь страны, раскрыть глубоко и всесторонне грани его дарования: высокий патриотизм, чувство гражданственности, проявление большого человеческого сердца…</a:t>
            </a:r>
            <a:endParaRPr kumimoji="0" lang="ru-RU"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Tree>
  </p:cSld>
  <p:clrMapOvr>
    <a:masterClrMapping/>
  </p:clrMapOvr>
  <p:transition>
    <p:spli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61441" name="Picture 1" descr="C:\Users\Ольга\Documents\С. А. Есенин\картинки\место-культурного-паломничества-есенинская-русь-вскоре-появится-рязанской-области-10943644.jpg"/>
          <p:cNvPicPr>
            <a:picLocks noChangeAspect="1" noChangeArrowheads="1"/>
          </p:cNvPicPr>
          <p:nvPr/>
        </p:nvPicPr>
        <p:blipFill>
          <a:blip r:embed="rId2" cstate="print"/>
          <a:srcRect/>
          <a:stretch>
            <a:fillRect/>
          </a:stretch>
        </p:blipFill>
        <p:spPr bwMode="auto">
          <a:xfrm>
            <a:off x="1" y="0"/>
            <a:ext cx="4355975" cy="6858000"/>
          </a:xfrm>
          <a:prstGeom prst="rect">
            <a:avLst/>
          </a:prstGeom>
          <a:noFill/>
        </p:spPr>
      </p:pic>
      <p:sp>
        <p:nvSpPr>
          <p:cNvPr id="5" name="Прямоугольник 4"/>
          <p:cNvSpPr/>
          <p:nvPr/>
        </p:nvSpPr>
        <p:spPr>
          <a:xfrm>
            <a:off x="4355976" y="1"/>
            <a:ext cx="4788024" cy="667875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ru-RU" sz="2400" b="1" i="1" dirty="0" smtClean="0">
                <a:latin typeface="Times New Roman" pitchFamily="18" charset="0"/>
                <a:cs typeface="Times New Roman" pitchFamily="18" charset="0"/>
              </a:rPr>
              <a:t>«Сергей Есенин»                                                                                                                                             На Ваганьковском кладбище,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Слева от главного входа,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На одной из дорожек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Стоит указательный знак.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Впрочем, память людская,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А, стало быть, память народа,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Путь-дорогу к Есенину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Издавна знает и так.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Возле этой судьбы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Неуместны казенные речи,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Ибо песни поэта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Народ возле сердца хранит.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Здесь клокочут стихи,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Здесь горят негасимые свечи,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И сугробы цветов </a:t>
            </a:r>
            <a:br>
              <a:rPr lang="ru-RU" sz="2400" b="1" i="1" dirty="0" smtClean="0">
                <a:latin typeface="Times New Roman" pitchFamily="18" charset="0"/>
                <a:cs typeface="Times New Roman" pitchFamily="18" charset="0"/>
              </a:rPr>
            </a:br>
            <a:r>
              <a:rPr lang="ru-RU" sz="2400" b="1" i="1" dirty="0" smtClean="0">
                <a:latin typeface="Times New Roman" pitchFamily="18" charset="0"/>
                <a:cs typeface="Times New Roman" pitchFamily="18" charset="0"/>
              </a:rPr>
              <a:t> Согревают печальный гранит... </a:t>
            </a:r>
            <a:r>
              <a:rPr lang="ru-RU" sz="2000" b="1" i="1" dirty="0" smtClean="0">
                <a:latin typeface="Times New Roman" pitchFamily="18" charset="0"/>
                <a:cs typeface="Times New Roman" pitchFamily="18" charset="0"/>
              </a:rPr>
              <a:t/>
            </a:r>
            <a:br>
              <a:rPr lang="ru-RU" sz="2000" b="1" i="1" dirty="0" smtClean="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0417" name="Picture 1" descr="C:\Users\Ольга\Documents\С. А. Есенин\картинки\post-28314-0-62504900-131166569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0" y="1"/>
            <a:ext cx="6858000" cy="3046988"/>
          </a:xfrm>
          <a:prstGeom prst="rect">
            <a:avLst/>
          </a:prstGeom>
        </p:spPr>
        <p:txBody>
          <a:bodyPr wrap="square">
            <a:spAutoFit/>
          </a:bodyPr>
          <a:lstStyle/>
          <a:p>
            <a:r>
              <a:rPr lang="ru-RU" sz="2400" b="1" dirty="0" smtClean="0">
                <a:solidFill>
                  <a:srgbClr val="C00000"/>
                </a:solidFill>
                <a:latin typeface="Times New Roman" pitchFamily="18" charset="0"/>
                <a:cs typeface="Times New Roman" pitchFamily="18" charset="0"/>
              </a:rPr>
              <a:t>Наполненная любовь к людям, к человеку, к красоте земли, проникнуться душевностью, добротой, чувством постоянного беспокойства за судьбу не только своих соотечественников, но и народов других стран и наций, гуманистическая поэзия Есенина активно живет и действует в наши дни, помогая сохранению и управлению мира во всем мире.</a:t>
            </a:r>
            <a:endParaRPr lang="ru-RU" sz="2400" b="1" dirty="0">
              <a:solidFill>
                <a:srgbClr val="C00000"/>
              </a:solidFill>
              <a:latin typeface="Times New Roman" pitchFamily="18" charset="0"/>
              <a:cs typeface="Times New Roman" pitchFamily="18" charset="0"/>
            </a:endParaRPr>
          </a:p>
        </p:txBody>
      </p:sp>
    </p:spTree>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9393" name="Picture 1" descr="C:\Users\Ольга\Documents\С. А. Есенин\картинки\5989839.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5" name="Прямоугольник 4"/>
          <p:cNvSpPr/>
          <p:nvPr/>
        </p:nvSpPr>
        <p:spPr>
          <a:xfrm>
            <a:off x="251520" y="2708920"/>
            <a:ext cx="5184576" cy="4062651"/>
          </a:xfrm>
          <a:prstGeom prst="rect">
            <a:avLst/>
          </a:prstGeom>
          <a:effectLst>
            <a:outerShdw blurRad="40000" dist="20000" dir="5400000" rotWithShape="0">
              <a:srgbClr val="000000">
                <a:alpha val="38000"/>
              </a:srgbClr>
            </a:outerShdw>
            <a:softEdge rad="317500"/>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ru-RU" sz="2000" b="1" i="1" dirty="0" smtClean="0">
                <a:solidFill>
                  <a:srgbClr val="C00000"/>
                </a:solidFill>
                <a:latin typeface="Times New Roman" pitchFamily="18" charset="0"/>
                <a:cs typeface="Times New Roman" pitchFamily="18" charset="0"/>
              </a:rPr>
              <a:t>Есенинское небо над Россией.</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Раскинулось, как голубой шатер,</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А в поле василёк хрустально - синий</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Ведёт с ромашкой звонкий разговор.</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Звенит листвою изумрудной лето,</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Звучат незримые колокола,</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Берёзы- сёстры русского рассвета-</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Сбежались у околицы села-</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В них жажда жить до трепета, до дрожи,</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И повезло - он здесь бродил в тиши.</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На их коре, на их шершавой коже-</a:t>
            </a:r>
            <a:br>
              <a:rPr lang="ru-RU" sz="2000" b="1" i="1" dirty="0" smtClean="0">
                <a:solidFill>
                  <a:srgbClr val="C00000"/>
                </a:solidFill>
                <a:latin typeface="Times New Roman" pitchFamily="18" charset="0"/>
                <a:cs typeface="Times New Roman" pitchFamily="18" charset="0"/>
              </a:rPr>
            </a:br>
            <a:r>
              <a:rPr lang="ru-RU" sz="2000" b="1" i="1" dirty="0" smtClean="0">
                <a:solidFill>
                  <a:srgbClr val="C00000"/>
                </a:solidFill>
                <a:latin typeface="Times New Roman" pitchFamily="18" charset="0"/>
                <a:cs typeface="Times New Roman" pitchFamily="18" charset="0"/>
              </a:rPr>
              <a:t>Тепло его ладоней и души.</a:t>
            </a:r>
            <a:r>
              <a:rPr lang="ru-RU" i="1" dirty="0" smtClean="0"/>
              <a:t/>
            </a:r>
            <a:br>
              <a:rPr lang="ru-RU" i="1" dirty="0" smtClean="0"/>
            </a:br>
            <a:endParaRPr lang="ru-RU" dirty="0"/>
          </a:p>
        </p:txBody>
      </p:sp>
    </p:spTree>
  </p:cSld>
  <p:clrMapOvr>
    <a:masterClrMapping/>
  </p:clrMapOvr>
  <p:transition>
    <p:blinds/>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8373" name="Picture 5" descr="C:\Users\Ольга\Documents\С. А. Есенин\картинки\1-1-638[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9" name="Picture 2" descr="C:\Users\Ольга\Documents\С. А. Есенин\картинки\b_d48d34929f2c61de884203694b2cad92.jpg"/>
          <p:cNvPicPr>
            <a:picLocks noChangeAspect="1" noChangeArrowheads="1"/>
          </p:cNvPicPr>
          <p:nvPr/>
        </p:nvPicPr>
        <p:blipFill>
          <a:blip r:embed="rId4" cstate="print"/>
          <a:srcRect/>
          <a:stretch>
            <a:fillRect/>
          </a:stretch>
        </p:blipFill>
        <p:spPr bwMode="auto">
          <a:xfrm>
            <a:off x="395536" y="1772816"/>
            <a:ext cx="3816424" cy="4824536"/>
          </a:xfrm>
          <a:prstGeom prst="rect">
            <a:avLst/>
          </a:prstGeom>
          <a:noFill/>
        </p:spPr>
      </p:pic>
      <p:pic>
        <p:nvPicPr>
          <p:cNvPr id="10" name="Picture 8" descr="103"/>
          <p:cNvPicPr>
            <a:picLocks noChangeAspect="1" noChangeArrowheads="1" noCrop="1"/>
          </p:cNvPicPr>
          <p:nvPr/>
        </p:nvPicPr>
        <p:blipFill>
          <a:blip r:embed="rId5" cstate="print"/>
          <a:srcRect/>
          <a:stretch>
            <a:fillRect/>
          </a:stretch>
        </p:blipFill>
        <p:spPr bwMode="auto">
          <a:xfrm>
            <a:off x="6228184" y="4365104"/>
            <a:ext cx="2915816" cy="2492897"/>
          </a:xfrm>
          <a:prstGeom prst="rect">
            <a:avLst/>
          </a:prstGeom>
          <a:noFill/>
          <a:ln w="9525">
            <a:noFill/>
            <a:miter lim="800000"/>
            <a:headEnd/>
            <a:tailEnd/>
          </a:ln>
        </p:spPr>
      </p:pic>
      <p:pic>
        <p:nvPicPr>
          <p:cNvPr id="11" name="мне осталась одна забава.mp3">
            <a:hlinkClick r:id="" action="ppaction://media"/>
          </p:cNvPr>
          <p:cNvPicPr>
            <a:picLocks noGrp="1" noRot="1" noChangeAspect="1"/>
          </p:cNvPicPr>
          <p:nvPr>
            <p:ph idx="1"/>
            <a:audioFile r:link="rId1"/>
          </p:nvPr>
        </p:nvPicPr>
        <p:blipFill>
          <a:blip r:embed="rId6" cstate="print"/>
          <a:stretch>
            <a:fillRect/>
          </a:stretch>
        </p:blipFill>
        <p:spPr>
          <a:xfrm>
            <a:off x="8604448" y="0"/>
            <a:ext cx="539552" cy="493440"/>
          </a:xfrm>
          <a:prstGeom prst="rect">
            <a:avLst/>
          </a:prstGeom>
        </p:spPr>
      </p:pic>
    </p:spTree>
  </p:cSld>
  <p:clrMapOvr>
    <a:masterClrMapping/>
  </p:clrMapOvr>
  <p:transition>
    <p:blinds dir="vert"/>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132"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Ольга\Documents\С. А. Есенин\картинки\b32fda998396.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Рисунок 4"/>
          <p:cNvPicPr/>
          <p:nvPr/>
        </p:nvPicPr>
        <p:blipFill>
          <a:blip r:embed="rId3" cstate="print"/>
          <a:srcRect/>
          <a:stretch>
            <a:fillRect/>
          </a:stretch>
        </p:blipFill>
        <p:spPr bwMode="auto">
          <a:xfrm>
            <a:off x="6072198" y="0"/>
            <a:ext cx="3071802" cy="3501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Прямоугольник 5"/>
          <p:cNvSpPr/>
          <p:nvPr/>
        </p:nvSpPr>
        <p:spPr>
          <a:xfrm>
            <a:off x="0" y="4221088"/>
            <a:ext cx="7164288" cy="2062103"/>
          </a:xfrm>
          <a:prstGeom prst="rect">
            <a:avLst/>
          </a:prstGeom>
        </p:spPr>
        <p:txBody>
          <a:bodyPr wrap="square">
            <a:spAutoFit/>
          </a:bodyPr>
          <a:lstStyle/>
          <a:p>
            <a: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Быть поэтом – это значит то же,</a:t>
            </a:r>
            <a:b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Если правды жизни не нарушить,</a:t>
            </a:r>
            <a:b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ru-RU" sz="3200" b="1" i="1"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Рубцевать</a:t>
            </a:r>
            <a: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себя по нежной коже,</a:t>
            </a:r>
            <a:b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ru-RU" sz="32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Кровью чувств ласкать чужие души.</a:t>
            </a:r>
            <a:endParaRPr lang="ru-RU" sz="3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transition>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C:\Users\Ольга\Documents\С. А. Есенин\картинки\8d171550dbd3fe18a3799f23618ebc06.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checke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7" name="Picture 3" descr="C:\Users\Ольга\Documents\С. А. Есенин\картинки\8697.jpg"/>
          <p:cNvPicPr>
            <a:picLocks noChangeAspect="1" noChangeArrowheads="1"/>
          </p:cNvPicPr>
          <p:nvPr/>
        </p:nvPicPr>
        <p:blipFill>
          <a:blip r:embed="rId2" cstate="print"/>
          <a:srcRect/>
          <a:stretch>
            <a:fillRect/>
          </a:stretch>
        </p:blipFill>
        <p:spPr bwMode="auto">
          <a:xfrm>
            <a:off x="4644009" y="0"/>
            <a:ext cx="4499992" cy="6858000"/>
          </a:xfrm>
          <a:prstGeom prst="rect">
            <a:avLst/>
          </a:prstGeom>
          <a:noFill/>
        </p:spPr>
      </p:pic>
      <p:pic>
        <p:nvPicPr>
          <p:cNvPr id="1028" name="Picture 4" descr="C:\Users\Ольга\Documents\С. А. Есенин\картинки\2023166.jpg"/>
          <p:cNvPicPr>
            <a:picLocks noChangeAspect="1" noChangeArrowheads="1"/>
          </p:cNvPicPr>
          <p:nvPr/>
        </p:nvPicPr>
        <p:blipFill>
          <a:blip r:embed="rId3" cstate="print"/>
          <a:srcRect/>
          <a:stretch>
            <a:fillRect/>
          </a:stretch>
        </p:blipFill>
        <p:spPr bwMode="auto">
          <a:xfrm>
            <a:off x="0" y="0"/>
            <a:ext cx="4644008" cy="3429000"/>
          </a:xfrm>
          <a:prstGeom prst="rect">
            <a:avLst/>
          </a:prstGeom>
          <a:noFill/>
        </p:spPr>
      </p:pic>
      <p:pic>
        <p:nvPicPr>
          <p:cNvPr id="1029" name="Picture 5" descr="C:\Users\Ольга\Documents\С. А. Есенин\картинки\9150857.jpg"/>
          <p:cNvPicPr>
            <a:picLocks noChangeAspect="1" noChangeArrowheads="1"/>
          </p:cNvPicPr>
          <p:nvPr/>
        </p:nvPicPr>
        <p:blipFill>
          <a:blip r:embed="rId4" cstate="print"/>
          <a:srcRect/>
          <a:stretch>
            <a:fillRect/>
          </a:stretch>
        </p:blipFill>
        <p:spPr bwMode="auto">
          <a:xfrm>
            <a:off x="0" y="3429000"/>
            <a:ext cx="4659250" cy="3429000"/>
          </a:xfrm>
          <a:prstGeom prst="rect">
            <a:avLst/>
          </a:prstGeom>
          <a:noFill/>
        </p:spPr>
      </p:pic>
      <p:sp>
        <p:nvSpPr>
          <p:cNvPr id="8" name="Содержимое 7"/>
          <p:cNvSpPr>
            <a:spLocks noGrp="1"/>
          </p:cNvSpPr>
          <p:nvPr>
            <p:ph idx="1"/>
          </p:nvPr>
        </p:nvSpPr>
        <p:spPr>
          <a:xfrm>
            <a:off x="0" y="1"/>
            <a:ext cx="9144000" cy="980728"/>
          </a:xfrm>
        </p:spPr>
        <p:style>
          <a:lnRef idx="1">
            <a:schemeClr val="accent3"/>
          </a:lnRef>
          <a:fillRef idx="2">
            <a:schemeClr val="accent3"/>
          </a:fillRef>
          <a:effectRef idx="1">
            <a:schemeClr val="accent3"/>
          </a:effectRef>
          <a:fontRef idx="minor">
            <a:schemeClr val="dk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ЕСЕНИНСКАЯ РУСЬ</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down)">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1093</TotalTime>
  <Words>1033</Words>
  <Application>Microsoft Office PowerPoint</Application>
  <PresentationFormat>Экран (4:3)</PresentationFormat>
  <Paragraphs>44</Paragraphs>
  <Slides>56</Slides>
  <Notes>0</Notes>
  <HiddenSlides>0</HiddenSlides>
  <MMClips>16</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Тысяча девятьсот двадцать пятый год… Последний год жизни Сергея Александровича Есенина… В этом году состоялось венчание Есенина и Софьи Андреевны Толстой.</vt:lpstr>
      <vt:lpstr>Слайд 49</vt:lpstr>
      <vt:lpstr>Слайд 50</vt:lpstr>
      <vt:lpstr>Слайд 51</vt:lpstr>
      <vt:lpstr>Слайд 52</vt:lpstr>
      <vt:lpstr>Слайд 53</vt:lpstr>
      <vt:lpstr>Слайд 54</vt:lpstr>
      <vt:lpstr>Слайд 55</vt:lpstr>
      <vt:lpstr>Слайд 56</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Ольга</dc:creator>
  <cp:lastModifiedBy>Ольга</cp:lastModifiedBy>
  <cp:revision>112</cp:revision>
  <dcterms:created xsi:type="dcterms:W3CDTF">2015-08-17T10:18:01Z</dcterms:created>
  <dcterms:modified xsi:type="dcterms:W3CDTF">2015-09-13T19:11:24Z</dcterms:modified>
</cp:coreProperties>
</file>