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9A3F01-9202-4E03-979B-8C51C4529F28}" v="3" dt="2022-09-19T18:21:08.1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B240-D036-4DD8-9194-1504997F8918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0B52F-FF7F-425A-80A5-F23ADFB7F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280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B240-D036-4DD8-9194-1504997F8918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0B52F-FF7F-425A-80A5-F23ADFB7F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257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B240-D036-4DD8-9194-1504997F8918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0B52F-FF7F-425A-80A5-F23ADFB7F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977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B240-D036-4DD8-9194-1504997F8918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0B52F-FF7F-425A-80A5-F23ADFB7F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11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B240-D036-4DD8-9194-1504997F8918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0B52F-FF7F-425A-80A5-F23ADFB7F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895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B240-D036-4DD8-9194-1504997F8918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0B52F-FF7F-425A-80A5-F23ADFB7F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052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B240-D036-4DD8-9194-1504997F8918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0B52F-FF7F-425A-80A5-F23ADFB7F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584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B240-D036-4DD8-9194-1504997F8918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0B52F-FF7F-425A-80A5-F23ADFB7F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96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B240-D036-4DD8-9194-1504997F8918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0B52F-FF7F-425A-80A5-F23ADFB7F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895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B240-D036-4DD8-9194-1504997F8918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0B52F-FF7F-425A-80A5-F23ADFB7F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510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B240-D036-4DD8-9194-1504997F8918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0B52F-FF7F-425A-80A5-F23ADFB7F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033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EB240-D036-4DD8-9194-1504997F8918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0B52F-FF7F-425A-80A5-F23ADFB7F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33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1\Desktop\ЭТИКЕТ\Ш ОБЛОЖКА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13940"/>
            <a:ext cx="9108505" cy="684406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61576" y="1772816"/>
            <a:ext cx="6123678" cy="230487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accent3">
                    <a:lumMod val="50000"/>
                  </a:schemeClr>
                </a:solidFill>
              </a:rPr>
              <a:t>ПРАВИЛА ПОВЕДЕНИЯ В ШКОЛЕ</a:t>
            </a:r>
          </a:p>
        </p:txBody>
      </p:sp>
    </p:spTree>
    <p:extLst>
      <p:ext uri="{BB962C8B-B14F-4D97-AF65-F5344CB8AC3E}">
        <p14:creationId xmlns:p14="http://schemas.microsoft.com/office/powerpoint/2010/main" val="1477903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ПРАВИЛО 6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4320480" cy="4997152"/>
          </a:xfrm>
          <a:ln w="76200">
            <a:solidFill>
              <a:srgbClr val="00B050"/>
            </a:solidFill>
          </a:ln>
        </p:spPr>
        <p:txBody>
          <a:bodyPr/>
          <a:lstStyle/>
          <a:p>
            <a:pPr marL="0" indent="0" algn="ctr">
              <a:buNone/>
            </a:pPr>
            <a:endParaRPr lang="ru-RU" sz="28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2800" b="1" dirty="0">
                <a:solidFill>
                  <a:srgbClr val="C00000"/>
                </a:solidFill>
              </a:rPr>
              <a:t>На уроке надо сидеть тихо,  внимательно слушать учителя, чётко и аккуратно выполнять задания.</a:t>
            </a:r>
          </a:p>
          <a:p>
            <a:pPr marL="0" indent="0" algn="ctr">
              <a:buNone/>
            </a:pPr>
            <a:endParaRPr lang="ru-RU" sz="2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  Друга зря не беспокой,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  Береги его покой.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3076" name="Picture 4" descr="C:\Users\1\Desktop\ЭТИКЕТ\ш вним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788024" y="1621599"/>
            <a:ext cx="4087419" cy="4903745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795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ПРАВИЛО 7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4320480" cy="4997152"/>
          </a:xfrm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C00000"/>
                </a:solidFill>
              </a:rPr>
              <a:t>Если во время урока хочешь что-нибудь спросить или сказать, то надо поднять руку.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rgbClr val="C00000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  На уроке тишина.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  Руку поднимай тогда,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  Если хочешь отвечать – 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  Или важное сказать.</a:t>
            </a:r>
          </a:p>
          <a:p>
            <a:pPr marL="0" indent="0">
              <a:buNone/>
            </a:pP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Users\1\Desktop\ЭТИКЕТ\ш рук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1598"/>
            <a:ext cx="4097011" cy="4903745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594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ПРАВИЛО 8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4320480" cy="4997152"/>
          </a:xfrm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Когда отвечаешь, надо вставать около своего места, а не выкрикивать сидя за партой.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  </a:t>
            </a:r>
          </a:p>
          <a:p>
            <a:pPr marL="0" indent="0">
              <a:buNone/>
            </a:pP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Users\1\Desktop\ЭТИКЕТ\ш ответ встат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9537"/>
            <a:ext cx="4097011" cy="4895807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114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ПРАВИЛО 9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4320480" cy="4997152"/>
          </a:xfrm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C00000"/>
                </a:solidFill>
              </a:rPr>
              <a:t>Нельзя девочек дёргать за косички и мешать впереди сидящему ученику или ученице.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rgbClr val="C00000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За косички ты не дёргай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Впереди сидящую,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А то двойку ты получишь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В журнал настоящую. </a:t>
            </a:r>
          </a:p>
          <a:p>
            <a:pPr marL="0" indent="0">
              <a:buNone/>
            </a:pP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7170" name="Picture 2" descr="C:\Users\1\Desktop\ЭТИКЕТ\ш не дёргат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1629537"/>
            <a:ext cx="4127475" cy="4895807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884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ПРАВИЛО 10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4320480" cy="4997152"/>
          </a:xfrm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У доски отвечать надо громко и понятно.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8196" name="Picture 4" descr="C:\Users\1\Desktop\ЭТИКЕТ\ш отв у дос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9536"/>
            <a:ext cx="4105771" cy="4895808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734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ПРАВИЛО 11</a:t>
            </a:r>
          </a:p>
        </p:txBody>
      </p:sp>
      <p:pic>
        <p:nvPicPr>
          <p:cNvPr id="9218" name="Picture 2" descr="C:\Users\1\Desktop\ЭТИКЕТ\ш не смешить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263" y="1629536"/>
            <a:ext cx="4131531" cy="4895808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4320480" cy="4997152"/>
          </a:xfrm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Нельзя смешить класс во время урока. Отвечать надо серьёзно, не мешать работать учителю. 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425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ПРАВИЛО 12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4176464" cy="4997152"/>
          </a:xfrm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На уроке нужно активно работать, чтобы лучше запомнить и усвоить учебный материал.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0242" name="Picture 2" descr="C:\Users\1\Desktop\ЭТИКЕТ\ш активн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9536"/>
            <a:ext cx="4182332" cy="4895808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732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ПРАВИЛО 13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4320480" cy="4997152"/>
          </a:xfrm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rgbClr val="C00000"/>
                </a:solidFill>
              </a:rPr>
              <a:t> 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Будешь на уроке спать,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 Ничего не будешь знать.</a:t>
            </a:r>
          </a:p>
          <a:p>
            <a:pPr marL="0" indent="0">
              <a:buNone/>
            </a:pP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"/>
          <a:stretch/>
        </p:blipFill>
        <p:spPr>
          <a:xfrm>
            <a:off x="4788024" y="2117398"/>
            <a:ext cx="4104456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732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ПРАВИЛО 14</a:t>
            </a:r>
          </a:p>
        </p:txBody>
      </p:sp>
      <p:pic>
        <p:nvPicPr>
          <p:cNvPr id="12290" name="Picture 2" descr="C:\Users\1\Desktop\ЭТИКЕТ\ш дружба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68938"/>
            <a:ext cx="3896192" cy="4856406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1" y="1600200"/>
            <a:ext cx="4752529" cy="4997152"/>
          </a:xfrm>
          <a:ln w="76200">
            <a:solidFill>
              <a:srgbClr val="00B050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ru-RU" sz="28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2800" b="1" dirty="0">
                <a:solidFill>
                  <a:srgbClr val="C00000"/>
                </a:solidFill>
              </a:rPr>
              <a:t>ПЕРЕМЕНА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Вот звонок на перемену,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Приготовьтесь отдыхать: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Можешь с другом прогуляться,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Можешь тихо поиграть.</a:t>
            </a:r>
          </a:p>
          <a:p>
            <a:pPr marL="0" indent="0">
              <a:buNone/>
            </a:pPr>
            <a:endParaRPr lang="ru-RU" sz="28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2800" b="1" dirty="0">
                <a:solidFill>
                  <a:srgbClr val="C00000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776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ПРАВИЛО 15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4752529" cy="4997152"/>
          </a:xfrm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Только чур не надо драться,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Плакать, ссориться, ругаться.</a:t>
            </a:r>
          </a:p>
          <a:p>
            <a:pPr marL="0" indent="0">
              <a:buNone/>
            </a:pP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rgbClr val="C00000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3315" name="Picture 3" descr="C:\Users\1\Desktop\ЭТИКЕТ\ш перемен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28800"/>
            <a:ext cx="3960439" cy="4896544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218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ЧТО ОЗНАЧАЕТ СЛОВО «ПРАВИЛО»?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4114800" cy="4997152"/>
          </a:xfrm>
          <a:ln w="76200">
            <a:solidFill>
              <a:srgbClr val="00B050"/>
            </a:solidFill>
          </a:ln>
        </p:spPr>
        <p:txBody>
          <a:bodyPr/>
          <a:lstStyle/>
          <a:p>
            <a:pPr marL="0" indent="0" algn="ctr">
              <a:buNone/>
            </a:pP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ПРАВИЛО – 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значит вести себя или делать что-то правильно, так как требуют нормы, выработанные людьми.</a:t>
            </a:r>
          </a:p>
        </p:txBody>
      </p:sp>
      <p:pic>
        <p:nvPicPr>
          <p:cNvPr id="19468" name="Picture 12" descr="C:\Users\1\Desktop\ЭТИКЕТ\ш подн руку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56792"/>
            <a:ext cx="4444280" cy="51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278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ПРАВИЛО 16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1" y="1600200"/>
            <a:ext cx="4176465" cy="4997152"/>
          </a:xfrm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rgbClr val="C00000"/>
                </a:solidFill>
              </a:rPr>
              <a:t> 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Приготовь к уроку всё,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 Чтоб училось нам легко.</a:t>
            </a:r>
          </a:p>
          <a:p>
            <a:pPr marL="0" indent="0">
              <a:buNone/>
            </a:pP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rgbClr val="C00000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4338" name="Picture 2" descr="C:\Users\1\Desktop\ЭТИКЕТ\ш порядок аним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75" y="1669186"/>
            <a:ext cx="4364120" cy="4856158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862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ПРАВИЛО 17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1" y="1600200"/>
            <a:ext cx="4176465" cy="4997152"/>
          </a:xfrm>
          <a:ln w="76200">
            <a:solidFill>
              <a:srgbClr val="00B050"/>
            </a:solidFill>
          </a:ln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ru-RU" sz="28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2800" b="1" dirty="0">
                <a:solidFill>
                  <a:srgbClr val="C00000"/>
                </a:solidFill>
              </a:rPr>
              <a:t>  </a:t>
            </a:r>
            <a:r>
              <a:rPr lang="ru-RU" sz="9600" b="1" dirty="0">
                <a:solidFill>
                  <a:srgbClr val="C00000"/>
                </a:solidFill>
              </a:rPr>
              <a:t>ПРАВИЛА ПОВЕДЕНИЯ В СТОЛОВОЙ</a:t>
            </a:r>
            <a:endParaRPr lang="ru-RU" sz="6400" b="1" dirty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9600" b="1" dirty="0">
                <a:solidFill>
                  <a:schemeClr val="accent3">
                    <a:lumMod val="50000"/>
                  </a:schemeClr>
                </a:solidFill>
              </a:rPr>
              <a:t>Вымой руки перед едой.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9600" b="1" dirty="0">
                <a:solidFill>
                  <a:schemeClr val="accent3">
                    <a:lumMod val="50000"/>
                  </a:schemeClr>
                </a:solidFill>
              </a:rPr>
              <a:t>Не разговаривай во время еды.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9600" b="1" dirty="0">
                <a:solidFill>
                  <a:schemeClr val="accent3">
                    <a:lumMod val="50000"/>
                  </a:schemeClr>
                </a:solidFill>
              </a:rPr>
              <a:t>Пищу надо тщательно пережёвывать.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9600" b="1" dirty="0">
                <a:solidFill>
                  <a:schemeClr val="accent3">
                    <a:lumMod val="50000"/>
                  </a:schemeClr>
                </a:solidFill>
              </a:rPr>
              <a:t>Во время еды не крутись и не размахивай руками.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9600" b="1" dirty="0">
                <a:solidFill>
                  <a:schemeClr val="accent3">
                    <a:lumMod val="50000"/>
                  </a:schemeClr>
                </a:solidFill>
              </a:rPr>
              <a:t>После еды вытирай рот салфеткой.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9600" b="1" dirty="0">
                <a:solidFill>
                  <a:schemeClr val="accent3">
                    <a:lumMod val="50000"/>
                  </a:schemeClr>
                </a:solidFill>
              </a:rPr>
              <a:t>Убери за собой грязную посуду.</a:t>
            </a:r>
          </a:p>
          <a:p>
            <a:pPr marL="514350" indent="-514350">
              <a:buFont typeface="+mj-lt"/>
              <a:buAutoNum type="arabicPeriod"/>
            </a:pPr>
            <a:endParaRPr lang="ru-RU" sz="96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ru-RU" sz="96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ru-RU" sz="96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ru-RU" sz="3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3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3800" b="1" dirty="0">
                <a:solidFill>
                  <a:srgbClr val="C00000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5362" name="Picture 2" descr="C:\Users\1\Desktop\ЭТИКЕТ\ш сто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84012"/>
            <a:ext cx="4406015" cy="4841332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0821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052736"/>
            <a:ext cx="7776864" cy="554461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v"/>
            </a:pP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Войдя в класс, учителю и товарищам надо сказать</a:t>
            </a:r>
          </a:p>
          <a:p>
            <a:pPr marL="457200" indent="-457200">
              <a:buFont typeface="Wingdings" pitchFamily="2" charset="2"/>
              <a:buChar char="v"/>
            </a:pP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В школу приходи до</a:t>
            </a:r>
          </a:p>
          <a:p>
            <a:pPr marL="457200" indent="-457200">
              <a:buFont typeface="Wingdings" pitchFamily="2" charset="2"/>
              <a:buChar char="v"/>
            </a:pP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Если хочешь отвечать, подними</a:t>
            </a:r>
          </a:p>
          <a:p>
            <a:pPr marL="457200" indent="-457200">
              <a:buFont typeface="Wingdings" pitchFamily="2" charset="2"/>
              <a:buChar char="v"/>
            </a:pP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Когда отвечаешь, надо</a:t>
            </a:r>
          </a:p>
          <a:p>
            <a:pPr marL="457200" indent="-457200">
              <a:buFont typeface="Wingdings" pitchFamily="2" charset="2"/>
              <a:buChar char="v"/>
            </a:pP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На перемене надо играть</a:t>
            </a:r>
          </a:p>
          <a:p>
            <a:pPr marL="457200" indent="-457200">
              <a:buFont typeface="Wingdings" pitchFamily="2" charset="2"/>
              <a:buChar char="v"/>
            </a:pP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Во время еды нельзя</a:t>
            </a:r>
          </a:p>
          <a:p>
            <a:pPr marL="457200" indent="-457200">
              <a:buFont typeface="Wingdings" pitchFamily="2" charset="2"/>
              <a:buChar char="v"/>
            </a:pP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ПАМЯТКА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1700808"/>
            <a:ext cx="266429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ЗДРАВСТВУЙТЕ.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466580" y="2564904"/>
            <a:ext cx="161758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ЗВОНКА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228184" y="3429000"/>
            <a:ext cx="129614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РУКУ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932040" y="4293096"/>
            <a:ext cx="187220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ВСТАВАТЬ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364088" y="5085184"/>
            <a:ext cx="223224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СПОКОЙНО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716016" y="5949280"/>
            <a:ext cx="273630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РАЗГОВАРИВАТЬ</a:t>
            </a:r>
          </a:p>
        </p:txBody>
      </p:sp>
    </p:spTree>
    <p:extLst>
      <p:ext uri="{BB962C8B-B14F-4D97-AF65-F5344CB8AC3E}">
        <p14:creationId xmlns:p14="http://schemas.microsoft.com/office/powerpoint/2010/main" val="121824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C:\Users\1\Desktop\ЭТИКЕТ\Ш ОБЛОЖКА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71800" y="2420888"/>
            <a:ext cx="3960440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rgbClr val="C00000"/>
                </a:solidFill>
              </a:rPr>
              <a:t>КОНЕЦ</a:t>
            </a:r>
          </a:p>
        </p:txBody>
      </p:sp>
    </p:spTree>
    <p:extLst>
      <p:ext uri="{BB962C8B-B14F-4D97-AF65-F5344CB8AC3E}">
        <p14:creationId xmlns:p14="http://schemas.microsoft.com/office/powerpoint/2010/main" val="3425421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ПРАВИЛО 1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4114800" cy="4997152"/>
          </a:xfrm>
          <a:ln w="76200">
            <a:solidFill>
              <a:srgbClr val="00B050"/>
            </a:solidFill>
          </a:ln>
        </p:spPr>
        <p:txBody>
          <a:bodyPr/>
          <a:lstStyle/>
          <a:p>
            <a:pPr marL="0" indent="0" algn="ctr">
              <a:buNone/>
            </a:pPr>
            <a:endParaRPr lang="ru-RU" sz="28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2800" b="1" dirty="0">
                <a:solidFill>
                  <a:srgbClr val="C00000"/>
                </a:solidFill>
              </a:rPr>
              <a:t>Когда приходишь в школу, надо поздороваться с одноклассниками и с учителями.</a:t>
            </a:r>
          </a:p>
          <a:p>
            <a:pPr marL="0" indent="0" algn="ctr">
              <a:buNone/>
            </a:pPr>
            <a:endParaRPr lang="ru-RU" sz="28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В школе «здравствуй» говорят и с улыбкой дарят взгляд.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3074" name="Picture 2" descr="C:\Users\1\Desktop\ЭТИКЕТ\ш здрав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1599"/>
            <a:ext cx="4248472" cy="490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132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ПРАВИЛО 2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4114800" cy="4997152"/>
          </a:xfrm>
          <a:ln w="76200">
            <a:solidFill>
              <a:srgbClr val="00B050"/>
            </a:solidFill>
          </a:ln>
        </p:spPr>
        <p:txBody>
          <a:bodyPr/>
          <a:lstStyle/>
          <a:p>
            <a:pPr marL="0" indent="0" algn="ctr">
              <a:buNone/>
            </a:pPr>
            <a:endParaRPr lang="ru-RU" sz="28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2800" b="1" dirty="0">
                <a:solidFill>
                  <a:srgbClr val="C00000"/>
                </a:solidFill>
              </a:rPr>
              <a:t>В школу надо приходить вовремя, без опозданий.</a:t>
            </a:r>
          </a:p>
          <a:p>
            <a:pPr marL="0" indent="0" algn="ctr">
              <a:buNone/>
            </a:pPr>
            <a:endParaRPr lang="ru-RU" sz="28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До звонка ты приходи и порядок наводи.</a:t>
            </a:r>
          </a:p>
          <a:p>
            <a:pPr marL="0" indent="0" algn="ctr">
              <a:buNone/>
            </a:pP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8434" name="Picture 2" descr="C:\Users\1\Desktop\ЭТИКЕТ\ш опоздал аним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28800"/>
            <a:ext cx="439248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324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ПРАВИЛО 3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4114800" cy="4997152"/>
          </a:xfrm>
          <a:ln w="76200">
            <a:solidFill>
              <a:srgbClr val="00B050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sz="28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2800" b="1" dirty="0">
                <a:solidFill>
                  <a:srgbClr val="C00000"/>
                </a:solidFill>
              </a:rPr>
              <a:t>Когда пришёл в школу, надо сразу приготовиться к уроку. На парте должен быть порядок.</a:t>
            </a:r>
          </a:p>
          <a:p>
            <a:pPr marL="0" indent="0" algn="ctr">
              <a:buNone/>
            </a:pPr>
            <a:endParaRPr lang="ru-RU" sz="2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Парта, книжки и тетрадки.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К уроку должно быть всё в порядке.</a:t>
            </a:r>
          </a:p>
          <a:p>
            <a:pPr marL="0" indent="0" algn="ctr">
              <a:buNone/>
            </a:pP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Users\1\Desktop\ЭТИКЕТ\ш порядок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644008" y="1634536"/>
            <a:ext cx="4392488" cy="496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543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ПРАВИЛО 4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4320480" cy="4997152"/>
          </a:xfrm>
          <a:ln w="76200">
            <a:solidFill>
              <a:srgbClr val="00B050"/>
            </a:solidFill>
          </a:ln>
        </p:spPr>
        <p:txBody>
          <a:bodyPr/>
          <a:lstStyle/>
          <a:p>
            <a:pPr marL="0" indent="0" algn="ctr">
              <a:buNone/>
            </a:pPr>
            <a:endParaRPr lang="ru-RU" sz="28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2800" b="1" dirty="0">
                <a:solidFill>
                  <a:srgbClr val="C00000"/>
                </a:solidFill>
              </a:rPr>
              <a:t>На парте и под партой не должно быть ничего лишнего.</a:t>
            </a:r>
          </a:p>
          <a:p>
            <a:pPr marL="0" indent="0" algn="ctr">
              <a:buNone/>
            </a:pPr>
            <a:endParaRPr lang="ru-RU" sz="2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Ты игрушки не бери,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Что в портфеле посмотри.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Users\1\Desktop\ЭТИКЕТ\ш шк вещ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1599"/>
            <a:ext cx="4032448" cy="4903745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428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4" name="Picture 10" descr="C:\Users\1\Desktop\ЭТИКЕТ\Ш ПЕНАЛ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065" y="5555460"/>
            <a:ext cx="1863364" cy="1237617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1\Desktop\ЭТИКЕТ\Ш ЛИНЕЙКИ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616198" y="5555460"/>
            <a:ext cx="2276282" cy="130254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143000"/>
          </a:xfrm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НАЗОВИТЕ, ЧТО ДОЛЖНО ЛЕЖАТЬ В ПОРТФЕЛЕ</a:t>
            </a:r>
          </a:p>
        </p:txBody>
      </p:sp>
      <p:pic>
        <p:nvPicPr>
          <p:cNvPr id="1035" name="Picture 11" descr="C:\Users\1\Desktop\ЭТИКЕТ\Ш ПОДСТАВ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67968"/>
            <a:ext cx="1491042" cy="1397608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1\Desktop\ЭТИКЕТ\Ш ЛАСТИК1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218" y="4104258"/>
            <a:ext cx="1245262" cy="1361318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1\Desktop\ЭТИКЕТ\Ш УЧЕБНИКИ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065" y="2088929"/>
            <a:ext cx="2462231" cy="1916136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1\Desktop\ЭТИКЕТ\Ш РУЧКА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804" y="1414185"/>
            <a:ext cx="4150676" cy="645249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1\Desktop\ЭТИКЕТ\Ш ЦВ КАРАНД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"/>
          <a:stretch/>
        </p:blipFill>
        <p:spPr bwMode="auto">
          <a:xfrm>
            <a:off x="4764916" y="4066108"/>
            <a:ext cx="1391260" cy="1399468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9592" y="1631729"/>
            <a:ext cx="2952328" cy="57313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РУЧКИ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899592" y="2279801"/>
            <a:ext cx="2952328" cy="57313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УЧЕБНИКИ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899592" y="2927873"/>
            <a:ext cx="2952328" cy="57313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ТЕТРАДИ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899592" y="3575945"/>
            <a:ext cx="2952328" cy="57313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КАРАНДАШИ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899592" y="4224017"/>
            <a:ext cx="2952328" cy="57313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ПОДСТАВКА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899592" y="4872089"/>
            <a:ext cx="2952328" cy="57313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ЛАСТИК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899592" y="5520161"/>
            <a:ext cx="2952328" cy="57313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ПЕНАЛ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899592" y="6165304"/>
            <a:ext cx="2952328" cy="57313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ЛИНЕЙКИ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236296" y="2088930"/>
            <a:ext cx="1667350" cy="1977178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45" name="Picture 21" descr="C:\Users\1\Desktop\ЭТИКЕТ\Ш ТЕТРАД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93" y="2290748"/>
            <a:ext cx="1334755" cy="157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06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Портфель на следующий день надо собирать вечером.</a:t>
            </a:r>
          </a:p>
        </p:txBody>
      </p:sp>
      <p:pic>
        <p:nvPicPr>
          <p:cNvPr id="2050" name="Picture 2" descr="C:\Users\1\Desktop\ЭТИКЕТ\ш портфель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5904656" cy="4824536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526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ПРАВИЛО 5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4320480" cy="4997152"/>
          </a:xfrm>
          <a:ln w="76200">
            <a:solidFill>
              <a:srgbClr val="00B050"/>
            </a:solidFill>
          </a:ln>
        </p:spPr>
        <p:txBody>
          <a:bodyPr/>
          <a:lstStyle/>
          <a:p>
            <a:pPr marL="0" indent="0" algn="ctr">
              <a:buNone/>
            </a:pPr>
            <a:endParaRPr lang="ru-RU" sz="28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2800" b="1" dirty="0">
                <a:solidFill>
                  <a:srgbClr val="C00000"/>
                </a:solidFill>
              </a:rPr>
              <a:t>Во время урока нельзя разговаривать с соседом или соседкой по парте.</a:t>
            </a:r>
          </a:p>
          <a:p>
            <a:pPr marL="0" indent="0" algn="ctr">
              <a:buNone/>
            </a:pPr>
            <a:endParaRPr lang="ru-RU" sz="2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  На уроке не болтай, 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  Соседа ты не отвлекай.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099" name="Picture 3" descr="C:\Users\1\Desktop\ЭТИКЕТ\ш не болтат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072" y="1621599"/>
            <a:ext cx="4036048" cy="4903745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2576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513</Words>
  <Application>Microsoft Office PowerPoint</Application>
  <PresentationFormat>Экран (4:3)</PresentationFormat>
  <Paragraphs>170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ЧТО ОЗНАЧАЕТ СЛОВО «ПРАВИЛО»?</vt:lpstr>
      <vt:lpstr>ПРАВИЛО 1</vt:lpstr>
      <vt:lpstr>ПРАВИЛО 2</vt:lpstr>
      <vt:lpstr>ПРАВИЛО 3</vt:lpstr>
      <vt:lpstr>ПРАВИЛО 4</vt:lpstr>
      <vt:lpstr>НАЗОВИТЕ, ЧТО ДОЛЖНО ЛЕЖАТЬ В ПОРТФЕЛЕ</vt:lpstr>
      <vt:lpstr>Портфель на следующий день надо собирать вечером.</vt:lpstr>
      <vt:lpstr>ПРАВИЛО 5</vt:lpstr>
      <vt:lpstr>ПРАВИЛО 6</vt:lpstr>
      <vt:lpstr>ПРАВИЛО 7</vt:lpstr>
      <vt:lpstr>ПРАВИЛО 8</vt:lpstr>
      <vt:lpstr>ПРАВИЛО 9</vt:lpstr>
      <vt:lpstr>ПРАВИЛО 10</vt:lpstr>
      <vt:lpstr>ПРАВИЛО 11</vt:lpstr>
      <vt:lpstr>ПРАВИЛО 12</vt:lpstr>
      <vt:lpstr>ПРАВИЛО 13</vt:lpstr>
      <vt:lpstr>ПРАВИЛО 14</vt:lpstr>
      <vt:lpstr>ПРАВИЛО 15</vt:lpstr>
      <vt:lpstr>ПРАВИЛО 16</vt:lpstr>
      <vt:lpstr>ПРАВИЛО 17</vt:lpstr>
      <vt:lpstr>ПАМЯТКА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Ирина</cp:lastModifiedBy>
  <cp:revision>3</cp:revision>
  <dcterms:created xsi:type="dcterms:W3CDTF">2012-07-26T07:58:32Z</dcterms:created>
  <dcterms:modified xsi:type="dcterms:W3CDTF">2022-09-19T18:21:20Z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1646480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