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3" r:id="rId4"/>
    <p:sldId id="281" r:id="rId5"/>
    <p:sldId id="259" r:id="rId6"/>
    <p:sldId id="286" r:id="rId7"/>
    <p:sldId id="283" r:id="rId8"/>
    <p:sldId id="257" r:id="rId9"/>
    <p:sldId id="279" r:id="rId10"/>
    <p:sldId id="284" r:id="rId11"/>
    <p:sldId id="265" r:id="rId12"/>
    <p:sldId id="266" r:id="rId13"/>
    <p:sldId id="268" r:id="rId14"/>
    <p:sldId id="280" r:id="rId15"/>
    <p:sldId id="287" r:id="rId16"/>
    <p:sldId id="285" r:id="rId17"/>
    <p:sldId id="276" r:id="rId18"/>
    <p:sldId id="258" r:id="rId19"/>
    <p:sldId id="277" r:id="rId20"/>
    <p:sldId id="262" r:id="rId21"/>
    <p:sldId id="282" r:id="rId22"/>
    <p:sldId id="261" r:id="rId23"/>
    <p:sldId id="278" r:id="rId24"/>
    <p:sldId id="290" r:id="rId25"/>
    <p:sldId id="289" r:id="rId26"/>
    <p:sldId id="288" r:id="rId27"/>
    <p:sldId id="291" r:id="rId28"/>
  </p:sldIdLst>
  <p:sldSz cx="9144000" cy="6858000" type="screen4x3"/>
  <p:notesSz cx="6877050" cy="10001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ru-RU"/>
          </a:p>
        </p:txBody>
      </p:sp>
      <p:sp>
        <p:nvSpPr>
          <p:cNvPr id="3" name="Дата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3A85E239-DCBA-4517-86CE-DB8C0C14CC4C}" type="datetimeFigureOut">
              <a:rPr lang="ru-RU" smtClean="0"/>
              <a:t>11.10.2011</a:t>
            </a:fld>
            <a:endParaRPr lang="ru-RU"/>
          </a:p>
        </p:txBody>
      </p:sp>
      <p:sp>
        <p:nvSpPr>
          <p:cNvPr id="4" name="Образ слайда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ru-RU"/>
          </a:p>
        </p:txBody>
      </p:sp>
      <p:sp>
        <p:nvSpPr>
          <p:cNvPr id="5" name="Заметки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ru-RU"/>
          </a:p>
        </p:txBody>
      </p:sp>
      <p:sp>
        <p:nvSpPr>
          <p:cNvPr id="7" name="Номер слайда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B341BA83-4B09-4AB3-83EE-A97D6B122CF9}" type="slidenum">
              <a:rPr lang="ru-RU" smtClean="0"/>
              <a:t>‹#›</a:t>
            </a:fld>
            <a:endParaRPr lang="ru-RU"/>
          </a:p>
        </p:txBody>
      </p:sp>
    </p:spTree>
    <p:extLst>
      <p:ext uri="{BB962C8B-B14F-4D97-AF65-F5344CB8AC3E}">
        <p14:creationId xmlns:p14="http://schemas.microsoft.com/office/powerpoint/2010/main" val="151208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41BA83-4B09-4AB3-83EE-A97D6B122CF9}" type="slidenum">
              <a:rPr lang="ru-RU" smtClean="0"/>
              <a:t>2</a:t>
            </a:fld>
            <a:endParaRPr lang="ru-RU"/>
          </a:p>
        </p:txBody>
      </p:sp>
    </p:spTree>
    <p:extLst>
      <p:ext uri="{BB962C8B-B14F-4D97-AF65-F5344CB8AC3E}">
        <p14:creationId xmlns:p14="http://schemas.microsoft.com/office/powerpoint/2010/main" val="185918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41BA83-4B09-4AB3-83EE-A97D6B122CF9}" type="slidenum">
              <a:rPr lang="ru-RU" smtClean="0"/>
              <a:t>16</a:t>
            </a:fld>
            <a:endParaRPr lang="ru-RU"/>
          </a:p>
        </p:txBody>
      </p:sp>
    </p:spTree>
    <p:extLst>
      <p:ext uri="{BB962C8B-B14F-4D97-AF65-F5344CB8AC3E}">
        <p14:creationId xmlns:p14="http://schemas.microsoft.com/office/powerpoint/2010/main" val="425207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3735445976"/>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28185725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82347777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61976849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414007701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2A5066-41F7-4563-ACA6-7C4053810B28}" type="datetimeFigureOut">
              <a:rPr lang="ru-RU" smtClean="0"/>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45296019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2A5066-41F7-4563-ACA6-7C4053810B28}" type="datetimeFigureOut">
              <a:rPr lang="ru-RU" smtClean="0"/>
              <a:t>11.10.2011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347922377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2A5066-41F7-4563-ACA6-7C4053810B28}" type="datetimeFigureOut">
              <a:rPr lang="ru-RU" smtClean="0"/>
              <a:t>11.10.2011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1057287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2A5066-41F7-4563-ACA6-7C4053810B28}" type="datetimeFigureOut">
              <a:rPr lang="ru-RU" smtClean="0"/>
              <a:t>11.10.2011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93642372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2A5066-41F7-4563-ACA6-7C4053810B28}" type="datetimeFigureOut">
              <a:rPr lang="ru-RU" smtClean="0"/>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95586016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2A5066-41F7-4563-ACA6-7C4053810B28}" type="datetimeFigureOut">
              <a:rPr lang="ru-RU" smtClean="0"/>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12429647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5066-41F7-4563-ACA6-7C4053810B28}" type="datetimeFigureOut">
              <a:rPr lang="ru-RU" smtClean="0"/>
              <a:t>11.10.2011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BBADF-53AC-4B3B-B2C0-7A6C24FEDBED}" type="slidenum">
              <a:rPr lang="ru-RU" smtClean="0"/>
              <a:t>‹#›</a:t>
            </a:fld>
            <a:endParaRPr lang="ru-RU"/>
          </a:p>
        </p:txBody>
      </p:sp>
    </p:spTree>
    <p:extLst>
      <p:ext uri="{BB962C8B-B14F-4D97-AF65-F5344CB8AC3E}">
        <p14:creationId xmlns:p14="http://schemas.microsoft.com/office/powerpoint/2010/main" val="366839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 y="13645"/>
            <a:ext cx="9251504" cy="7334672"/>
          </a:xfrm>
          <a:prstGeom prst="rect">
            <a:avLst/>
          </a:prstGeom>
        </p:spPr>
      </p:pic>
      <p:sp>
        <p:nvSpPr>
          <p:cNvPr id="5" name="Заголовок 4"/>
          <p:cNvSpPr>
            <a:spLocks noGrp="1"/>
          </p:cNvSpPr>
          <p:nvPr>
            <p:ph type="ctrTitle"/>
          </p:nvPr>
        </p:nvSpPr>
        <p:spPr>
          <a:xfrm>
            <a:off x="685800" y="476672"/>
            <a:ext cx="7772400" cy="1971650"/>
          </a:xfrm>
        </p:spPr>
        <p:txBody>
          <a:bodyPr>
            <a:noAutofit/>
          </a:bodyPr>
          <a:lstStyle/>
          <a:p>
            <a:r>
              <a:rPr lang="ru-RU" sz="6000" b="1" smtClean="0">
                <a:solidFill>
                  <a:srgbClr val="002060"/>
                </a:solidFill>
                <a:latin typeface="Arial Black" pitchFamily="34" charset="0"/>
              </a:rPr>
              <a:t>Мир профессий</a:t>
            </a:r>
            <a:endParaRPr lang="ru-RU" sz="6000" b="1" dirty="0">
              <a:solidFill>
                <a:srgbClr val="002060"/>
              </a:solidFill>
              <a:latin typeface="Arial Black" pitchFamily="34" charset="0"/>
            </a:endParaRPr>
          </a:p>
        </p:txBody>
      </p:sp>
      <p:sp>
        <p:nvSpPr>
          <p:cNvPr id="6" name="Подзаголовок 5"/>
          <p:cNvSpPr>
            <a:spLocks noGrp="1"/>
          </p:cNvSpPr>
          <p:nvPr>
            <p:ph type="subTitle" idx="1"/>
          </p:nvPr>
        </p:nvSpPr>
        <p:spPr/>
        <p:txBody>
          <a:bodyPr/>
          <a:lstStyle/>
          <a:p>
            <a:endParaRPr lang="ru-RU"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642600"/>
            <a:ext cx="6696744" cy="3882743"/>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9430006"/>
      </p:ext>
    </p:extLst>
  </p:cSld>
  <p:clrMapOvr>
    <a:masterClrMapping/>
  </p:clrMapOvr>
  <mc:AlternateContent xmlns:mc="http://schemas.openxmlformats.org/markup-compatibility/2006" xmlns:p14="http://schemas.microsoft.com/office/powerpoint/2010/main">
    <mc:Choice Requires="p14">
      <p:transition spd="slow" p14:dur="6000" advClick="0" advTm="10942"/>
    </mc:Choice>
    <mc:Fallback xmlns="">
      <p:transition spd="slow" advClick="0" advTm="10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 y="0"/>
            <a:ext cx="9144000" cy="6858000"/>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Учитель</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p:txBody>
          <a:bodyPr>
            <a:normAutofit fontScale="92500" lnSpcReduction="20000"/>
          </a:bodyPr>
          <a:lstStyle/>
          <a:p>
            <a:pPr marL="0" indent="0">
              <a:buNone/>
            </a:pPr>
            <a:r>
              <a:rPr lang="ru-RU" b="1" dirty="0" smtClean="0">
                <a:solidFill>
                  <a:srgbClr val="002060"/>
                </a:solidFill>
              </a:rPr>
              <a:t>Прозвенел звонок весёлый</a:t>
            </a:r>
          </a:p>
          <a:p>
            <a:pPr marL="0" indent="0">
              <a:buNone/>
            </a:pPr>
            <a:r>
              <a:rPr lang="ru-RU" b="1" dirty="0" smtClean="0">
                <a:solidFill>
                  <a:srgbClr val="002060"/>
                </a:solidFill>
              </a:rPr>
              <a:t>В жёлто-красном сентябре.</a:t>
            </a:r>
          </a:p>
          <a:p>
            <a:pPr marL="0" indent="0">
              <a:buNone/>
            </a:pPr>
            <a:r>
              <a:rPr lang="ru-RU" b="1" dirty="0" smtClean="0">
                <a:solidFill>
                  <a:srgbClr val="002060"/>
                </a:solidFill>
              </a:rPr>
              <a:t>Распахнули двери школы</a:t>
            </a:r>
          </a:p>
          <a:p>
            <a:pPr marL="0" indent="0">
              <a:buNone/>
            </a:pPr>
            <a:r>
              <a:rPr lang="ru-RU" b="1" dirty="0" smtClean="0">
                <a:solidFill>
                  <a:srgbClr val="002060"/>
                </a:solidFill>
              </a:rPr>
              <a:t>Нашей шумной детворе.</a:t>
            </a:r>
          </a:p>
          <a:p>
            <a:pPr marL="0" indent="0">
              <a:buNone/>
            </a:pPr>
            <a:r>
              <a:rPr lang="ru-RU" b="1" dirty="0" smtClean="0">
                <a:solidFill>
                  <a:srgbClr val="002060"/>
                </a:solidFill>
              </a:rPr>
              <a:t>В долгий жизненный экзамен</a:t>
            </a:r>
          </a:p>
          <a:p>
            <a:pPr marL="0" indent="0">
              <a:buNone/>
            </a:pPr>
            <a:r>
              <a:rPr lang="ru-RU" b="1" dirty="0" smtClean="0">
                <a:solidFill>
                  <a:srgbClr val="002060"/>
                </a:solidFill>
              </a:rPr>
              <a:t>По дорожке непрямой</a:t>
            </a:r>
          </a:p>
          <a:p>
            <a:pPr marL="0" indent="0">
              <a:buNone/>
            </a:pPr>
            <a:r>
              <a:rPr lang="ru-RU" b="1" dirty="0" smtClean="0">
                <a:solidFill>
                  <a:srgbClr val="002060"/>
                </a:solidFill>
              </a:rPr>
              <a:t>Поведет в страну познаний</a:t>
            </a:r>
          </a:p>
          <a:p>
            <a:pPr marL="0" indent="0">
              <a:buNone/>
            </a:pPr>
            <a:r>
              <a:rPr lang="ru-RU" b="1" dirty="0" smtClean="0">
                <a:solidFill>
                  <a:srgbClr val="002060"/>
                </a:solidFill>
              </a:rPr>
              <a:t>Наш учитель – рулевой.</a:t>
            </a:r>
            <a:endParaRPr lang="ru-RU" b="1" dirty="0">
              <a:solidFill>
                <a:srgbClr val="002060"/>
              </a:solidFill>
            </a:endParaRPr>
          </a:p>
        </p:txBody>
      </p:sp>
      <p:pic>
        <p:nvPicPr>
          <p:cNvPr id="11" name="Объект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368142584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Художник</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Он и фрукты, и природу </a:t>
            </a:r>
          </a:p>
          <a:p>
            <a:pPr marL="0" indent="0">
              <a:buNone/>
            </a:pPr>
            <a:r>
              <a:rPr lang="ru-RU" b="1" dirty="0" smtClean="0">
                <a:solidFill>
                  <a:srgbClr val="002060"/>
                </a:solidFill>
              </a:rPr>
              <a:t>Нарисует, и портрет.</a:t>
            </a:r>
          </a:p>
          <a:p>
            <a:pPr marL="0" indent="0">
              <a:buNone/>
            </a:pPr>
            <a:r>
              <a:rPr lang="ru-RU" b="1" dirty="0" smtClean="0">
                <a:solidFill>
                  <a:srgbClr val="002060"/>
                </a:solidFill>
              </a:rPr>
              <a:t>Взял художник на работу</a:t>
            </a:r>
          </a:p>
          <a:p>
            <a:pPr marL="0" indent="0">
              <a:buNone/>
            </a:pPr>
            <a:r>
              <a:rPr lang="ru-RU" b="1" dirty="0" smtClean="0">
                <a:solidFill>
                  <a:srgbClr val="002060"/>
                </a:solidFill>
              </a:rPr>
              <a:t>Кисти, краски и мольберт.</a:t>
            </a:r>
            <a:endParaRPr lang="ru-RU" b="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0721"/>
            <a:ext cx="4038600" cy="4044920"/>
          </a:xfrm>
        </p:spPr>
      </p:pic>
    </p:spTree>
    <p:extLst>
      <p:ext uri="{BB962C8B-B14F-4D97-AF65-F5344CB8AC3E}">
        <p14:creationId xmlns:p14="http://schemas.microsoft.com/office/powerpoint/2010/main" val="373392925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Повар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600200"/>
            <a:ext cx="4330824" cy="4525963"/>
          </a:xfrm>
        </p:spPr>
        <p:txBody>
          <a:bodyPr/>
          <a:lstStyle/>
          <a:p>
            <a:pPr marL="0" indent="0">
              <a:buNone/>
            </a:pPr>
            <a:r>
              <a:rPr lang="ru-RU" b="1" dirty="0" smtClean="0">
                <a:solidFill>
                  <a:srgbClr val="002060"/>
                </a:solidFill>
              </a:rPr>
              <a:t>Дайте повару продукты:</a:t>
            </a:r>
          </a:p>
          <a:p>
            <a:pPr marL="0" indent="0">
              <a:buNone/>
            </a:pPr>
            <a:r>
              <a:rPr lang="ru-RU" b="1" dirty="0" smtClean="0">
                <a:solidFill>
                  <a:srgbClr val="002060"/>
                </a:solidFill>
              </a:rPr>
              <a:t>Мясо птицы, сухофрукты,</a:t>
            </a:r>
          </a:p>
          <a:p>
            <a:pPr marL="0" indent="0">
              <a:buNone/>
            </a:pPr>
            <a:r>
              <a:rPr lang="ru-RU" b="1" dirty="0" smtClean="0">
                <a:solidFill>
                  <a:srgbClr val="002060"/>
                </a:solidFill>
              </a:rPr>
              <a:t>Рис, картофель…</a:t>
            </a:r>
          </a:p>
          <a:p>
            <a:pPr marL="0" indent="0">
              <a:buNone/>
            </a:pPr>
            <a:r>
              <a:rPr lang="ru-RU" b="1" dirty="0" smtClean="0">
                <a:solidFill>
                  <a:srgbClr val="002060"/>
                </a:solidFill>
              </a:rPr>
              <a:t>И тогда</a:t>
            </a:r>
          </a:p>
          <a:p>
            <a:pPr marL="0" indent="0">
              <a:buNone/>
            </a:pPr>
            <a:r>
              <a:rPr lang="ru-RU" b="1" dirty="0" smtClean="0">
                <a:solidFill>
                  <a:srgbClr val="002060"/>
                </a:solidFill>
              </a:rPr>
              <a:t>Ждёт вас вкусная еда.</a:t>
            </a:r>
            <a:endParaRPr lang="ru-RU" b="1" dirty="0">
              <a:solidFill>
                <a:srgbClr val="002060"/>
              </a:solidFill>
            </a:endParaRPr>
          </a:p>
        </p:txBody>
      </p:sp>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32501064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16" name="Заголовок 15"/>
          <p:cNvSpPr>
            <a:spLocks noGrp="1"/>
          </p:cNvSpPr>
          <p:nvPr>
            <p:ph type="title"/>
          </p:nvPr>
        </p:nvSpPr>
        <p:spPr/>
        <p:txBody>
          <a:bodyPr>
            <a:normAutofit/>
          </a:bodyPr>
          <a:lstStyle/>
          <a:p>
            <a:r>
              <a:rPr lang="ru-RU" sz="6000" b="1" dirty="0" smtClean="0">
                <a:solidFill>
                  <a:srgbClr val="002060"/>
                </a:solidFill>
                <a:latin typeface="Arial Black" pitchFamily="34" charset="0"/>
              </a:rPr>
              <a:t>Портниха</a:t>
            </a:r>
            <a:endParaRPr lang="ru-RU" sz="6000" b="1" dirty="0">
              <a:solidFill>
                <a:srgbClr val="002060"/>
              </a:solidFill>
              <a:latin typeface="Arial Black" pitchFamily="34" charset="0"/>
            </a:endParaRPr>
          </a:p>
        </p:txBody>
      </p:sp>
      <p:pic>
        <p:nvPicPr>
          <p:cNvPr id="15" name="Объект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1844824"/>
            <a:ext cx="4038600" cy="4025979"/>
          </a:xfrm>
        </p:spPr>
      </p:pic>
      <p:sp>
        <p:nvSpPr>
          <p:cNvPr id="17" name="Объект 16"/>
          <p:cNvSpPr>
            <a:spLocks noGrp="1"/>
          </p:cNvSpPr>
          <p:nvPr>
            <p:ph sz="half" idx="2"/>
          </p:nvPr>
        </p:nvSpPr>
        <p:spPr/>
        <p:txBody>
          <a:bodyPr/>
          <a:lstStyle/>
          <a:p>
            <a:pPr marL="0" indent="0">
              <a:buNone/>
            </a:pPr>
            <a:r>
              <a:rPr lang="ru-RU" b="1" dirty="0" smtClean="0">
                <a:solidFill>
                  <a:srgbClr val="002060"/>
                </a:solidFill>
              </a:rPr>
              <a:t>Целый день сегодня шью.</a:t>
            </a:r>
          </a:p>
          <a:p>
            <a:pPr marL="0" indent="0">
              <a:buNone/>
            </a:pPr>
            <a:r>
              <a:rPr lang="ru-RU" b="1" dirty="0" smtClean="0">
                <a:solidFill>
                  <a:srgbClr val="002060"/>
                </a:solidFill>
              </a:rPr>
              <a:t>Я одела всю семью.</a:t>
            </a:r>
          </a:p>
          <a:p>
            <a:pPr marL="0" indent="0">
              <a:buNone/>
            </a:pPr>
            <a:r>
              <a:rPr lang="ru-RU" b="1" dirty="0" smtClean="0">
                <a:solidFill>
                  <a:srgbClr val="002060"/>
                </a:solidFill>
              </a:rPr>
              <a:t>Погоди немного, кошка, </a:t>
            </a:r>
          </a:p>
          <a:p>
            <a:pPr marL="0" indent="0">
              <a:buNone/>
            </a:pPr>
            <a:r>
              <a:rPr lang="ru-RU" b="1" dirty="0" smtClean="0">
                <a:solidFill>
                  <a:srgbClr val="002060"/>
                </a:solidFill>
              </a:rPr>
              <a:t>Будет и тебе одежка.</a:t>
            </a:r>
            <a:endParaRPr lang="ru-RU" b="1" dirty="0">
              <a:solidFill>
                <a:srgbClr val="002060"/>
              </a:solidFill>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4293096"/>
            <a:ext cx="2832315" cy="2124236"/>
          </a:xfrm>
          <a:prstGeom prst="rect">
            <a:avLst/>
          </a:prstGeom>
        </p:spPr>
      </p:pic>
    </p:spTree>
    <p:extLst>
      <p:ext uri="{BB962C8B-B14F-4D97-AF65-F5344CB8AC3E}">
        <p14:creationId xmlns:p14="http://schemas.microsoft.com/office/powerpoint/2010/main" val="414427881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Столяр</a:t>
            </a:r>
            <a:endParaRPr lang="ru-RU" sz="6000" b="1" dirty="0">
              <a:solidFill>
                <a:srgbClr val="002060"/>
              </a:solidFill>
              <a:latin typeface="Arial Black" pitchFamily="34" charset="0"/>
            </a:endParaRPr>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0060" y="1600200"/>
            <a:ext cx="3632880" cy="4525963"/>
          </a:xfrm>
        </p:spPr>
      </p:pic>
      <p:sp>
        <p:nvSpPr>
          <p:cNvPr id="5" name="Объект 4"/>
          <p:cNvSpPr>
            <a:spLocks noGrp="1"/>
          </p:cNvSpPr>
          <p:nvPr>
            <p:ph sz="half" idx="2"/>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Молоток в работе нужен,</a:t>
            </a:r>
          </a:p>
          <a:p>
            <a:pPr marL="0" indent="0">
              <a:buNone/>
            </a:pPr>
            <a:r>
              <a:rPr lang="ru-RU" b="1" dirty="0" smtClean="0">
                <a:solidFill>
                  <a:srgbClr val="002060"/>
                </a:solidFill>
              </a:rPr>
              <a:t>И с пилою плотник дружен.</a:t>
            </a:r>
          </a:p>
          <a:p>
            <a:pPr marL="0" indent="0">
              <a:buNone/>
            </a:pPr>
            <a:r>
              <a:rPr lang="ru-RU" b="1" dirty="0" smtClean="0">
                <a:solidFill>
                  <a:srgbClr val="002060"/>
                </a:solidFill>
              </a:rPr>
              <a:t>От дощечки распилил</a:t>
            </a:r>
          </a:p>
          <a:p>
            <a:pPr marL="0" indent="0">
              <a:buNone/>
            </a:pPr>
            <a:r>
              <a:rPr lang="ru-RU" b="1" dirty="0" smtClean="0">
                <a:solidFill>
                  <a:srgbClr val="002060"/>
                </a:solidFill>
              </a:rPr>
              <a:t>И скворечник смастерил.</a:t>
            </a:r>
            <a:endParaRPr lang="ru-RU" b="1" dirty="0">
              <a:solidFill>
                <a:srgbClr val="002060"/>
              </a:solidFill>
            </a:endParaRPr>
          </a:p>
        </p:txBody>
      </p:sp>
    </p:spTree>
    <p:extLst>
      <p:ext uri="{BB962C8B-B14F-4D97-AF65-F5344CB8AC3E}">
        <p14:creationId xmlns:p14="http://schemas.microsoft.com/office/powerpoint/2010/main" val="32870618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Строители</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normAutofit lnSpcReduction="10000"/>
          </a:bodyPr>
          <a:lstStyle/>
          <a:p>
            <a:pPr marL="0" indent="0">
              <a:buNone/>
            </a:pPr>
            <a:r>
              <a:rPr lang="ru-RU" b="1" dirty="0" smtClean="0">
                <a:solidFill>
                  <a:srgbClr val="002060"/>
                </a:solidFill>
              </a:rPr>
              <a:t>Пусть не сердятся родители,</a:t>
            </a:r>
          </a:p>
          <a:p>
            <a:pPr marL="0" indent="0">
              <a:buNone/>
            </a:pPr>
            <a:r>
              <a:rPr lang="ru-RU" b="1" dirty="0" smtClean="0">
                <a:solidFill>
                  <a:srgbClr val="002060"/>
                </a:solidFill>
              </a:rPr>
              <a:t>Что измажутся строители,</a:t>
            </a:r>
          </a:p>
          <a:p>
            <a:pPr marL="0" indent="0">
              <a:buNone/>
            </a:pPr>
            <a:r>
              <a:rPr lang="ru-RU" b="1" dirty="0" smtClean="0">
                <a:solidFill>
                  <a:srgbClr val="002060"/>
                </a:solidFill>
              </a:rPr>
              <a:t>Потому что тот, кто строит,</a:t>
            </a:r>
          </a:p>
          <a:p>
            <a:pPr marL="0" indent="0">
              <a:buNone/>
            </a:pPr>
            <a:r>
              <a:rPr lang="ru-RU" b="1" dirty="0" smtClean="0">
                <a:solidFill>
                  <a:srgbClr val="002060"/>
                </a:solidFill>
              </a:rPr>
              <a:t>Тот чего-нибудь да стоит!</a:t>
            </a:r>
          </a:p>
          <a:p>
            <a:pPr marL="0" indent="0">
              <a:buNone/>
            </a:pPr>
            <a:r>
              <a:rPr lang="ru-RU" b="1" dirty="0" smtClean="0">
                <a:solidFill>
                  <a:srgbClr val="002060"/>
                </a:solidFill>
              </a:rPr>
              <a:t>И не важно, что пока</a:t>
            </a:r>
          </a:p>
          <a:p>
            <a:pPr marL="0" indent="0">
              <a:buNone/>
            </a:pPr>
            <a:r>
              <a:rPr lang="ru-RU" b="1" dirty="0" smtClean="0">
                <a:solidFill>
                  <a:srgbClr val="002060"/>
                </a:solidFill>
              </a:rPr>
              <a:t>Этот домик из песка!</a:t>
            </a:r>
            <a:endParaRPr lang="ru-RU" b="1" dirty="0">
              <a:solidFill>
                <a:srgbClr val="002060"/>
              </a:solidFill>
            </a:endParaRPr>
          </a:p>
        </p:txBody>
      </p:sp>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8273" y="1600200"/>
            <a:ext cx="3518453" cy="4525963"/>
          </a:xfr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4869160"/>
            <a:ext cx="3024336" cy="1754880"/>
          </a:xfrm>
          <a:prstGeom prst="rect">
            <a:avLst/>
          </a:prstGeom>
        </p:spPr>
      </p:pic>
    </p:spTree>
    <p:extLst>
      <p:ext uri="{BB962C8B-B14F-4D97-AF65-F5344CB8AC3E}">
        <p14:creationId xmlns:p14="http://schemas.microsoft.com/office/powerpoint/2010/main" val="312830819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1" y="22983"/>
            <a:ext cx="9144000" cy="6858000"/>
          </a:xfrm>
          <a:prstGeom prst="rect">
            <a:avLst/>
          </a:prstGeom>
        </p:spPr>
      </p:pic>
      <p:sp>
        <p:nvSpPr>
          <p:cNvPr id="7" name="Заголовок 6"/>
          <p:cNvSpPr>
            <a:spLocks noGrp="1"/>
          </p:cNvSpPr>
          <p:nvPr>
            <p:ph type="title"/>
          </p:nvPr>
        </p:nvSpPr>
        <p:spPr/>
        <p:txBody>
          <a:bodyPr>
            <a:normAutofit/>
          </a:bodyPr>
          <a:lstStyle/>
          <a:p>
            <a:r>
              <a:rPr lang="ru-RU" sz="6000" b="1" dirty="0" smtClean="0">
                <a:solidFill>
                  <a:srgbClr val="002060"/>
                </a:solidFill>
                <a:latin typeface="Arial Black" pitchFamily="34" charset="0"/>
              </a:rPr>
              <a:t>Менеджер</a:t>
            </a:r>
            <a:endParaRPr lang="ru-RU" sz="6000" b="1" dirty="0">
              <a:solidFill>
                <a:srgbClr val="002060"/>
              </a:solidFill>
              <a:latin typeface="Arial Black" pitchFamily="34" charset="0"/>
            </a:endParaRPr>
          </a:p>
        </p:txBody>
      </p:sp>
      <p:sp>
        <p:nvSpPr>
          <p:cNvPr id="8" name="Объект 7"/>
          <p:cNvSpPr>
            <a:spLocks noGrp="1"/>
          </p:cNvSpPr>
          <p:nvPr>
            <p:ph sz="half" idx="1"/>
          </p:nvPr>
        </p:nvSpPr>
        <p:spPr/>
        <p:txBody>
          <a:bodyPr>
            <a:normAutofit fontScale="92500"/>
          </a:bodyPr>
          <a:lstStyle/>
          <a:p>
            <a:pPr marL="0" indent="0">
              <a:buNone/>
            </a:pPr>
            <a:r>
              <a:rPr lang="ru-RU" b="1" dirty="0" smtClean="0">
                <a:solidFill>
                  <a:srgbClr val="002060"/>
                </a:solidFill>
              </a:rPr>
              <a:t>Фирмой крупной управляет </a:t>
            </a:r>
          </a:p>
          <a:p>
            <a:pPr marL="0" indent="0">
              <a:buNone/>
            </a:pPr>
            <a:r>
              <a:rPr lang="ru-RU" b="1" dirty="0" smtClean="0">
                <a:solidFill>
                  <a:srgbClr val="002060"/>
                </a:solidFill>
              </a:rPr>
              <a:t>И разумно, и умело,</a:t>
            </a:r>
          </a:p>
          <a:p>
            <a:pPr marL="0" indent="0">
              <a:buNone/>
            </a:pPr>
            <a:r>
              <a:rPr lang="ru-RU" b="1" dirty="0" smtClean="0">
                <a:solidFill>
                  <a:srgbClr val="002060"/>
                </a:solidFill>
              </a:rPr>
              <a:t>Деньги так распределяет,</a:t>
            </a:r>
          </a:p>
          <a:p>
            <a:pPr marL="0" indent="0">
              <a:buNone/>
            </a:pPr>
            <a:r>
              <a:rPr lang="ru-RU" b="1" dirty="0" smtClean="0">
                <a:solidFill>
                  <a:srgbClr val="002060"/>
                </a:solidFill>
              </a:rPr>
              <a:t>Чтоб росло и крепло дело.</a:t>
            </a:r>
          </a:p>
          <a:p>
            <a:pPr marL="0" indent="0">
              <a:buNone/>
            </a:pPr>
            <a:r>
              <a:rPr lang="ru-RU" b="1" dirty="0" smtClean="0">
                <a:solidFill>
                  <a:srgbClr val="002060"/>
                </a:solidFill>
              </a:rPr>
              <a:t>Порученья он даёт</a:t>
            </a:r>
          </a:p>
          <a:p>
            <a:pPr marL="0" indent="0">
              <a:buNone/>
            </a:pPr>
            <a:r>
              <a:rPr lang="ru-RU" b="1" dirty="0" smtClean="0">
                <a:solidFill>
                  <a:srgbClr val="002060"/>
                </a:solidFill>
              </a:rPr>
              <a:t>Всем сотрудникам своим, </a:t>
            </a:r>
          </a:p>
          <a:p>
            <a:pPr marL="0" indent="0">
              <a:buNone/>
            </a:pPr>
            <a:r>
              <a:rPr lang="ru-RU" b="1" dirty="0" smtClean="0">
                <a:solidFill>
                  <a:srgbClr val="002060"/>
                </a:solidFill>
              </a:rPr>
              <a:t>Чтобы фирма шла вперед, </a:t>
            </a:r>
          </a:p>
          <a:p>
            <a:pPr marL="0" indent="0">
              <a:buNone/>
            </a:pPr>
            <a:r>
              <a:rPr lang="ru-RU" b="1" dirty="0" smtClean="0">
                <a:solidFill>
                  <a:srgbClr val="002060"/>
                </a:solidFill>
              </a:rPr>
              <a:t>Приносила прибыль им.</a:t>
            </a:r>
            <a:endParaRPr lang="ru-RU" b="1" dirty="0">
              <a:solidFill>
                <a:srgbClr val="002060"/>
              </a:solidFill>
            </a:endParaRPr>
          </a:p>
        </p:txBody>
      </p:sp>
      <p:pic>
        <p:nvPicPr>
          <p:cNvPr id="10" name="Объект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60032" y="1340768"/>
            <a:ext cx="3518453" cy="4525963"/>
          </a:xfr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4958502"/>
            <a:ext cx="3601888" cy="1569609"/>
          </a:xfrm>
          <a:prstGeom prst="rect">
            <a:avLst/>
          </a:prstGeom>
        </p:spPr>
      </p:pic>
    </p:spTree>
    <p:extLst>
      <p:ext uri="{BB962C8B-B14F-4D97-AF65-F5344CB8AC3E}">
        <p14:creationId xmlns:p14="http://schemas.microsoft.com/office/powerpoint/2010/main" val="395951127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7190656"/>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Парикмахер</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a:xfrm>
            <a:off x="467544" y="1412776"/>
            <a:ext cx="4536504" cy="4752528"/>
          </a:xfrm>
        </p:spPr>
        <p:txBody>
          <a:bodyPr/>
          <a:lstStyle/>
          <a:p>
            <a:pPr marL="0" indent="0">
              <a:buNone/>
            </a:pPr>
            <a:r>
              <a:rPr lang="ru-RU" b="1" dirty="0" smtClean="0">
                <a:solidFill>
                  <a:srgbClr val="002060"/>
                </a:solidFill>
              </a:rPr>
              <a:t>Дайте ножницы, расчёску,</a:t>
            </a:r>
          </a:p>
          <a:p>
            <a:pPr marL="0" indent="0">
              <a:buNone/>
            </a:pPr>
            <a:r>
              <a:rPr lang="ru-RU" b="1" dirty="0" smtClean="0">
                <a:solidFill>
                  <a:srgbClr val="002060"/>
                </a:solidFill>
              </a:rPr>
              <a:t>Он вам сделает прическу.</a:t>
            </a:r>
          </a:p>
          <a:p>
            <a:pPr marL="0" indent="0">
              <a:buNone/>
            </a:pPr>
            <a:r>
              <a:rPr lang="ru-RU" b="1" dirty="0" smtClean="0">
                <a:solidFill>
                  <a:srgbClr val="002060"/>
                </a:solidFill>
              </a:rPr>
              <a:t>Парикмахер непременно</a:t>
            </a:r>
          </a:p>
          <a:p>
            <a:pPr marL="0" indent="0">
              <a:buNone/>
            </a:pPr>
            <a:r>
              <a:rPr lang="ru-RU" b="1" dirty="0" smtClean="0">
                <a:solidFill>
                  <a:srgbClr val="002060"/>
                </a:solidFill>
              </a:rPr>
              <a:t>Подстрижет вас современно.</a:t>
            </a:r>
            <a:endParaRPr lang="ru-RU" b="1" dirty="0">
              <a:solidFill>
                <a:srgbClr val="002060"/>
              </a:solidFill>
            </a:endParaRPr>
          </a:p>
        </p:txBody>
      </p:sp>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607253"/>
            <a:ext cx="3632880" cy="4525963"/>
          </a:xfr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393070"/>
            <a:ext cx="3713502" cy="2204282"/>
          </a:xfrm>
          <a:prstGeom prst="rect">
            <a:avLst/>
          </a:prstGeom>
        </p:spPr>
      </p:pic>
    </p:spTree>
    <p:extLst>
      <p:ext uri="{BB962C8B-B14F-4D97-AF65-F5344CB8AC3E}">
        <p14:creationId xmlns:p14="http://schemas.microsoft.com/office/powerpoint/2010/main" val="405471840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Музыкант</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endParaRPr lang="ru-RU" b="1" dirty="0" smtClean="0">
              <a:solidFill>
                <a:srgbClr val="002060"/>
              </a:solidFill>
            </a:endParaRPr>
          </a:p>
          <a:p>
            <a:pPr marL="0" indent="0">
              <a:buNone/>
            </a:pPr>
            <a:endParaRPr lang="ru-RU" b="1" dirty="0">
              <a:solidFill>
                <a:srgbClr val="002060"/>
              </a:solidFill>
            </a:endParaRPr>
          </a:p>
          <a:p>
            <a:pPr marL="0" indent="0">
              <a:buNone/>
            </a:pPr>
            <a:r>
              <a:rPr lang="ru-RU" b="1" dirty="0" smtClean="0">
                <a:solidFill>
                  <a:srgbClr val="002060"/>
                </a:solidFill>
              </a:rPr>
              <a:t>Как играет музыкант,</a:t>
            </a:r>
          </a:p>
          <a:p>
            <a:pPr marL="0" indent="0">
              <a:buNone/>
            </a:pPr>
            <a:r>
              <a:rPr lang="ru-RU" b="1" dirty="0" smtClean="0">
                <a:solidFill>
                  <a:srgbClr val="002060"/>
                </a:solidFill>
              </a:rPr>
              <a:t>Как прекрасны скрипок звуки!</a:t>
            </a:r>
          </a:p>
          <a:p>
            <a:pPr marL="0" indent="0">
              <a:buNone/>
            </a:pPr>
            <a:r>
              <a:rPr lang="ru-RU" b="1" dirty="0" smtClean="0">
                <a:solidFill>
                  <a:srgbClr val="002060"/>
                </a:solidFill>
              </a:rPr>
              <a:t>У него большой талант, Золотые руки</a:t>
            </a:r>
            <a:r>
              <a:rPr lang="ru-RU" dirty="0" smtClean="0">
                <a:solidFill>
                  <a:srgbClr val="002060"/>
                </a:solidFill>
              </a:rPr>
              <a:t>.</a:t>
            </a:r>
            <a:endParaRPr lang="ru-RU"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51769"/>
            <a:ext cx="4038600" cy="4022824"/>
          </a:xfrm>
        </p:spPr>
      </p:pic>
    </p:spTree>
    <p:extLst>
      <p:ext uri="{BB962C8B-B14F-4D97-AF65-F5344CB8AC3E}">
        <p14:creationId xmlns:p14="http://schemas.microsoft.com/office/powerpoint/2010/main" val="266205998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2" y="811"/>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Клоун</a:t>
            </a:r>
            <a:endParaRPr lang="ru-RU" sz="6000" b="1" dirty="0">
              <a:solidFill>
                <a:srgbClr val="002060"/>
              </a:solidFill>
              <a:latin typeface="Arial Black" pitchFamily="34" charset="0"/>
            </a:endParaRPr>
          </a:p>
        </p:txBody>
      </p:sp>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628800"/>
            <a:ext cx="3518453" cy="4525963"/>
          </a:xfrm>
        </p:spPr>
      </p:pic>
      <p:sp>
        <p:nvSpPr>
          <p:cNvPr id="10" name="Объект 9"/>
          <p:cNvSpPr>
            <a:spLocks noGrp="1"/>
          </p:cNvSpPr>
          <p:nvPr>
            <p:ph sz="half" idx="1"/>
          </p:nvPr>
        </p:nvSpPr>
        <p:spPr>
          <a:xfrm>
            <a:off x="457200" y="1600200"/>
            <a:ext cx="4618856" cy="4709120"/>
          </a:xfrm>
        </p:spPr>
        <p:txBody>
          <a:bodyPr>
            <a:normAutofit/>
          </a:bodyPr>
          <a:lstStyle/>
          <a:p>
            <a:pPr marL="0" indent="0">
              <a:buNone/>
            </a:pPr>
            <a:r>
              <a:rPr lang="ru-RU" b="1" dirty="0" smtClean="0">
                <a:solidFill>
                  <a:srgbClr val="002060"/>
                </a:solidFill>
              </a:rPr>
              <a:t>Я клоун!</a:t>
            </a:r>
          </a:p>
          <a:p>
            <a:pPr marL="0" indent="0">
              <a:buNone/>
            </a:pPr>
            <a:r>
              <a:rPr lang="ru-RU" b="1" dirty="0" smtClean="0">
                <a:solidFill>
                  <a:srgbClr val="002060"/>
                </a:solidFill>
              </a:rPr>
              <a:t>Я к зрителям буду спешить.</a:t>
            </a:r>
          </a:p>
          <a:p>
            <a:pPr marL="0" indent="0">
              <a:buNone/>
            </a:pPr>
            <a:r>
              <a:rPr lang="ru-RU" b="1" dirty="0" smtClean="0">
                <a:solidFill>
                  <a:srgbClr val="002060"/>
                </a:solidFill>
              </a:rPr>
              <a:t>Я клоун!</a:t>
            </a:r>
          </a:p>
          <a:p>
            <a:pPr marL="0" indent="0">
              <a:buNone/>
            </a:pPr>
            <a:r>
              <a:rPr lang="ru-RU" b="1" dirty="0" smtClean="0">
                <a:solidFill>
                  <a:srgbClr val="002060"/>
                </a:solidFill>
              </a:rPr>
              <a:t>Я зрителей буду смешить.</a:t>
            </a:r>
          </a:p>
          <a:p>
            <a:pPr marL="0" indent="0">
              <a:buNone/>
            </a:pPr>
            <a:r>
              <a:rPr lang="ru-RU" b="1" dirty="0" smtClean="0">
                <a:solidFill>
                  <a:srgbClr val="002060"/>
                </a:solidFill>
              </a:rPr>
              <a:t>Пускай у вас слёзы</a:t>
            </a:r>
          </a:p>
          <a:p>
            <a:pPr marL="0" indent="0">
              <a:buNone/>
            </a:pPr>
            <a:r>
              <a:rPr lang="ru-RU" b="1" dirty="0" smtClean="0">
                <a:solidFill>
                  <a:srgbClr val="002060"/>
                </a:solidFill>
              </a:rPr>
              <a:t>От хохота льются!</a:t>
            </a:r>
          </a:p>
          <a:p>
            <a:pPr marL="0" indent="0">
              <a:buNone/>
            </a:pPr>
            <a:r>
              <a:rPr lang="ru-RU" b="1" dirty="0" smtClean="0">
                <a:solidFill>
                  <a:srgbClr val="002060"/>
                </a:solidFill>
              </a:rPr>
              <a:t>Я очень люблю,</a:t>
            </a:r>
          </a:p>
          <a:p>
            <a:pPr marL="0" indent="0">
              <a:buNone/>
            </a:pPr>
            <a:r>
              <a:rPr lang="ru-RU" b="1" dirty="0" smtClean="0">
                <a:solidFill>
                  <a:srgbClr val="002060"/>
                </a:solidFill>
              </a:rPr>
              <a:t>Когда люди смеются.</a:t>
            </a:r>
          </a:p>
          <a:p>
            <a:endParaRPr lang="ru-RU" b="1" dirty="0">
              <a:solidFill>
                <a:srgbClr val="002060"/>
              </a:solidFill>
            </a:endParaRPr>
          </a:p>
        </p:txBody>
      </p:sp>
    </p:spTree>
    <p:extLst>
      <p:ext uri="{BB962C8B-B14F-4D97-AF65-F5344CB8AC3E}">
        <p14:creationId xmlns:p14="http://schemas.microsoft.com/office/powerpoint/2010/main" val="12524099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Заголовок 7"/>
          <p:cNvSpPr>
            <a:spLocks noGrp="1"/>
          </p:cNvSpPr>
          <p:nvPr>
            <p:ph type="title"/>
          </p:nvPr>
        </p:nvSpPr>
        <p:spPr/>
        <p:txBody>
          <a:bodyPr>
            <a:normAutofit/>
          </a:bodyPr>
          <a:lstStyle/>
          <a:p>
            <a:r>
              <a:rPr lang="ru-RU" sz="6000" b="1" dirty="0" smtClean="0">
                <a:solidFill>
                  <a:srgbClr val="002060"/>
                </a:solidFill>
                <a:latin typeface="Arial Black" pitchFamily="34" charset="0"/>
              </a:rPr>
              <a:t>Врач</a:t>
            </a:r>
            <a:endParaRPr lang="ru-RU" sz="6000" b="1" dirty="0">
              <a:solidFill>
                <a:srgbClr val="002060"/>
              </a:solidFill>
              <a:latin typeface="Arial Black" pitchFamily="34" charset="0"/>
            </a:endParaRPr>
          </a:p>
        </p:txBody>
      </p:sp>
      <p:sp>
        <p:nvSpPr>
          <p:cNvPr id="9" name="Объект 8"/>
          <p:cNvSpPr>
            <a:spLocks noGrp="1"/>
          </p:cNvSpPr>
          <p:nvPr>
            <p:ph sz="half" idx="1"/>
          </p:nvPr>
        </p:nvSpPr>
        <p:spPr/>
        <p:txBody>
          <a:bodyPr>
            <a:normAutofit lnSpcReduction="10000"/>
          </a:bodyPr>
          <a:lstStyle/>
          <a:p>
            <a:pPr marL="0" indent="0">
              <a:buNone/>
            </a:pPr>
            <a:r>
              <a:rPr lang="ru-RU" b="1" dirty="0">
                <a:solidFill>
                  <a:srgbClr val="002060"/>
                </a:solidFill>
              </a:rPr>
              <a:t>Ну, а кто сильнее тут </a:t>
            </a:r>
            <a:br>
              <a:rPr lang="ru-RU" b="1" dirty="0">
                <a:solidFill>
                  <a:srgbClr val="002060"/>
                </a:solidFill>
              </a:rPr>
            </a:br>
            <a:r>
              <a:rPr lang="ru-RU" b="1" dirty="0">
                <a:solidFill>
                  <a:srgbClr val="002060"/>
                </a:solidFill>
              </a:rPr>
              <a:t>Всех болезней и простуд? </a:t>
            </a:r>
            <a:br>
              <a:rPr lang="ru-RU" b="1" dirty="0">
                <a:solidFill>
                  <a:srgbClr val="002060"/>
                </a:solidFill>
              </a:rPr>
            </a:br>
            <a:r>
              <a:rPr lang="ru-RU" b="1" dirty="0">
                <a:solidFill>
                  <a:srgbClr val="002060"/>
                </a:solidFill>
              </a:rPr>
              <a:t>Словно доктор Айболит </a:t>
            </a:r>
            <a:br>
              <a:rPr lang="ru-RU" b="1" dirty="0">
                <a:solidFill>
                  <a:srgbClr val="002060"/>
                </a:solidFill>
              </a:rPr>
            </a:br>
            <a:r>
              <a:rPr lang="ru-RU" b="1" dirty="0">
                <a:solidFill>
                  <a:srgbClr val="002060"/>
                </a:solidFill>
              </a:rPr>
              <a:t>Нас от гриппа защитит? </a:t>
            </a:r>
            <a:br>
              <a:rPr lang="ru-RU" b="1" dirty="0">
                <a:solidFill>
                  <a:srgbClr val="002060"/>
                </a:solidFill>
              </a:rPr>
            </a:br>
            <a:r>
              <a:rPr lang="ru-RU" b="1" dirty="0">
                <a:solidFill>
                  <a:srgbClr val="002060"/>
                </a:solidFill>
              </a:rPr>
              <a:t/>
            </a:r>
            <a:br>
              <a:rPr lang="ru-RU" b="1" dirty="0">
                <a:solidFill>
                  <a:srgbClr val="002060"/>
                </a:solidFill>
              </a:rPr>
            </a:br>
            <a:r>
              <a:rPr lang="ru-RU" b="1" dirty="0">
                <a:solidFill>
                  <a:srgbClr val="002060"/>
                </a:solidFill>
              </a:rPr>
              <a:t>Не боюсь – бегу, скачу </a:t>
            </a:r>
            <a:br>
              <a:rPr lang="ru-RU" b="1" dirty="0">
                <a:solidFill>
                  <a:srgbClr val="002060"/>
                </a:solidFill>
              </a:rPr>
            </a:br>
            <a:r>
              <a:rPr lang="ru-RU" b="1" dirty="0">
                <a:solidFill>
                  <a:srgbClr val="002060"/>
                </a:solidFill>
              </a:rPr>
              <a:t>В гости к доброму врачу! </a:t>
            </a:r>
            <a:br>
              <a:rPr lang="ru-RU" b="1" dirty="0">
                <a:solidFill>
                  <a:srgbClr val="002060"/>
                </a:solidFill>
              </a:rPr>
            </a:br>
            <a:r>
              <a:rPr lang="ru-RU" b="1" dirty="0">
                <a:solidFill>
                  <a:srgbClr val="002060"/>
                </a:solidFill>
              </a:rPr>
              <a:t/>
            </a:r>
            <a:br>
              <a:rPr lang="ru-RU" b="1" dirty="0">
                <a:solidFill>
                  <a:srgbClr val="002060"/>
                </a:solidFill>
              </a:rPr>
            </a:br>
            <a:endParaRPr lang="ru-RU" b="1" dirty="0">
              <a:solidFill>
                <a:srgbClr val="002060"/>
              </a:solidFill>
            </a:endParaRPr>
          </a:p>
        </p:txBody>
      </p:sp>
      <p:pic>
        <p:nvPicPr>
          <p:cNvPr id="11" name="Объект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63601"/>
            <a:ext cx="4038600" cy="3999160"/>
          </a:xfrm>
        </p:spPr>
      </p:pic>
    </p:spTree>
    <p:extLst>
      <p:ext uri="{BB962C8B-B14F-4D97-AF65-F5344CB8AC3E}">
        <p14:creationId xmlns:p14="http://schemas.microsoft.com/office/powerpoint/2010/main" val="26586402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dir="cw">
                                      <p:cBhvr override="childStyle">
                                        <p:cTn id="13" dur="2000" fill="hold"/>
                                        <p:tgtEl>
                                          <p:spTgt spid="8"/>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p:txBody>
          <a:bodyPr>
            <a:normAutofit/>
          </a:bodyPr>
          <a:lstStyle/>
          <a:p>
            <a:r>
              <a:rPr lang="ru-RU" sz="6000" b="1" dirty="0" smtClean="0">
                <a:solidFill>
                  <a:srgbClr val="002060"/>
                </a:solidFill>
                <a:latin typeface="Arial Black" pitchFamily="34" charset="0"/>
              </a:rPr>
              <a:t>Космонавт</a:t>
            </a:r>
            <a:endParaRPr lang="ru-RU" sz="6000" b="1" dirty="0">
              <a:solidFill>
                <a:srgbClr val="002060"/>
              </a:solidFill>
              <a:latin typeface="Arial Black" pitchFamily="34" charset="0"/>
            </a:endParaRPr>
          </a:p>
        </p:txBody>
      </p:sp>
      <p:sp>
        <p:nvSpPr>
          <p:cNvPr id="5" name="Объект 4"/>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Он - пример для всех ребят.</a:t>
            </a:r>
          </a:p>
          <a:p>
            <a:pPr marL="0" indent="0">
              <a:buNone/>
            </a:pPr>
            <a:r>
              <a:rPr lang="ru-RU" b="1" dirty="0" smtClean="0">
                <a:solidFill>
                  <a:srgbClr val="002060"/>
                </a:solidFill>
              </a:rPr>
              <a:t>Его зовут героем.</a:t>
            </a:r>
          </a:p>
          <a:p>
            <a:pPr marL="0" indent="0">
              <a:buNone/>
            </a:pPr>
            <a:r>
              <a:rPr lang="ru-RU" b="1" dirty="0" smtClean="0">
                <a:solidFill>
                  <a:srgbClr val="002060"/>
                </a:solidFill>
              </a:rPr>
              <a:t>Гордо носит космонавт звание такое.</a:t>
            </a:r>
            <a:endParaRPr lang="ru-RU" b="1" dirty="0">
              <a:solidFill>
                <a:srgbClr val="002060"/>
              </a:solidFill>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55713"/>
            <a:ext cx="4038600" cy="4014936"/>
          </a:xfrm>
        </p:spPr>
      </p:pic>
    </p:spTree>
    <p:extLst>
      <p:ext uri="{BB962C8B-B14F-4D97-AF65-F5344CB8AC3E}">
        <p14:creationId xmlns:p14="http://schemas.microsoft.com/office/powerpoint/2010/main" val="229483259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Заголовок 6"/>
          <p:cNvSpPr>
            <a:spLocks noGrp="1"/>
          </p:cNvSpPr>
          <p:nvPr>
            <p:ph type="title"/>
          </p:nvPr>
        </p:nvSpPr>
        <p:spPr/>
        <p:txBody>
          <a:bodyPr>
            <a:normAutofit/>
          </a:bodyPr>
          <a:lstStyle/>
          <a:p>
            <a:r>
              <a:rPr lang="ru-RU" sz="6000" b="1" dirty="0" smtClean="0">
                <a:solidFill>
                  <a:srgbClr val="002060"/>
                </a:solidFill>
                <a:latin typeface="Arial Black" pitchFamily="34" charset="0"/>
              </a:rPr>
              <a:t>Геолог</a:t>
            </a:r>
            <a:endParaRPr lang="ru-RU" sz="6000" b="1" dirty="0">
              <a:solidFill>
                <a:srgbClr val="002060"/>
              </a:solidFill>
              <a:latin typeface="Arial Black" pitchFamily="34" charset="0"/>
            </a:endParaRPr>
          </a:p>
        </p:txBody>
      </p:sp>
      <p:pic>
        <p:nvPicPr>
          <p:cNvPr id="10" name="Объект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0060" y="1600200"/>
            <a:ext cx="3632880" cy="4525963"/>
          </a:xfrm>
        </p:spPr>
      </p:pic>
      <p:sp>
        <p:nvSpPr>
          <p:cNvPr id="9" name="Объект 8"/>
          <p:cNvSpPr>
            <a:spLocks noGrp="1"/>
          </p:cNvSpPr>
          <p:nvPr>
            <p:ph sz="half" idx="2"/>
          </p:nvPr>
        </p:nvSpPr>
        <p:spPr>
          <a:xfrm>
            <a:off x="4648200" y="1600200"/>
            <a:ext cx="4038600" cy="4781128"/>
          </a:xfrm>
        </p:spPr>
        <p:txBody>
          <a:bodyPr>
            <a:normAutofit fontScale="92500"/>
          </a:bodyPr>
          <a:lstStyle/>
          <a:p>
            <a:pPr marL="0" indent="0">
              <a:buNone/>
            </a:pPr>
            <a:r>
              <a:rPr lang="ru-RU" b="1" dirty="0" smtClean="0">
                <a:solidFill>
                  <a:srgbClr val="002060"/>
                </a:solidFill>
              </a:rPr>
              <a:t>Стать геологом хочу –</a:t>
            </a:r>
          </a:p>
          <a:p>
            <a:pPr marL="0" indent="0">
              <a:buNone/>
            </a:pPr>
            <a:r>
              <a:rPr lang="ru-RU" b="1" dirty="0" smtClean="0">
                <a:solidFill>
                  <a:srgbClr val="002060"/>
                </a:solidFill>
              </a:rPr>
              <a:t>Камни разные учу.</a:t>
            </a:r>
          </a:p>
          <a:p>
            <a:pPr marL="0" indent="0">
              <a:buNone/>
            </a:pPr>
            <a:r>
              <a:rPr lang="ru-RU" b="1" dirty="0" smtClean="0">
                <a:solidFill>
                  <a:srgbClr val="002060"/>
                </a:solidFill>
              </a:rPr>
              <a:t>Вот руда, в ней есть металлы.</a:t>
            </a:r>
          </a:p>
          <a:p>
            <a:pPr marL="0" indent="0">
              <a:buNone/>
            </a:pPr>
            <a:r>
              <a:rPr lang="ru-RU" b="1" dirty="0" smtClean="0">
                <a:solidFill>
                  <a:srgbClr val="002060"/>
                </a:solidFill>
              </a:rPr>
              <a:t>Вот различные кристаллы.</a:t>
            </a:r>
          </a:p>
          <a:p>
            <a:pPr marL="0" indent="0">
              <a:buNone/>
            </a:pPr>
            <a:r>
              <a:rPr lang="ru-RU" b="1" dirty="0" smtClean="0">
                <a:solidFill>
                  <a:srgbClr val="002060"/>
                </a:solidFill>
              </a:rPr>
              <a:t>Камень здесь – морской коралл,</a:t>
            </a:r>
          </a:p>
          <a:p>
            <a:pPr marL="0" indent="0">
              <a:buNone/>
            </a:pPr>
            <a:r>
              <a:rPr lang="ru-RU" b="1" dirty="0" smtClean="0">
                <a:solidFill>
                  <a:srgbClr val="002060"/>
                </a:solidFill>
              </a:rPr>
              <a:t>Рядом жемчуг засверкал.</a:t>
            </a:r>
          </a:p>
          <a:p>
            <a:pPr marL="0" indent="0">
              <a:buNone/>
            </a:pPr>
            <a:r>
              <a:rPr lang="ru-RU" b="1" dirty="0" smtClean="0">
                <a:solidFill>
                  <a:srgbClr val="002060"/>
                </a:solidFill>
              </a:rPr>
              <a:t>Самый крепкий, знай, алмаз, Я найду его не раз.</a:t>
            </a:r>
            <a:endParaRPr lang="ru-RU" b="1" dirty="0">
              <a:solidFill>
                <a:srgbClr val="002060"/>
              </a:solidFill>
            </a:endParaRPr>
          </a:p>
        </p:txBody>
      </p:sp>
    </p:spTree>
    <p:extLst>
      <p:ext uri="{BB962C8B-B14F-4D97-AF65-F5344CB8AC3E}">
        <p14:creationId xmlns:p14="http://schemas.microsoft.com/office/powerpoint/2010/main" val="27496321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Доярка</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Утром солнце светит ярко,</a:t>
            </a:r>
          </a:p>
          <a:p>
            <a:pPr marL="0" indent="0">
              <a:buNone/>
            </a:pPr>
            <a:r>
              <a:rPr lang="ru-RU" b="1" dirty="0" smtClean="0">
                <a:solidFill>
                  <a:srgbClr val="002060"/>
                </a:solidFill>
              </a:rPr>
              <a:t>Молочко несёт доярка.</a:t>
            </a:r>
          </a:p>
          <a:p>
            <a:pPr marL="0" indent="0">
              <a:buNone/>
            </a:pPr>
            <a:r>
              <a:rPr lang="ru-RU" b="1" dirty="0" smtClean="0">
                <a:solidFill>
                  <a:srgbClr val="002060"/>
                </a:solidFill>
              </a:rPr>
              <a:t>Теплое, коровье,</a:t>
            </a:r>
          </a:p>
          <a:p>
            <a:pPr marL="0" indent="0">
              <a:buNone/>
            </a:pPr>
            <a:r>
              <a:rPr lang="ru-RU" b="1" dirty="0" smtClean="0">
                <a:solidFill>
                  <a:srgbClr val="002060"/>
                </a:solidFill>
              </a:rPr>
              <a:t> Детям на здоровье</a:t>
            </a:r>
            <a:r>
              <a:rPr lang="ru-RU" dirty="0" smtClean="0"/>
              <a:t>.</a:t>
            </a:r>
            <a:endParaRPr lang="ru-RU" dirty="0"/>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158179329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Комбайнёр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600200"/>
            <a:ext cx="4330824" cy="4997152"/>
          </a:xfrm>
        </p:spPr>
        <p:txBody>
          <a:bodyPr>
            <a:normAutofit lnSpcReduction="10000"/>
          </a:bodyPr>
          <a:lstStyle/>
          <a:p>
            <a:pPr marL="0" indent="0">
              <a:buNone/>
            </a:pPr>
            <a:r>
              <a:rPr lang="ru-RU" b="1" dirty="0" smtClean="0">
                <a:solidFill>
                  <a:srgbClr val="002060"/>
                </a:solidFill>
              </a:rPr>
              <a:t>На заре, лишь подрумянит</a:t>
            </a:r>
          </a:p>
          <a:p>
            <a:pPr marL="0" indent="0">
              <a:buNone/>
            </a:pPr>
            <a:r>
              <a:rPr lang="ru-RU" b="1" dirty="0" smtClean="0">
                <a:solidFill>
                  <a:srgbClr val="002060"/>
                </a:solidFill>
              </a:rPr>
              <a:t>Луч рассветный тополя,</a:t>
            </a:r>
          </a:p>
          <a:p>
            <a:pPr marL="0" indent="0">
              <a:buNone/>
            </a:pPr>
            <a:r>
              <a:rPr lang="ru-RU" b="1" dirty="0" smtClean="0">
                <a:solidFill>
                  <a:srgbClr val="002060"/>
                </a:solidFill>
              </a:rPr>
              <a:t>Комбайнёр к штурвалу встанет</a:t>
            </a:r>
          </a:p>
          <a:p>
            <a:pPr marL="0" indent="0">
              <a:buNone/>
            </a:pPr>
            <a:r>
              <a:rPr lang="ru-RU" b="1" dirty="0" smtClean="0">
                <a:solidFill>
                  <a:srgbClr val="002060"/>
                </a:solidFill>
              </a:rPr>
              <a:t>И скорее на поля.</a:t>
            </a:r>
          </a:p>
          <a:p>
            <a:pPr marL="0" indent="0">
              <a:buNone/>
            </a:pPr>
            <a:r>
              <a:rPr lang="ru-RU" b="1" dirty="0" smtClean="0">
                <a:solidFill>
                  <a:srgbClr val="002060"/>
                </a:solidFill>
              </a:rPr>
              <a:t>Он похож на капитана, </a:t>
            </a:r>
          </a:p>
          <a:p>
            <a:pPr marL="0" indent="0">
              <a:buNone/>
            </a:pPr>
            <a:r>
              <a:rPr lang="ru-RU" b="1" dirty="0" smtClean="0">
                <a:solidFill>
                  <a:srgbClr val="002060"/>
                </a:solidFill>
              </a:rPr>
              <a:t>Но ведёт корабль степной.</a:t>
            </a:r>
          </a:p>
          <a:p>
            <a:pPr marL="0" indent="0">
              <a:buNone/>
            </a:pPr>
            <a:r>
              <a:rPr lang="ru-RU" b="1" dirty="0" smtClean="0">
                <a:solidFill>
                  <a:srgbClr val="002060"/>
                </a:solidFill>
              </a:rPr>
              <a:t>Спорит он с волной упрямо, </a:t>
            </a:r>
          </a:p>
          <a:p>
            <a:pPr marL="0" indent="0">
              <a:buNone/>
            </a:pPr>
            <a:r>
              <a:rPr lang="ru-RU" b="1" dirty="0" smtClean="0">
                <a:solidFill>
                  <a:srgbClr val="002060"/>
                </a:solidFill>
              </a:rPr>
              <a:t>Только с золотой волной.</a:t>
            </a: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628800"/>
            <a:ext cx="3897404" cy="4855516"/>
          </a:xfrm>
        </p:spPr>
      </p:pic>
    </p:spTree>
    <p:extLst>
      <p:ext uri="{BB962C8B-B14F-4D97-AF65-F5344CB8AC3E}">
        <p14:creationId xmlns:p14="http://schemas.microsoft.com/office/powerpoint/2010/main" val="127587045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02"/>
            <a:ext cx="9323512" cy="6992634"/>
          </a:xfrm>
          <a:prstGeom prst="rect">
            <a:avLst/>
          </a:prstGeom>
        </p:spPr>
      </p:pic>
      <p:sp>
        <p:nvSpPr>
          <p:cNvPr id="7" name="Заголовок 6"/>
          <p:cNvSpPr>
            <a:spLocks noGrp="1"/>
          </p:cNvSpPr>
          <p:nvPr>
            <p:ph type="title"/>
          </p:nvPr>
        </p:nvSpPr>
        <p:spPr/>
        <p:txBody>
          <a:bodyPr/>
          <a:lstStyle/>
          <a:p>
            <a:r>
              <a:rPr lang="ru-RU" b="1" dirty="0" smtClean="0">
                <a:solidFill>
                  <a:srgbClr val="FF0000"/>
                </a:solidFill>
              </a:rPr>
              <a:t>Разгадай кроссворд</a:t>
            </a:r>
            <a:endParaRPr lang="ru-RU" b="1" dirty="0">
              <a:solidFill>
                <a:srgbClr val="FF0000"/>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975318345"/>
              </p:ext>
            </p:extLst>
          </p:nvPr>
        </p:nvGraphicFramePr>
        <p:xfrm>
          <a:off x="546956" y="1242900"/>
          <a:ext cx="8229600" cy="5138428"/>
        </p:xfrm>
        <a:graphic>
          <a:graphicData uri="http://schemas.openxmlformats.org/drawingml/2006/table">
            <a:tbl>
              <a:tblPr>
                <a:tableStyleId>{5C22544A-7EE6-4342-B048-85BDC9FD1C3A}</a:tableStyleId>
              </a:tblPr>
              <a:tblGrid>
                <a:gridCol w="914400"/>
                <a:gridCol w="914400"/>
                <a:gridCol w="914400"/>
                <a:gridCol w="914400"/>
                <a:gridCol w="914400"/>
                <a:gridCol w="914400"/>
                <a:gridCol w="914400"/>
                <a:gridCol w="914400"/>
                <a:gridCol w="914400"/>
              </a:tblGrid>
              <a:tr h="426215">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7</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5</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8</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329">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3</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9</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4</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6</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b="1" dirty="0" smtClean="0">
                          <a:solidFill>
                            <a:srgbClr val="FF0000"/>
                          </a:solidFill>
                        </a:rPr>
                        <a:t>2</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r>
                        <a:rPr lang="ru-RU" b="1" dirty="0" smtClean="0">
                          <a:solidFill>
                            <a:srgbClr val="FF0000"/>
                          </a:solidFill>
                        </a:rPr>
                        <a:t>1</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78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0376">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331799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3"/>
            <a:ext cx="9277903" cy="6974632"/>
          </a:xfrm>
          <a:prstGeom prst="rect">
            <a:avLst/>
          </a:prstGeom>
        </p:spPr>
      </p:pic>
      <p:sp>
        <p:nvSpPr>
          <p:cNvPr id="7" name="Заголовок 6"/>
          <p:cNvSpPr>
            <a:spLocks noGrp="1"/>
          </p:cNvSpPr>
          <p:nvPr>
            <p:ph type="title"/>
          </p:nvPr>
        </p:nvSpPr>
        <p:spPr>
          <a:xfrm>
            <a:off x="107504" y="-28454"/>
            <a:ext cx="9036496" cy="6886453"/>
          </a:xfrm>
        </p:spPr>
        <p:txBody>
          <a:bodyPr>
            <a:normAutofit/>
          </a:bodyPr>
          <a:lstStyle/>
          <a:p>
            <a:pPr algn="l"/>
            <a:r>
              <a:rPr lang="ru-RU" sz="2400" dirty="0" smtClean="0">
                <a:solidFill>
                  <a:srgbClr val="FF0000"/>
                </a:solidFill>
              </a:rPr>
              <a:t>1</a:t>
            </a:r>
            <a:r>
              <a:rPr lang="ru-RU" sz="2400" dirty="0" smtClean="0"/>
              <a:t>.</a:t>
            </a:r>
            <a:r>
              <a:rPr lang="ru-RU" sz="2400" dirty="0"/>
              <a:t> Скажи, кто так </a:t>
            </a:r>
            <a:r>
              <a:rPr lang="ru-RU" sz="2400" dirty="0" smtClean="0"/>
              <a:t>вкусно готовит </a:t>
            </a:r>
            <a:r>
              <a:rPr lang="ru-RU" sz="2400" dirty="0"/>
              <a:t>щи капустные,</a:t>
            </a:r>
            <a:br>
              <a:rPr lang="ru-RU" sz="2400" dirty="0"/>
            </a:br>
            <a:r>
              <a:rPr lang="ru-RU" sz="2400" dirty="0"/>
              <a:t>Пахучие </a:t>
            </a:r>
            <a:r>
              <a:rPr lang="ru-RU" sz="2400" dirty="0" smtClean="0"/>
              <a:t>котлеты, салаты</a:t>
            </a:r>
            <a:r>
              <a:rPr lang="ru-RU" sz="2400" dirty="0"/>
              <a:t>, винегреты,</a:t>
            </a:r>
            <a:br>
              <a:rPr lang="ru-RU" sz="2400" dirty="0"/>
            </a:br>
            <a:r>
              <a:rPr lang="ru-RU" sz="2400" dirty="0"/>
              <a:t>Все завтраки, обеды?</a:t>
            </a:r>
            <a:br>
              <a:rPr lang="ru-RU" sz="2400" dirty="0"/>
            </a:br>
            <a:r>
              <a:rPr lang="ru-RU" sz="2400" dirty="0" smtClean="0">
                <a:solidFill>
                  <a:srgbClr val="FF0000"/>
                </a:solidFill>
              </a:rPr>
              <a:t>2</a:t>
            </a:r>
            <a:r>
              <a:rPr lang="ru-RU" sz="2400" dirty="0" smtClean="0"/>
              <a:t>. Не решит больной задач, Всех больных полечит …(врач)</a:t>
            </a:r>
            <a:br>
              <a:rPr lang="ru-RU" sz="2400" dirty="0" smtClean="0"/>
            </a:br>
            <a:r>
              <a:rPr lang="ru-RU" sz="2400" dirty="0" smtClean="0">
                <a:solidFill>
                  <a:srgbClr val="FF0000"/>
                </a:solidFill>
              </a:rPr>
              <a:t>3</a:t>
            </a:r>
            <a:r>
              <a:rPr lang="ru-RU" sz="2400" dirty="0" smtClean="0"/>
              <a:t>.</a:t>
            </a:r>
            <a:r>
              <a:rPr lang="ru-RU" sz="2400" b="1" dirty="0"/>
              <a:t> </a:t>
            </a:r>
            <a:r>
              <a:rPr lang="ru-RU" sz="2400" dirty="0"/>
              <a:t>Он и фрукты, и природу Нарисует, и портрет. Взял </a:t>
            </a:r>
            <a:r>
              <a:rPr lang="ru-RU" sz="2400" dirty="0" smtClean="0"/>
              <a:t>сегодня  </a:t>
            </a:r>
            <a:r>
              <a:rPr lang="ru-RU" sz="2400" dirty="0"/>
              <a:t>на работу </a:t>
            </a:r>
            <a:r>
              <a:rPr lang="ru-RU" sz="2400" dirty="0" smtClean="0"/>
              <a:t>кисти</a:t>
            </a:r>
            <a:r>
              <a:rPr lang="ru-RU" sz="2400" dirty="0"/>
              <a:t>, краски и мольберт. </a:t>
            </a:r>
            <a:r>
              <a:rPr lang="ru-RU" sz="2400" dirty="0" smtClean="0"/>
              <a:t>(художник)</a:t>
            </a:r>
            <a:br>
              <a:rPr lang="ru-RU" sz="2400" dirty="0" smtClean="0"/>
            </a:br>
            <a:r>
              <a:rPr lang="ru-RU" sz="2400" dirty="0" smtClean="0">
                <a:solidFill>
                  <a:srgbClr val="FF0000"/>
                </a:solidFill>
              </a:rPr>
              <a:t>4</a:t>
            </a:r>
            <a:r>
              <a:rPr lang="ru-RU" sz="2400" dirty="0" smtClean="0"/>
              <a:t>. Мне мигает светофор, знает он, что я ….(шофёр)</a:t>
            </a:r>
            <a:br>
              <a:rPr lang="ru-RU" sz="2400" dirty="0" smtClean="0"/>
            </a:br>
            <a:r>
              <a:rPr lang="ru-RU" sz="2400" dirty="0" smtClean="0">
                <a:solidFill>
                  <a:srgbClr val="FF0000"/>
                </a:solidFill>
              </a:rPr>
              <a:t>5</a:t>
            </a:r>
            <a:r>
              <a:rPr lang="ru-RU" sz="2400" dirty="0" smtClean="0"/>
              <a:t>. </a:t>
            </a:r>
            <a:r>
              <a:rPr lang="ru-RU" sz="2400" dirty="0"/>
              <a:t>Кто учит детишек читать и писать,</a:t>
            </a:r>
            <a:br>
              <a:rPr lang="ru-RU" sz="2400" dirty="0"/>
            </a:br>
            <a:r>
              <a:rPr lang="ru-RU" sz="2400" dirty="0"/>
              <a:t>Природу любить, стариков </a:t>
            </a:r>
            <a:r>
              <a:rPr lang="ru-RU" sz="2400" dirty="0" smtClean="0"/>
              <a:t>уважать</a:t>
            </a:r>
            <a:r>
              <a:rPr lang="ru-RU" sz="2000" dirty="0" smtClean="0"/>
              <a:t>?</a:t>
            </a:r>
            <a:r>
              <a:rPr lang="ru-RU" sz="2400" dirty="0"/>
              <a:t> </a:t>
            </a:r>
            <a:r>
              <a:rPr lang="ru-RU" sz="2400" dirty="0" smtClean="0"/>
              <a:t>(учитель)</a:t>
            </a:r>
            <a:br>
              <a:rPr lang="ru-RU" sz="2400" dirty="0" smtClean="0"/>
            </a:br>
            <a:r>
              <a:rPr lang="ru-RU" sz="2400" dirty="0" smtClean="0">
                <a:solidFill>
                  <a:srgbClr val="FF0000"/>
                </a:solidFill>
              </a:rPr>
              <a:t>6.</a:t>
            </a:r>
            <a:r>
              <a:rPr lang="ru-RU" sz="2400" dirty="0">
                <a:solidFill>
                  <a:srgbClr val="FF0000"/>
                </a:solidFill>
              </a:rPr>
              <a:t> </a:t>
            </a:r>
            <a:r>
              <a:rPr lang="ru-RU" sz="2400" dirty="0"/>
              <a:t>Он не лётчик, не </a:t>
            </a:r>
            <a:r>
              <a:rPr lang="ru-RU" sz="2400" dirty="0" smtClean="0"/>
              <a:t>пилот, он </a:t>
            </a:r>
            <a:r>
              <a:rPr lang="ru-RU" sz="2400" dirty="0"/>
              <a:t>ведёт не самолёт,</a:t>
            </a:r>
            <a:br>
              <a:rPr lang="ru-RU" sz="2400" dirty="0"/>
            </a:br>
            <a:r>
              <a:rPr lang="ru-RU" sz="2400" dirty="0"/>
              <a:t>А огромную </a:t>
            </a:r>
            <a:r>
              <a:rPr lang="ru-RU" sz="2400" dirty="0" smtClean="0"/>
              <a:t>ракету.</a:t>
            </a:r>
            <a:r>
              <a:rPr lang="ru-RU" sz="2400" dirty="0"/>
              <a:t> </a:t>
            </a:r>
            <a:r>
              <a:rPr lang="ru-RU" sz="2400" dirty="0" smtClean="0"/>
              <a:t>Дети</a:t>
            </a:r>
            <a:r>
              <a:rPr lang="ru-RU" sz="2400" dirty="0"/>
              <a:t>, кто, скажите это</a:t>
            </a:r>
            <a:r>
              <a:rPr lang="ru-RU" sz="2400" dirty="0" smtClean="0"/>
              <a:t>?(космонавт)</a:t>
            </a:r>
            <a:br>
              <a:rPr lang="ru-RU" sz="2400" dirty="0" smtClean="0"/>
            </a:br>
            <a:r>
              <a:rPr lang="ru-RU" sz="2400" dirty="0" smtClean="0">
                <a:solidFill>
                  <a:srgbClr val="FF0000"/>
                </a:solidFill>
              </a:rPr>
              <a:t>7.</a:t>
            </a:r>
            <a:r>
              <a:rPr lang="ru-RU" sz="2400" dirty="0">
                <a:solidFill>
                  <a:srgbClr val="FF0000"/>
                </a:solidFill>
              </a:rPr>
              <a:t> </a:t>
            </a:r>
            <a:r>
              <a:rPr lang="ru-RU" sz="2400" dirty="0"/>
              <a:t>Кто гантели п</a:t>
            </a:r>
            <a:r>
              <a:rPr lang="ru-RU" sz="2400" dirty="0" smtClean="0"/>
              <a:t>однимает, дальше </a:t>
            </a:r>
            <a:r>
              <a:rPr lang="ru-RU" sz="2400" dirty="0"/>
              <a:t>всех </a:t>
            </a:r>
            <a:r>
              <a:rPr lang="ru-RU" sz="2400" dirty="0" smtClean="0"/>
              <a:t>ядро </a:t>
            </a:r>
            <a:r>
              <a:rPr lang="ru-RU" sz="2400" dirty="0"/>
              <a:t>бросает?</a:t>
            </a:r>
            <a:br>
              <a:rPr lang="ru-RU" sz="2400" dirty="0"/>
            </a:br>
            <a:r>
              <a:rPr lang="ru-RU" sz="2400" dirty="0"/>
              <a:t>Быстро </a:t>
            </a:r>
            <a:r>
              <a:rPr lang="ru-RU" sz="2400" dirty="0" smtClean="0"/>
              <a:t>бегает, метко </a:t>
            </a:r>
            <a:r>
              <a:rPr lang="ru-RU" sz="2400" dirty="0"/>
              <a:t>стреляет, к</a:t>
            </a:r>
            <a:r>
              <a:rPr lang="ru-RU" sz="2400" dirty="0" smtClean="0"/>
              <a:t>ак </a:t>
            </a:r>
            <a:r>
              <a:rPr lang="ru-RU" sz="2400" dirty="0"/>
              <a:t>одним словом </a:t>
            </a:r>
            <a:r>
              <a:rPr lang="ru-RU" sz="2400" dirty="0" smtClean="0"/>
              <a:t>их </a:t>
            </a:r>
            <a:r>
              <a:rPr lang="ru-RU" sz="2400" dirty="0"/>
              <a:t>всех называют</a:t>
            </a:r>
            <a:r>
              <a:rPr lang="ru-RU" sz="2400" dirty="0" smtClean="0"/>
              <a:t>? (спортсмен)</a:t>
            </a:r>
            <a:br>
              <a:rPr lang="ru-RU" sz="2400" dirty="0" smtClean="0"/>
            </a:br>
            <a:r>
              <a:rPr lang="ru-RU" sz="2400" dirty="0" smtClean="0">
                <a:solidFill>
                  <a:srgbClr val="FF0000"/>
                </a:solidFill>
              </a:rPr>
              <a:t>8</a:t>
            </a:r>
            <a:r>
              <a:rPr lang="ru-RU" sz="2400" dirty="0" smtClean="0"/>
              <a:t>.</a:t>
            </a:r>
            <a:r>
              <a:rPr lang="ru-RU" sz="2400" dirty="0"/>
              <a:t> Средь облаков, на </a:t>
            </a:r>
            <a:r>
              <a:rPr lang="ru-RU" sz="2400" dirty="0" smtClean="0"/>
              <a:t>высоте, мы </a:t>
            </a:r>
            <a:r>
              <a:rPr lang="ru-RU" sz="2400" dirty="0"/>
              <a:t>дружно строим новый дом,</a:t>
            </a:r>
            <a:br>
              <a:rPr lang="ru-RU" sz="2400" dirty="0"/>
            </a:br>
            <a:r>
              <a:rPr lang="ru-RU" sz="2400" dirty="0"/>
              <a:t>Чтобы в тепле и </a:t>
            </a:r>
            <a:r>
              <a:rPr lang="ru-RU" sz="2400" dirty="0" smtClean="0"/>
              <a:t>красоте счастливо </a:t>
            </a:r>
            <a:r>
              <a:rPr lang="ru-RU" sz="2400" dirty="0"/>
              <a:t>жили люди в нем</a:t>
            </a:r>
            <a:r>
              <a:rPr lang="ru-RU" sz="2400" dirty="0" smtClean="0"/>
              <a:t>. (строитель)</a:t>
            </a:r>
            <a:br>
              <a:rPr lang="ru-RU" sz="2400" dirty="0" smtClean="0"/>
            </a:br>
            <a:r>
              <a:rPr lang="ru-RU" sz="2400" dirty="0" smtClean="0">
                <a:solidFill>
                  <a:srgbClr val="FF0000"/>
                </a:solidFill>
              </a:rPr>
              <a:t>9</a:t>
            </a:r>
            <a:r>
              <a:rPr lang="ru-RU" sz="2400" dirty="0"/>
              <a:t> . Красками пахнет наш юбиляр: тысячный дом </a:t>
            </a:r>
            <a:r>
              <a:rPr lang="ru-RU" sz="2400"/>
              <a:t>покрасил </a:t>
            </a:r>
            <a:r>
              <a:rPr lang="ru-RU" sz="2400" smtClean="0"/>
              <a:t>.… </a:t>
            </a:r>
            <a:r>
              <a:rPr lang="ru-RU" sz="2400" dirty="0" smtClean="0"/>
              <a:t>(маляр)</a:t>
            </a:r>
            <a:endParaRPr lang="ru-RU" sz="2400" dirty="0"/>
          </a:p>
        </p:txBody>
      </p:sp>
    </p:spTree>
    <p:extLst>
      <p:ext uri="{BB962C8B-B14F-4D97-AF65-F5344CB8AC3E}">
        <p14:creationId xmlns:p14="http://schemas.microsoft.com/office/powerpoint/2010/main" val="143395433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7" y="0"/>
            <a:ext cx="10247107" cy="7685330"/>
          </a:xfrm>
          <a:prstGeom prst="rect">
            <a:avLst/>
          </a:prstGeom>
        </p:spPr>
      </p:pic>
      <p:sp>
        <p:nvSpPr>
          <p:cNvPr id="3" name="Заголовок 2"/>
          <p:cNvSpPr>
            <a:spLocks noGrp="1"/>
          </p:cNvSpPr>
          <p:nvPr>
            <p:ph type="title"/>
          </p:nvPr>
        </p:nvSpPr>
        <p:spPr/>
        <p:txBody>
          <a:bodyPr>
            <a:normAutofit/>
          </a:bodyPr>
          <a:lstStyle/>
          <a:p>
            <a:r>
              <a:rPr lang="ru-RU" sz="6000" b="1" dirty="0">
                <a:solidFill>
                  <a:srgbClr val="FF0000"/>
                </a:solidFill>
                <a:cs typeface="Aharoni" pitchFamily="2" charset="-79"/>
              </a:rPr>
              <a:t>Р</a:t>
            </a:r>
            <a:r>
              <a:rPr lang="ru-RU" sz="6000" b="1" dirty="0" smtClean="0">
                <a:solidFill>
                  <a:srgbClr val="FF0000"/>
                </a:solidFill>
                <a:cs typeface="Aharoni" pitchFamily="2" charset="-79"/>
              </a:rPr>
              <a:t>азгадай кроссворд</a:t>
            </a:r>
            <a:endParaRPr lang="ru-RU" sz="6000" b="1" dirty="0">
              <a:solidFill>
                <a:srgbClr val="FF0000"/>
              </a:solidFill>
              <a:cs typeface="Aharoni" pitchFamily="2" charset="-79"/>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61766501"/>
              </p:ext>
            </p:extLst>
          </p:nvPr>
        </p:nvGraphicFramePr>
        <p:xfrm>
          <a:off x="457200" y="1412776"/>
          <a:ext cx="8229600" cy="5486400"/>
        </p:xfrm>
        <a:graphic>
          <a:graphicData uri="http://schemas.openxmlformats.org/drawingml/2006/table">
            <a:tbl>
              <a:tblPr bandRow="1" bandCol="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7</a:t>
                      </a:r>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5</a:t>
                      </a:r>
                      <a:r>
                        <a:rPr lang="ru-RU" sz="2400" b="1" dirty="0" smtClean="0"/>
                        <a:t>У</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П</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8</a:t>
                      </a:r>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3</a:t>
                      </a:r>
                      <a:r>
                        <a:rPr lang="ru-RU" sz="2400" b="1" dirty="0" smtClean="0"/>
                        <a:t>Х</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Ч</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9</a:t>
                      </a:r>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У</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4</a:t>
                      </a:r>
                      <a:r>
                        <a:rPr lang="ru-RU" sz="2400" b="1" dirty="0" smtClean="0"/>
                        <a:t>Ш</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6</a:t>
                      </a:r>
                      <a:r>
                        <a:rPr lang="ru-RU" sz="2400" b="1" dirty="0" smtClean="0"/>
                        <a:t>К</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2</a:t>
                      </a:r>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Д</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800" b="1" dirty="0" smtClean="0">
                          <a:solidFill>
                            <a:srgbClr val="FF0000"/>
                          </a:solidFill>
                        </a:rPr>
                        <a:t>1</a:t>
                      </a:r>
                      <a:r>
                        <a:rPr lang="ru-RU" sz="2400" b="1" dirty="0" smtClean="0">
                          <a:solidFill>
                            <a:schemeClr val="tx1"/>
                          </a:solidFill>
                        </a:rPr>
                        <a:t>П</a:t>
                      </a:r>
                      <a:endParaRPr lang="ru-RU"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Ф</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Я</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70840">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Ж</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Ё</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Ч</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Ь</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К</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Ь</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4656">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5802864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1" nodeType="clickEffect">
                                  <p:stCondLst>
                                    <p:cond delay="0"/>
                                  </p:stCondLst>
                                  <p:childTnLst>
                                    <p:animClr clrSpc="hsl" dir="cw">
                                      <p:cBhvr override="childStyle">
                                        <p:cTn id="10" dur="500" fill="hold"/>
                                        <p:tgtEl>
                                          <p:spTgt spid="3"/>
                                        </p:tgtEl>
                                        <p:attrNameLst>
                                          <p:attrName>style.color</p:attrName>
                                        </p:attrNameLst>
                                      </p:cBhvr>
                                      <p:by>
                                        <p:hsl h="7200000" s="0" l="0"/>
                                      </p:by>
                                    </p:animClr>
                                    <p:animClr clrSpc="hsl" dir="cw">
                                      <p:cBhvr>
                                        <p:cTn id="11" dur="500" fill="hold"/>
                                        <p:tgtEl>
                                          <p:spTgt spid="3"/>
                                        </p:tgtEl>
                                        <p:attrNameLst>
                                          <p:attrName>fillcolor</p:attrName>
                                        </p:attrNameLst>
                                      </p:cBhvr>
                                      <p:by>
                                        <p:hsl h="7200000" s="0" l="0"/>
                                      </p:by>
                                    </p:animClr>
                                    <p:animClr clrSpc="hsl" dir="cw">
                                      <p:cBhvr>
                                        <p:cTn id="12" dur="500" fill="hold"/>
                                        <p:tgtEl>
                                          <p:spTgt spid="3"/>
                                        </p:tgtEl>
                                        <p:attrNameLst>
                                          <p:attrName>stroke.color</p:attrName>
                                        </p:attrNameLst>
                                      </p:cBhvr>
                                      <p:by>
                                        <p:hsl h="7200000" s="0" l="0"/>
                                      </p:by>
                                    </p:animClr>
                                    <p:set>
                                      <p:cBhvr>
                                        <p:cTn id="1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74638"/>
            <a:ext cx="8229600" cy="5674642"/>
          </a:xfrm>
        </p:spPr>
        <p:txBody>
          <a:bodyPr>
            <a:normAutofit/>
          </a:bodyPr>
          <a:lstStyle/>
          <a:p>
            <a:r>
              <a:rPr lang="ru-RU" b="1" i="1" dirty="0" err="1" smtClean="0">
                <a:solidFill>
                  <a:srgbClr val="002060"/>
                </a:solidFill>
              </a:rPr>
              <a:t>Балашева</a:t>
            </a:r>
            <a:r>
              <a:rPr lang="ru-RU" b="1" i="1" dirty="0" smtClean="0">
                <a:solidFill>
                  <a:srgbClr val="002060"/>
                </a:solidFill>
              </a:rPr>
              <a:t> Наталья Петровна</a:t>
            </a:r>
            <a:br>
              <a:rPr lang="ru-RU" b="1" i="1" dirty="0" smtClean="0">
                <a:solidFill>
                  <a:srgbClr val="002060"/>
                </a:solidFill>
              </a:rPr>
            </a:br>
            <a:r>
              <a:rPr lang="ru-RU" i="1" dirty="0" smtClean="0">
                <a:solidFill>
                  <a:srgbClr val="002060"/>
                </a:solidFill>
              </a:rPr>
              <a:t>Учитель начальных классов</a:t>
            </a:r>
            <a:br>
              <a:rPr lang="ru-RU" i="1" dirty="0" smtClean="0">
                <a:solidFill>
                  <a:srgbClr val="002060"/>
                </a:solidFill>
              </a:rPr>
            </a:br>
            <a:r>
              <a:rPr lang="ru-RU" i="1" dirty="0" smtClean="0">
                <a:solidFill>
                  <a:srgbClr val="002060"/>
                </a:solidFill>
              </a:rPr>
              <a:t>ГОУ СОШ «Школа здоровья» </a:t>
            </a:r>
            <a:br>
              <a:rPr lang="ru-RU" i="1" dirty="0" smtClean="0">
                <a:solidFill>
                  <a:srgbClr val="002060"/>
                </a:solidFill>
              </a:rPr>
            </a:br>
            <a:r>
              <a:rPr lang="ru-RU" i="1" dirty="0" smtClean="0">
                <a:solidFill>
                  <a:srgbClr val="002060"/>
                </a:solidFill>
              </a:rPr>
              <a:t>№ 1920</a:t>
            </a:r>
            <a:br>
              <a:rPr lang="ru-RU" i="1" dirty="0" smtClean="0">
                <a:solidFill>
                  <a:srgbClr val="002060"/>
                </a:solidFill>
              </a:rPr>
            </a:br>
            <a:r>
              <a:rPr lang="ru-RU" i="1" dirty="0" smtClean="0">
                <a:solidFill>
                  <a:srgbClr val="002060"/>
                </a:solidFill>
              </a:rPr>
              <a:t>г. Москва</a:t>
            </a:r>
            <a:endParaRPr lang="ru-RU" i="1" dirty="0">
              <a:solidFill>
                <a:srgbClr val="002060"/>
              </a:solidFill>
            </a:endParaRPr>
          </a:p>
        </p:txBody>
      </p:sp>
    </p:spTree>
    <p:extLst>
      <p:ext uri="{BB962C8B-B14F-4D97-AF65-F5344CB8AC3E}">
        <p14:creationId xmlns:p14="http://schemas.microsoft.com/office/powerpoint/2010/main" val="3725363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9" y="0"/>
            <a:ext cx="9144000" cy="6858000"/>
          </a:xfrm>
          <a:prstGeom prst="rect">
            <a:avLst/>
          </a:prstGeom>
        </p:spPr>
      </p:pic>
      <p:sp>
        <p:nvSpPr>
          <p:cNvPr id="3" name="Заголовок 2"/>
          <p:cNvSpPr>
            <a:spLocks noGrp="1"/>
          </p:cNvSpPr>
          <p:nvPr>
            <p:ph type="title"/>
          </p:nvPr>
        </p:nvSpPr>
        <p:spPr/>
        <p:txBody>
          <a:bodyPr>
            <a:normAutofit/>
          </a:bodyPr>
          <a:lstStyle/>
          <a:p>
            <a:r>
              <a:rPr lang="ru-RU" sz="6000" dirty="0" smtClean="0">
                <a:solidFill>
                  <a:srgbClr val="002060"/>
                </a:solidFill>
                <a:latin typeface="Arial Black" pitchFamily="34" charset="0"/>
              </a:rPr>
              <a:t>Моряк</a:t>
            </a:r>
            <a:endParaRPr lang="ru-RU" sz="6000"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Плывёт моряк на корабле</a:t>
            </a:r>
          </a:p>
          <a:p>
            <a:pPr marL="0" indent="0">
              <a:buNone/>
            </a:pPr>
            <a:r>
              <a:rPr lang="ru-RU" b="1" dirty="0" smtClean="0">
                <a:solidFill>
                  <a:srgbClr val="002060"/>
                </a:solidFill>
              </a:rPr>
              <a:t>Он не тоскует по земле.</a:t>
            </a:r>
          </a:p>
          <a:p>
            <a:pPr marL="0" indent="0">
              <a:buNone/>
            </a:pPr>
            <a:r>
              <a:rPr lang="ru-RU" b="1" dirty="0" smtClean="0">
                <a:solidFill>
                  <a:srgbClr val="002060"/>
                </a:solidFill>
              </a:rPr>
              <a:t>Он с ветром дружит и волной</a:t>
            </a:r>
          </a:p>
          <a:p>
            <a:pPr marL="0" indent="0">
              <a:buNone/>
            </a:pPr>
            <a:r>
              <a:rPr lang="ru-RU" b="1" dirty="0" smtClean="0">
                <a:solidFill>
                  <a:srgbClr val="002060"/>
                </a:solidFill>
              </a:rPr>
              <a:t>Ведь море – дом его родной.</a:t>
            </a:r>
            <a:endParaRPr lang="ru-RU" b="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395627095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Пожарный</a:t>
            </a:r>
            <a:endParaRPr lang="ru-RU" sz="6000" b="1" dirty="0">
              <a:solidFill>
                <a:srgbClr val="002060"/>
              </a:solidFill>
              <a:latin typeface="Arial Black" pitchFamily="34" charset="0"/>
            </a:endParaRPr>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48064" y="3645024"/>
            <a:ext cx="3355145" cy="2827459"/>
          </a:xfrm>
        </p:spPr>
      </p:pic>
      <p:sp>
        <p:nvSpPr>
          <p:cNvPr id="5" name="Объект 4"/>
          <p:cNvSpPr>
            <a:spLocks noGrp="1"/>
          </p:cNvSpPr>
          <p:nvPr>
            <p:ph sz="half" idx="2"/>
          </p:nvPr>
        </p:nvSpPr>
        <p:spPr>
          <a:xfrm>
            <a:off x="3330748" y="1600200"/>
            <a:ext cx="5356052" cy="4525963"/>
          </a:xfrm>
        </p:spPr>
        <p:txBody>
          <a:bodyPr/>
          <a:lstStyle/>
          <a:p>
            <a:pPr marL="0" indent="0">
              <a:buNone/>
            </a:pPr>
            <a:r>
              <a:rPr lang="ru-RU" b="1" dirty="0" smtClean="0">
                <a:solidFill>
                  <a:srgbClr val="002060"/>
                </a:solidFill>
              </a:rPr>
              <a:t>Если вдруг беда случится,</a:t>
            </a:r>
          </a:p>
          <a:p>
            <a:pPr marL="0" indent="0">
              <a:buNone/>
            </a:pPr>
            <a:r>
              <a:rPr lang="ru-RU" b="1" dirty="0" smtClean="0">
                <a:solidFill>
                  <a:srgbClr val="002060"/>
                </a:solidFill>
              </a:rPr>
              <a:t>Где-то что-то загорится,</a:t>
            </a:r>
          </a:p>
          <a:p>
            <a:pPr marL="0" indent="0">
              <a:buNone/>
            </a:pPr>
            <a:r>
              <a:rPr lang="ru-RU" b="1" dirty="0" smtClean="0">
                <a:solidFill>
                  <a:srgbClr val="002060"/>
                </a:solidFill>
              </a:rPr>
              <a:t>Там пожарный нужен срочно.</a:t>
            </a:r>
          </a:p>
          <a:p>
            <a:pPr marL="0" indent="0">
              <a:buNone/>
            </a:pPr>
            <a:r>
              <a:rPr lang="ru-RU" b="1" dirty="0" smtClean="0">
                <a:solidFill>
                  <a:srgbClr val="002060"/>
                </a:solidFill>
              </a:rPr>
              <a:t>Он погасит, - это точно. </a:t>
            </a:r>
            <a:endParaRPr lang="ru-RU" b="1" dirty="0">
              <a:solidFill>
                <a:srgbClr val="002060"/>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85465"/>
            <a:ext cx="2935213" cy="4182391"/>
          </a:xfrm>
          <a:prstGeom prst="rect">
            <a:avLst/>
          </a:prstGeom>
        </p:spPr>
      </p:pic>
    </p:spTree>
    <p:extLst>
      <p:ext uri="{BB962C8B-B14F-4D97-AF65-F5344CB8AC3E}">
        <p14:creationId xmlns:p14="http://schemas.microsoft.com/office/powerpoint/2010/main" val="322504050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p:txBody>
          <a:bodyPr>
            <a:normAutofit/>
          </a:bodyPr>
          <a:lstStyle/>
          <a:p>
            <a:r>
              <a:rPr lang="ru-RU" sz="6000" b="1" dirty="0" smtClean="0">
                <a:solidFill>
                  <a:srgbClr val="002060"/>
                </a:solidFill>
                <a:latin typeface="Arial Black" pitchFamily="34" charset="0"/>
              </a:rPr>
              <a:t>Военнослужащий</a:t>
            </a:r>
            <a:endParaRPr lang="ru-RU" sz="6000" b="1" dirty="0">
              <a:solidFill>
                <a:srgbClr val="002060"/>
              </a:solidFill>
              <a:latin typeface="Arial Black" pitchFamily="34" charset="0"/>
            </a:endParaRPr>
          </a:p>
        </p:txBody>
      </p:sp>
      <p:sp>
        <p:nvSpPr>
          <p:cNvPr id="5" name="Объект 4"/>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Защитники </a:t>
            </a:r>
            <a:r>
              <a:rPr lang="ru-RU" b="1" dirty="0">
                <a:solidFill>
                  <a:srgbClr val="002060"/>
                </a:solidFill>
              </a:rPr>
              <a:t>обители.</a:t>
            </a:r>
            <a:br>
              <a:rPr lang="ru-RU" b="1" dirty="0">
                <a:solidFill>
                  <a:srgbClr val="002060"/>
                </a:solidFill>
              </a:rPr>
            </a:br>
            <a:r>
              <a:rPr lang="ru-RU" b="1" dirty="0">
                <a:solidFill>
                  <a:srgbClr val="002060"/>
                </a:solidFill>
              </a:rPr>
              <a:t>Отважные бойцы.</a:t>
            </a:r>
            <a:br>
              <a:rPr lang="ru-RU" b="1" dirty="0">
                <a:solidFill>
                  <a:srgbClr val="002060"/>
                </a:solidFill>
              </a:rPr>
            </a:br>
            <a:r>
              <a:rPr lang="ru-RU" b="1" dirty="0">
                <a:solidFill>
                  <a:srgbClr val="002060"/>
                </a:solidFill>
              </a:rPr>
              <a:t>И доблестные рыцари.</a:t>
            </a:r>
            <a:br>
              <a:rPr lang="ru-RU" b="1" dirty="0">
                <a:solidFill>
                  <a:srgbClr val="002060"/>
                </a:solidFill>
              </a:rPr>
            </a:br>
            <a:r>
              <a:rPr lang="ru-RU" b="1" dirty="0">
                <a:solidFill>
                  <a:srgbClr val="002060"/>
                </a:solidFill>
              </a:rPr>
              <a:t>Лихие храбрецы.</a:t>
            </a:r>
          </a:p>
          <a:p>
            <a:pPr marL="0" indent="0">
              <a:buNone/>
            </a:pPr>
            <a:r>
              <a:rPr lang="ru-RU" b="1" dirty="0">
                <a:solidFill>
                  <a:srgbClr val="002060"/>
                </a:solidFill>
              </a:rPr>
              <a:t>Сил темных победители.</a:t>
            </a:r>
            <a:br>
              <a:rPr lang="ru-RU" b="1" dirty="0">
                <a:solidFill>
                  <a:srgbClr val="002060"/>
                </a:solidFill>
              </a:rPr>
            </a:br>
            <a:r>
              <a:rPr lang="ru-RU" b="1" dirty="0">
                <a:solidFill>
                  <a:srgbClr val="002060"/>
                </a:solidFill>
              </a:rPr>
              <a:t>Без званий и имен.</a:t>
            </a:r>
            <a:br>
              <a:rPr lang="ru-RU" b="1" dirty="0">
                <a:solidFill>
                  <a:srgbClr val="002060"/>
                </a:solidFill>
              </a:rPr>
            </a:br>
            <a:r>
              <a:rPr lang="ru-RU" b="1" dirty="0">
                <a:solidFill>
                  <a:srgbClr val="002060"/>
                </a:solidFill>
              </a:rPr>
              <a:t>Отечества служители.</a:t>
            </a:r>
            <a:br>
              <a:rPr lang="ru-RU" b="1" dirty="0">
                <a:solidFill>
                  <a:srgbClr val="002060"/>
                </a:solidFill>
              </a:rPr>
            </a:br>
            <a:r>
              <a:rPr lang="ru-RU" b="1" dirty="0">
                <a:solidFill>
                  <a:srgbClr val="002060"/>
                </a:solidFill>
              </a:rPr>
              <a:t>Солдаты всех времен.</a:t>
            </a:r>
          </a:p>
          <a:p>
            <a:endParaRPr lang="ru-RU" b="1" dirty="0">
              <a:solidFill>
                <a:srgbClr val="002060"/>
              </a:solidFill>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79377"/>
            <a:ext cx="4038600" cy="3967608"/>
          </a:xfrm>
        </p:spPr>
      </p:pic>
    </p:spTree>
    <p:extLst>
      <p:ext uri="{BB962C8B-B14F-4D97-AF65-F5344CB8AC3E}">
        <p14:creationId xmlns:p14="http://schemas.microsoft.com/office/powerpoint/2010/main" val="163665296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Полицейский</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Если вы в беду попали,</a:t>
            </a:r>
          </a:p>
          <a:p>
            <a:pPr marL="0" indent="0">
              <a:buNone/>
            </a:pPr>
            <a:r>
              <a:rPr lang="ru-RU" b="1" dirty="0" smtClean="0">
                <a:solidFill>
                  <a:srgbClr val="002060"/>
                </a:solidFill>
              </a:rPr>
              <a:t>Телефон 02 набрали.</a:t>
            </a:r>
          </a:p>
          <a:p>
            <a:pPr marL="0" indent="0">
              <a:buNone/>
            </a:pPr>
            <a:r>
              <a:rPr lang="ru-RU" b="1" dirty="0" smtClean="0">
                <a:solidFill>
                  <a:srgbClr val="002060"/>
                </a:solidFill>
              </a:rPr>
              <a:t>К вам полиция придёт,</a:t>
            </a:r>
          </a:p>
          <a:p>
            <a:pPr marL="0" indent="0">
              <a:buNone/>
            </a:pPr>
            <a:r>
              <a:rPr lang="ru-RU" b="1" dirty="0" smtClean="0">
                <a:solidFill>
                  <a:srgbClr val="002060"/>
                </a:solidFill>
              </a:rPr>
              <a:t>Всем поможет, всех спасёт.</a:t>
            </a:r>
            <a:endParaRPr lang="ru-RU" b="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66672414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Лётчик</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Лётчик знает своё дело,</a:t>
            </a:r>
          </a:p>
          <a:p>
            <a:pPr marL="0" indent="0">
              <a:buNone/>
            </a:pPr>
            <a:r>
              <a:rPr lang="ru-RU" b="1" dirty="0" smtClean="0">
                <a:solidFill>
                  <a:srgbClr val="002060"/>
                </a:solidFill>
              </a:rPr>
              <a:t>В небе водит самолёт.</a:t>
            </a:r>
          </a:p>
          <a:p>
            <a:pPr marL="0" indent="0">
              <a:buNone/>
            </a:pPr>
            <a:r>
              <a:rPr lang="ru-RU" b="1" dirty="0" smtClean="0">
                <a:solidFill>
                  <a:srgbClr val="002060"/>
                </a:solidFill>
              </a:rPr>
              <a:t>Над землей летит он смело,</a:t>
            </a:r>
          </a:p>
          <a:p>
            <a:pPr marL="0" indent="0">
              <a:buNone/>
            </a:pPr>
            <a:r>
              <a:rPr lang="ru-RU" b="1" dirty="0" smtClean="0">
                <a:solidFill>
                  <a:srgbClr val="002060"/>
                </a:solidFill>
              </a:rPr>
              <a:t>Совершая перелёт.</a:t>
            </a:r>
            <a:endParaRPr lang="ru-RU" b="1" dirty="0">
              <a:solidFill>
                <a:srgbClr val="002060"/>
              </a:solidFill>
            </a:endParaRPr>
          </a:p>
        </p:txBody>
      </p:sp>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126682735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Шофёр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lstStyle/>
          <a:p>
            <a:pPr marL="0" indent="0">
              <a:buNone/>
            </a:pPr>
            <a:r>
              <a:rPr lang="ru-RU" b="1" dirty="0" smtClean="0">
                <a:solidFill>
                  <a:srgbClr val="002060"/>
                </a:solidFill>
              </a:rPr>
              <a:t>Качу, </a:t>
            </a:r>
          </a:p>
          <a:p>
            <a:pPr marL="0" indent="0">
              <a:buNone/>
            </a:pPr>
            <a:r>
              <a:rPr lang="ru-RU" b="1" dirty="0" smtClean="0">
                <a:solidFill>
                  <a:srgbClr val="002060"/>
                </a:solidFill>
              </a:rPr>
              <a:t>Лечу</a:t>
            </a:r>
          </a:p>
          <a:p>
            <a:pPr marL="0" indent="0">
              <a:buNone/>
            </a:pPr>
            <a:r>
              <a:rPr lang="ru-RU" b="1" dirty="0" smtClean="0">
                <a:solidFill>
                  <a:srgbClr val="002060"/>
                </a:solidFill>
              </a:rPr>
              <a:t>Во весь опор</a:t>
            </a:r>
          </a:p>
          <a:p>
            <a:pPr marL="0" indent="0">
              <a:buNone/>
            </a:pPr>
            <a:r>
              <a:rPr lang="ru-RU" b="1" dirty="0" smtClean="0">
                <a:solidFill>
                  <a:srgbClr val="002060"/>
                </a:solidFill>
              </a:rPr>
              <a:t>Я сам – шофер,</a:t>
            </a:r>
          </a:p>
          <a:p>
            <a:pPr marL="0" indent="0">
              <a:buNone/>
            </a:pPr>
            <a:r>
              <a:rPr lang="ru-RU" b="1" dirty="0" smtClean="0">
                <a:solidFill>
                  <a:srgbClr val="002060"/>
                </a:solidFill>
              </a:rPr>
              <a:t>Я сам – мотор.</a:t>
            </a:r>
          </a:p>
          <a:p>
            <a:pPr marL="0" indent="0">
              <a:buNone/>
            </a:pPr>
            <a:r>
              <a:rPr lang="ru-RU" b="1" dirty="0" smtClean="0">
                <a:solidFill>
                  <a:srgbClr val="002060"/>
                </a:solidFill>
              </a:rPr>
              <a:t>Нажимаю на педаль –</a:t>
            </a:r>
          </a:p>
          <a:p>
            <a:pPr marL="0" indent="0">
              <a:buNone/>
            </a:pPr>
            <a:r>
              <a:rPr lang="ru-RU" b="1" dirty="0" smtClean="0">
                <a:solidFill>
                  <a:srgbClr val="002060"/>
                </a:solidFill>
              </a:rPr>
              <a:t>И машина </a:t>
            </a:r>
          </a:p>
          <a:p>
            <a:pPr marL="0" indent="0">
              <a:buNone/>
            </a:pPr>
            <a:r>
              <a:rPr lang="ru-RU" b="1" dirty="0" smtClean="0">
                <a:solidFill>
                  <a:srgbClr val="002060"/>
                </a:solidFill>
              </a:rPr>
              <a:t>мчится вдаль!</a:t>
            </a:r>
            <a:endParaRPr lang="ru-RU" b="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556078"/>
            <a:ext cx="3672408" cy="4579732"/>
          </a:xfrm>
        </p:spPr>
      </p:pic>
    </p:spTree>
    <p:extLst>
      <p:ext uri="{BB962C8B-B14F-4D97-AF65-F5344CB8AC3E}">
        <p14:creationId xmlns:p14="http://schemas.microsoft.com/office/powerpoint/2010/main" val="63588495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 y="0"/>
            <a:ext cx="9296400" cy="6974632"/>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Маляр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600200"/>
            <a:ext cx="4762872" cy="4525963"/>
          </a:xfrm>
        </p:spPr>
        <p:txBody>
          <a:bodyPr/>
          <a:lstStyle/>
          <a:p>
            <a:pPr marL="0" indent="0">
              <a:buNone/>
            </a:pPr>
            <a:r>
              <a:rPr lang="ru-RU" b="1" dirty="0" smtClean="0">
                <a:solidFill>
                  <a:srgbClr val="002060"/>
                </a:solidFill>
              </a:rPr>
              <a:t>Я маляр, шагаю к вам</a:t>
            </a:r>
          </a:p>
          <a:p>
            <a:pPr marL="0" indent="0">
              <a:buNone/>
            </a:pPr>
            <a:r>
              <a:rPr lang="ru-RU" b="1" dirty="0" smtClean="0">
                <a:solidFill>
                  <a:srgbClr val="002060"/>
                </a:solidFill>
              </a:rPr>
              <a:t>С кистью и ведром.</a:t>
            </a:r>
          </a:p>
          <a:p>
            <a:pPr marL="0" indent="0">
              <a:buNone/>
            </a:pPr>
            <a:r>
              <a:rPr lang="ru-RU" b="1" dirty="0" smtClean="0">
                <a:solidFill>
                  <a:srgbClr val="002060"/>
                </a:solidFill>
              </a:rPr>
              <a:t>Свежей краской буду сам</a:t>
            </a:r>
          </a:p>
          <a:p>
            <a:pPr marL="0" indent="0">
              <a:buNone/>
            </a:pPr>
            <a:r>
              <a:rPr lang="ru-RU" b="1" dirty="0" smtClean="0">
                <a:solidFill>
                  <a:srgbClr val="002060"/>
                </a:solidFill>
              </a:rPr>
              <a:t>Красить новый дом.</a:t>
            </a:r>
          </a:p>
          <a:p>
            <a:pPr marL="0" indent="0">
              <a:buNone/>
            </a:pPr>
            <a:r>
              <a:rPr lang="ru-RU" b="1" dirty="0" smtClean="0">
                <a:solidFill>
                  <a:srgbClr val="002060"/>
                </a:solidFill>
              </a:rPr>
              <a:t>Крашу стены, крашу дверь, </a:t>
            </a:r>
          </a:p>
          <a:p>
            <a:pPr marL="0" indent="0">
              <a:buNone/>
            </a:pPr>
            <a:r>
              <a:rPr lang="ru-RU" b="1" dirty="0" smtClean="0">
                <a:solidFill>
                  <a:srgbClr val="002060"/>
                </a:solidFill>
              </a:rPr>
              <a:t>Пляшет кисть моя…</a:t>
            </a:r>
          </a:p>
          <a:p>
            <a:pPr marL="0" indent="0">
              <a:buNone/>
            </a:pPr>
            <a:r>
              <a:rPr lang="ru-RU" b="1" dirty="0" smtClean="0">
                <a:solidFill>
                  <a:srgbClr val="002060"/>
                </a:solidFill>
              </a:rPr>
              <a:t>У меня и нос теперь</a:t>
            </a:r>
          </a:p>
          <a:p>
            <a:pPr marL="0" indent="0">
              <a:buNone/>
            </a:pPr>
            <a:r>
              <a:rPr lang="ru-RU" b="1" dirty="0" smtClean="0">
                <a:solidFill>
                  <a:srgbClr val="002060"/>
                </a:solidFill>
              </a:rPr>
              <a:t>Белым стал, друзья.</a:t>
            </a: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4088" y="1628800"/>
            <a:ext cx="3250704" cy="4320480"/>
          </a:xfrm>
        </p:spPr>
      </p:pic>
    </p:spTree>
    <p:extLst>
      <p:ext uri="{BB962C8B-B14F-4D97-AF65-F5344CB8AC3E}">
        <p14:creationId xmlns:p14="http://schemas.microsoft.com/office/powerpoint/2010/main" val="3578076196"/>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630</Words>
  <Application>Microsoft Office PowerPoint</Application>
  <PresentationFormat>Экран (4:3)</PresentationFormat>
  <Paragraphs>220</Paragraphs>
  <Slides>27</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Мир профессий</vt:lpstr>
      <vt:lpstr>Врач</vt:lpstr>
      <vt:lpstr>Моряк</vt:lpstr>
      <vt:lpstr>Пожарный</vt:lpstr>
      <vt:lpstr>Военнослужащий</vt:lpstr>
      <vt:lpstr>Полицейский</vt:lpstr>
      <vt:lpstr>Лётчик</vt:lpstr>
      <vt:lpstr>Шофёр</vt:lpstr>
      <vt:lpstr>Маляр</vt:lpstr>
      <vt:lpstr>Учитель</vt:lpstr>
      <vt:lpstr>Художник</vt:lpstr>
      <vt:lpstr>Повар</vt:lpstr>
      <vt:lpstr>Портниха</vt:lpstr>
      <vt:lpstr>Столяр</vt:lpstr>
      <vt:lpstr>Строители</vt:lpstr>
      <vt:lpstr>Менеджер</vt:lpstr>
      <vt:lpstr>Парикмахер</vt:lpstr>
      <vt:lpstr>Музыкант</vt:lpstr>
      <vt:lpstr>Клоун</vt:lpstr>
      <vt:lpstr>Космонавт</vt:lpstr>
      <vt:lpstr>Геолог</vt:lpstr>
      <vt:lpstr>Доярка</vt:lpstr>
      <vt:lpstr>Комбайнёр</vt:lpstr>
      <vt:lpstr>Разгадай кроссворд</vt:lpstr>
      <vt:lpstr>1. Скажи, кто так вкусно готовит щи капустные, Пахучие котлеты, салаты, винегреты, Все завтраки, обеды? 2. Не решит больной задач, Всех больных полечит …(врач) 3. Он и фрукты, и природу Нарисует, и портрет. Взял сегодня  на работу кисти, краски и мольберт. (художник) 4. Мне мигает светофор, знает он, что я ….(шофёр) 5. Кто учит детишек читать и писать, Природу любить, стариков уважать? (учитель) 6. Он не лётчик, не пилот, он ведёт не самолёт, А огромную ракету. Дети, кто, скажите это?(космонавт) 7. Кто гантели поднимает, дальше всех ядро бросает? Быстро бегает, метко стреляет, как одним словом их всех называют? (спортсмен) 8. Средь облаков, на высоте, мы дружно строим новый дом, Чтобы в тепле и красоте счастливо жили люди в нем. (строитель) 9 . Красками пахнет наш юбиляр: тысячный дом покрасил .… (маляр)</vt:lpstr>
      <vt:lpstr>Разгадай кроссворд</vt:lpstr>
      <vt:lpstr>Балашева Наталья Петровна Учитель начальных классов ГОУ СОШ «Школа здоровья»  № 1920 г. Москва</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Наталья</cp:lastModifiedBy>
  <cp:revision>41</cp:revision>
  <cp:lastPrinted>2011-10-09T16:10:27Z</cp:lastPrinted>
  <dcterms:created xsi:type="dcterms:W3CDTF">2011-10-07T17:45:02Z</dcterms:created>
  <dcterms:modified xsi:type="dcterms:W3CDTF">2011-10-11T14:57:29Z</dcterms:modified>
</cp:coreProperties>
</file>