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6" r:id="rId7"/>
    <p:sldId id="267" r:id="rId8"/>
    <p:sldId id="260" r:id="rId9"/>
    <p:sldId id="261" r:id="rId10"/>
    <p:sldId id="263" r:id="rId11"/>
    <p:sldId id="268" r:id="rId12"/>
    <p:sldId id="271" r:id="rId13"/>
    <p:sldId id="264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526-937E-4996-A462-3D50C92F5AA5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E3FDD7-4C2E-44E6-8F72-AEDB0698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526-937E-4996-A462-3D50C92F5AA5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FDD7-4C2E-44E6-8F72-AEDB0698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526-937E-4996-A462-3D50C92F5AA5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FDD7-4C2E-44E6-8F72-AEDB0698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526-937E-4996-A462-3D50C92F5AA5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E3FDD7-4C2E-44E6-8F72-AEDB0698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526-937E-4996-A462-3D50C92F5AA5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FDD7-4C2E-44E6-8F72-AEDB06988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526-937E-4996-A462-3D50C92F5AA5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FDD7-4C2E-44E6-8F72-AEDB0698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526-937E-4996-A462-3D50C92F5AA5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E3FDD7-4C2E-44E6-8F72-AEDB06988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526-937E-4996-A462-3D50C92F5AA5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FDD7-4C2E-44E6-8F72-AEDB0698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526-937E-4996-A462-3D50C92F5AA5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FDD7-4C2E-44E6-8F72-AEDB0698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526-937E-4996-A462-3D50C92F5AA5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FDD7-4C2E-44E6-8F72-AEDB0698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5526-937E-4996-A462-3D50C92F5AA5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FDD7-4C2E-44E6-8F72-AEDB06988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05526-937E-4996-A462-3D50C92F5AA5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E3FDD7-4C2E-44E6-8F72-AEDB06988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3933056"/>
            <a:ext cx="8856984" cy="12223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ГРАФИЧЕСКОЕ   ОФОРМЛЕНИЕ   ТЕКСТА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5048" y="5733256"/>
            <a:ext cx="5793904" cy="914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Подготовила: </a:t>
            </a:r>
            <a:r>
              <a:rPr lang="ru-RU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Букурова</a:t>
            </a: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Елена Анатольевна </a:t>
            </a:r>
            <a:r>
              <a:rPr lang="ru-RU" dirty="0" smtClean="0">
                <a:ea typeface="Times New Roman" pitchFamily="18" charset="0"/>
                <a:cs typeface="Tahoma" pitchFamily="34" charset="0"/>
              </a:rPr>
              <a:t>–</a:t>
            </a: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algn="ctr"/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педагог МАУДО </a:t>
            </a:r>
            <a:r>
              <a:rPr lang="ru-RU" dirty="0" smtClean="0">
                <a:ea typeface="Times New Roman" pitchFamily="18" charset="0"/>
                <a:cs typeface="Tahoma" pitchFamily="34" charset="0"/>
              </a:rPr>
              <a:t>«</a:t>
            </a: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Дом детского творчества</a:t>
            </a:r>
            <a:r>
              <a:rPr lang="ru-RU" dirty="0" smtClean="0">
                <a:ea typeface="Times New Roman" pitchFamily="18" charset="0"/>
                <a:cs typeface="Tahoma" pitchFamily="34" charset="0"/>
              </a:rPr>
              <a:t>»</a:t>
            </a: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algn="ctr"/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станицы Староминской Краснодарского края</a:t>
            </a:r>
            <a:endParaRPr lang="ru-RU" dirty="0"/>
          </a:p>
        </p:txBody>
      </p:sp>
      <p:sp>
        <p:nvSpPr>
          <p:cNvPr id="11266" name="AutoShape 2" descr="infographic-temp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retro-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media02.hongkiat.com/free-infographic-templates/26-free-infographic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3528392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72" name="AutoShape 8" descr="https://image.freepik.com/free-vector/no-translate-detected_1200-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image.freepik.com/free-vector/no-translate-detected_1200-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https://image.freepik.com/free-vector/no-translate-detected_1200-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https://thumbs.dreamstime.com/z/infographic-template-piggy-bank-jigsaw-banner-concept-vector-illustration-394351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9" name="Picture 15" descr="C:\Users\Администратор\Desktop\10-free-infographic-templates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14361" t="26691" r="13280" b="7161"/>
          <a:stretch>
            <a:fillRect/>
          </a:stretch>
        </p:blipFill>
        <p:spPr bwMode="auto">
          <a:xfrm>
            <a:off x="4644008" y="332656"/>
            <a:ext cx="404342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528392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Bold points </a:t>
            </a:r>
            <a:r>
              <a:rPr lang="ru-RU" b="1" dirty="0" smtClean="0"/>
              <a:t>(</a:t>
            </a:r>
            <a:r>
              <a:rPr lang="ru-RU" b="1" dirty="0" err="1" smtClean="0"/>
              <a:t>боулд</a:t>
            </a:r>
            <a:r>
              <a:rPr lang="ru-RU" b="1" dirty="0" smtClean="0"/>
              <a:t> </a:t>
            </a:r>
            <a:r>
              <a:rPr lang="ru-RU" b="1" dirty="0" err="1" smtClean="0"/>
              <a:t>пойнтс</a:t>
            </a:r>
            <a:r>
              <a:rPr lang="ru-RU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3851920" cy="5544616"/>
          </a:xfrm>
        </p:spPr>
        <p:txBody>
          <a:bodyPr>
            <a:noAutofit/>
          </a:bodyPr>
          <a:lstStyle/>
          <a:p>
            <a:r>
              <a:rPr lang="ru-RU" sz="2000" dirty="0" smtClean="0"/>
              <a:t>Это английское название, означающее вид изложения, представленного очень точно и публикуемого параллельно со статьей. По сути, оно является сухим перечислением очередности дат или фаз определенного процесса. Если, к примеру, темой статьи является спор двух совладельцев одного дома, </a:t>
            </a:r>
            <a:r>
              <a:rPr lang="en-US" sz="2000" dirty="0" smtClean="0"/>
              <a:t>bold points</a:t>
            </a:r>
            <a:r>
              <a:rPr lang="ru-RU" sz="2000" dirty="0" smtClean="0"/>
              <a:t> указывает на важнейшие фазы конфликта. Это своего рода резюме для Читателя, который только поверхностно просматривает материал.</a:t>
            </a:r>
          </a:p>
          <a:p>
            <a:endParaRPr lang="ru-RU" sz="2000" dirty="0"/>
          </a:p>
        </p:txBody>
      </p:sp>
      <p:sp>
        <p:nvSpPr>
          <p:cNvPr id="3074" name="AutoShape 2" descr="http://freelance.ru/img/portfolio/pics/00/16/61/14668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cdn3.img.ria.ru/images/38963/21/389632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infogra.ru/wp-content/uploads/2015/05/topic_prev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://freelance.ru/img/portfolio/pics/00/0A/B5/7017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Администратор\Desktop\70172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3675" t="1730" r="1982" b="2136"/>
          <a:stretch>
            <a:fillRect/>
          </a:stretch>
        </p:blipFill>
        <p:spPr bwMode="auto">
          <a:xfrm>
            <a:off x="4139953" y="0"/>
            <a:ext cx="5004048" cy="680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sostav.ru/articles/rus/2010/26.02/news/images/1raion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7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Высказывания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69160"/>
            <a:ext cx="9144000" cy="1988840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 smtClean="0"/>
              <a:t>Если статья содержит взаимоисключающие или очень важные сведения, то автор может дополнить их, обратившись за консультацией по данному вопросу к специалисту, пользующемуся авторитетом в затронутой области. Тогда рядом с основным текстом следует напечатать мнение Вашего визави, (лучше — снабженное его фотографией). Рядом с фамилией цитируемого собеседника обязательно напишите, какие функции он выполняет в обще­стве, приведите степень его компетентности в конкретном деле. Например, «Капитан Андрей Сидоров, пресс-секретарь МВД, много лет проработавший под руководством генерала Михаила Бея. Руководил Высшей школой поли­ции в областном центре».</a:t>
            </a:r>
          </a:p>
          <a:p>
            <a:endParaRPr lang="ru-RU" dirty="0"/>
          </a:p>
        </p:txBody>
      </p:sp>
      <p:pic>
        <p:nvPicPr>
          <p:cNvPr id="1026" name="Picture 2" descr="C:\Users\Администратор\Desktop\рабочий стол\коты\101346985_1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668" r="1610" b="4745"/>
          <a:stretch>
            <a:fillRect/>
          </a:stretch>
        </p:blipFill>
        <p:spPr bwMode="auto">
          <a:xfrm>
            <a:off x="863588" y="764704"/>
            <a:ext cx="7416824" cy="4028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Снимки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3888432" cy="547260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Одним из талантов публициста-практика является умение подобрать к тексту фотографии. Благодаря быстрому распространению простых цифровых аппаратов большую часть снимков публицист может выполнять собственно­ручно. Представляя серию снимков на заданную тему, прежде всего выбирайте фотографии динамичные: облик представленных на них персонажей должен выражать экспрессию. Отмечу, что в статике персонаж внимания Читателя не привлечет и не запомнится. Мэр или директор в своих кабинетах, представленные в обычной кабинетной обстановке, ничем не отличаются от других мэра или директора. Избегайте банальных снимков (хотя — справедливости ради — и они могут стать очень популярными). Менеджеры обожают фотогра­фироваться возле компьютера, а учителя — у классной доски. В результате, на снимке различить их бывает невозможно. Существует неписаное правило: не отбирайте фотографии, на которых у людей жалкое выражение липа. </a:t>
            </a:r>
          </a:p>
          <a:p>
            <a:endParaRPr lang="ru-RU" dirty="0"/>
          </a:p>
        </p:txBody>
      </p:sp>
      <p:sp>
        <p:nvSpPr>
          <p:cNvPr id="2050" name="AutoShape 2" descr="https://www.litres.ru/static/bookimages/07/00/40/07004045.bin.dir/07004045.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b="30438"/>
          <a:stretch>
            <a:fillRect/>
          </a:stretch>
        </p:blipFill>
        <p:spPr bwMode="auto">
          <a:xfrm>
            <a:off x="4067944" y="1196752"/>
            <a:ext cx="492534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b="24819"/>
          <a:stretch>
            <a:fillRect/>
          </a:stretch>
        </p:blipFill>
        <p:spPr bwMode="auto">
          <a:xfrm>
            <a:off x="0" y="1268760"/>
            <a:ext cx="4355976" cy="4891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b="29461"/>
          <a:stretch>
            <a:fillRect/>
          </a:stretch>
        </p:blipFill>
        <p:spPr bwMode="auto">
          <a:xfrm>
            <a:off x="4496433" y="1268760"/>
            <a:ext cx="4647567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7744" y="260648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СНИМКИ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r>
              <a:rPr lang="ru-RU" dirty="0" smtClean="0"/>
              <a:t>    Рисунок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83515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Рисунок сопровождает текст и чаще всего используется тогда, когда он является элементом постоянно публикуемой рубрики и помещается в одном месте, благодаря чему легко узнаваем Читателем. Ознакомьтесь с рисунком (который обычно создается штатным или внештатным художниками редак­ций) заранее, до начала работы над текстом, чтобы не дублировать скрытый в нем смысл. Тогда рисунок обретет характер графической игры. </a:t>
            </a:r>
          </a:p>
          <a:p>
            <a:endParaRPr lang="ru-RU" dirty="0"/>
          </a:p>
        </p:txBody>
      </p:sp>
      <p:pic>
        <p:nvPicPr>
          <p:cNvPr id="1028" name="Picture 4" descr="http://freelance.ru/img/portfolio/pics/00/0A/B5/701835.jpg"/>
          <p:cNvPicPr>
            <a:picLocks noChangeAspect="1" noChangeArrowheads="1"/>
          </p:cNvPicPr>
          <p:nvPr/>
        </p:nvPicPr>
        <p:blipFill>
          <a:blip r:embed="rId2" cstate="print"/>
          <a:srcRect l="4293" t="3507" r="4126" b="3113"/>
          <a:stretch>
            <a:fillRect/>
          </a:stretch>
        </p:blipFill>
        <p:spPr bwMode="auto">
          <a:xfrm>
            <a:off x="4257329" y="-13882"/>
            <a:ext cx="4886671" cy="6871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Выделение  (пробой)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13176"/>
            <a:ext cx="8731696" cy="184482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Для разделения текста в границах материала часто помещают так называ­емый </a:t>
            </a:r>
            <a:r>
              <a:rPr lang="ru-RU" b="1" i="1" dirty="0" smtClean="0"/>
              <a:t>пробой. </a:t>
            </a:r>
            <a:r>
              <a:rPr lang="ru-RU" dirty="0" smtClean="0"/>
              <a:t>Это маленький фрагмент содержания, который обычно печата­ется в центре элементов статьи увеличенным шрифтом, обводится «светом» или «кладется» на цветной фон, чтобы сильнее привлечь внимание Читателя.</a:t>
            </a:r>
          </a:p>
          <a:p>
            <a:r>
              <a:rPr lang="ru-RU" dirty="0" smtClean="0"/>
              <a:t>В пробоях используются особенно ясные предложения — в этом смысле он строится подобно подзаголовку, с той разницей, что формулируется очень кратко. Пробой должен быть лаконичным и ярким. Его используют при пред­ставлении длинных интервью. Острейшие высказывания из них и будут самы­ми подходящими для пробоев. </a:t>
            </a:r>
            <a:endParaRPr lang="ru-RU" dirty="0"/>
          </a:p>
        </p:txBody>
      </p:sp>
      <p:pic>
        <p:nvPicPr>
          <p:cNvPr id="25602" name="Picture 2" descr="C:\Users\Администратор\Desktop\рабочий стол\коты\101346985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563044" cy="3664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7"/>
            <a:ext cx="8856984" cy="2016223"/>
          </a:xfrm>
        </p:spPr>
        <p:txBody>
          <a:bodyPr>
            <a:noAutofit/>
          </a:bodyPr>
          <a:lstStyle/>
          <a:p>
            <a:r>
              <a:rPr lang="ru-RU" sz="1200" dirty="0" smtClean="0"/>
              <a:t>В современной прессе набирает силу тенденция замещения слов картин­ками. Автор, компонуя текст, должен заранее подготовить соответствующие данные, которые позволят редакционному графику оформить текст публици­ста </a:t>
            </a:r>
            <a:r>
              <a:rPr lang="ru-RU" sz="1200" b="1" i="1" dirty="0" smtClean="0"/>
              <a:t>диаграммой, картой, снимками </a:t>
            </a:r>
            <a:r>
              <a:rPr lang="ru-RU" sz="1200" dirty="0" smtClean="0"/>
              <a:t>и т. п.</a:t>
            </a:r>
          </a:p>
          <a:p>
            <a:r>
              <a:rPr lang="ru-RU" sz="1200" dirty="0" smtClean="0"/>
              <a:t>Диаграмма является наиболее наглядным средством среди родственных ей форм. Она иллюстрирует суть явления, поэтому ее употребляют достаточно часто. Толковый словарь Даля сообщает, что </a:t>
            </a:r>
            <a:r>
              <a:rPr lang="ru-RU" sz="1200" b="1" i="1" dirty="0" smtClean="0"/>
              <a:t>диаграмма </a:t>
            </a:r>
            <a:r>
              <a:rPr lang="ru-RU" sz="1200" dirty="0" smtClean="0"/>
              <a:t>(с греч.) — это всякий чертеж для геометрического или иного объяснения.</a:t>
            </a:r>
          </a:p>
          <a:p>
            <a:r>
              <a:rPr lang="ru-RU" sz="1200" b="1" dirty="0" smtClean="0"/>
              <a:t>Виды диаграмм:</a:t>
            </a:r>
          </a:p>
          <a:p>
            <a:r>
              <a:rPr lang="ru-RU" sz="1200" dirty="0" smtClean="0"/>
              <a:t>а)	</a:t>
            </a:r>
            <a:r>
              <a:rPr lang="ru-RU" sz="1200" b="1" i="1" dirty="0" smtClean="0"/>
              <a:t>круг, </a:t>
            </a:r>
            <a:r>
              <a:rPr lang="ru-RU" sz="1200" dirty="0" smtClean="0"/>
              <a:t>поделенный на секторы, образует процентное деление в пределах всего понятия. Если речь идет, например, о заболеваемости, то в сек­торах отражают пропорциональное отношение здоровых к больным и т. д.;</a:t>
            </a:r>
          </a:p>
          <a:p>
            <a:endParaRPr lang="ru-RU" sz="1400" dirty="0"/>
          </a:p>
        </p:txBody>
      </p:sp>
      <p:pic>
        <p:nvPicPr>
          <p:cNvPr id="1026" name="Picture 2" descr="http://radiomaster.ru/cad/matlab/glava6/49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957" y="3140968"/>
            <a:ext cx="3741043" cy="3511097"/>
          </a:xfrm>
          <a:prstGeom prst="rect">
            <a:avLst/>
          </a:prstGeom>
          <a:noFill/>
        </p:spPr>
      </p:pic>
      <p:pic>
        <p:nvPicPr>
          <p:cNvPr id="8194" name="Picture 2" descr="http://xvatit.com/uploads/posts/2015-02/1423477423_42__8__1_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5316283" cy="3596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341987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б)	</a:t>
            </a:r>
            <a:r>
              <a:rPr lang="ru-RU" b="1" dirty="0" smtClean="0"/>
              <a:t>столбики</a:t>
            </a:r>
            <a:r>
              <a:rPr lang="ru-RU" dirty="0" smtClean="0"/>
              <a:t> — используются для изображения процесса в динамике. Их высота в убедительной и наглядной форме представляет масштаб из­менений, о которых Вы пишете;</a:t>
            </a:r>
          </a:p>
          <a:p>
            <a:r>
              <a:rPr lang="ru-RU" dirty="0" smtClean="0"/>
              <a:t>в)	</a:t>
            </a:r>
            <a:r>
              <a:rPr lang="ru-RU" b="1" i="1" dirty="0" smtClean="0"/>
              <a:t>график </a:t>
            </a:r>
            <a:r>
              <a:rPr lang="ru-RU" dirty="0" smtClean="0"/>
              <a:t>— применяется с теми же целями, проходит меж двух осей: </a:t>
            </a:r>
            <a:r>
              <a:rPr lang="ru-RU" dirty="0" err="1" smtClean="0"/>
              <a:t>х</a:t>
            </a:r>
            <a:r>
              <a:rPr lang="ru-RU" dirty="0" smtClean="0"/>
              <a:t> и у (иногда еще и </a:t>
            </a:r>
            <a:r>
              <a:rPr lang="en-US" dirty="0" smtClean="0"/>
              <a:t>z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27650" name="AutoShape 2" descr="http://evrikatambov.files.wordpress.com/2012/01/14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Администратор\Desktop\14_1.png"/>
          <p:cNvPicPr>
            <a:picLocks noChangeAspect="1" noChangeArrowheads="1"/>
          </p:cNvPicPr>
          <p:nvPr/>
        </p:nvPicPr>
        <p:blipFill>
          <a:blip r:embed="rId2" cstate="print"/>
          <a:srcRect l="10146" r="4880"/>
          <a:stretch>
            <a:fillRect/>
          </a:stretch>
        </p:blipFill>
        <p:spPr bwMode="auto">
          <a:xfrm>
            <a:off x="4067944" y="188640"/>
            <a:ext cx="4824536" cy="3934374"/>
          </a:xfrm>
          <a:prstGeom prst="rect">
            <a:avLst/>
          </a:prstGeom>
          <a:noFill/>
        </p:spPr>
      </p:pic>
      <p:pic>
        <p:nvPicPr>
          <p:cNvPr id="27653" name="Picture 5" descr="http://www.planetaexcel.ru/upload/medialibrary/887/waterfall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05064"/>
            <a:ext cx="4543425" cy="2714626"/>
          </a:xfrm>
          <a:prstGeom prst="rect">
            <a:avLst/>
          </a:prstGeom>
          <a:noFill/>
        </p:spPr>
      </p:pic>
      <p:pic>
        <p:nvPicPr>
          <p:cNvPr id="27657" name="Picture 9" descr="http://charybary.ru/wp-content/uploads/gadanie-po-date-rozhdeniya-avtor-3-400x230.png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113626" y="4437112"/>
            <a:ext cx="388216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Таблица, 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211960" cy="5733256"/>
          </a:xfrm>
        </p:spPr>
        <p:txBody>
          <a:bodyPr>
            <a:noAutofit/>
          </a:bodyPr>
          <a:lstStyle/>
          <a:p>
            <a:r>
              <a:rPr lang="ru-RU" sz="1400" b="1" i="1" dirty="0" smtClean="0"/>
              <a:t>Таблицы </a:t>
            </a:r>
            <a:r>
              <a:rPr lang="ru-RU" sz="1400" dirty="0" smtClean="0"/>
              <a:t>для этих же целей используют гораздо реже, так как представ­ленный там ряд цифр не столь нагляден. Сводки такого типа печатают в от­дельных частях газеты, предназначенных, например, для биржевых инвесто­ров.</a:t>
            </a:r>
          </a:p>
          <a:p>
            <a:r>
              <a:rPr lang="ru-RU" sz="1400" b="1" dirty="0" smtClean="0"/>
              <a:t>Карта</a:t>
            </a:r>
            <a:endParaRPr lang="ru-RU" sz="1400" dirty="0" smtClean="0"/>
          </a:p>
          <a:p>
            <a:r>
              <a:rPr lang="ru-RU" sz="1400" dirty="0" smtClean="0"/>
              <a:t>Иногда тексты иллюстрируют </a:t>
            </a:r>
            <a:r>
              <a:rPr lang="ru-RU" sz="1400" b="1" i="1" dirty="0" smtClean="0"/>
              <a:t>картами. </a:t>
            </a:r>
            <a:r>
              <a:rPr lang="ru-RU" sz="1400" dirty="0" smtClean="0"/>
              <a:t>Так делают тогда, когда материал касается страны или области, расположение которых мало кому известно, — например: государств Африки, небольшой страны или ее части, охваченной войной. В таком случае карту разбивают на две части: одна (большая) отобра­жает контур континента, который Читателям известен, а вторая (меньшая) показывает в увеличенном виде необходимую, согласно тексту статьи, составля­ющую вышеуказанного континента. Благодаря этому Читатель сразу сможет сориентироваться: например, Тунис, о котором идет речь в тексте, расположен в Северной Африке и соседствует с Алжиром. Следует обратить внимание на тот факт, что обозначение данного места лишь одной точкой на большой кар­те, например Африки, ничего бы Читателю не объяснило.</a:t>
            </a:r>
          </a:p>
          <a:p>
            <a:endParaRPr lang="ru-RU" sz="1400" dirty="0"/>
          </a:p>
        </p:txBody>
      </p:sp>
      <p:pic>
        <p:nvPicPr>
          <p:cNvPr id="28674" name="Picture 2" descr="http://heliograph.ru/images/348462_prostaya-statisticheskaya-tablica-primer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83968" y="1124744"/>
            <a:ext cx="4638675" cy="2143125"/>
          </a:xfrm>
          <a:prstGeom prst="rect">
            <a:avLst/>
          </a:prstGeom>
          <a:noFill/>
        </p:spPr>
      </p:pic>
      <p:pic>
        <p:nvPicPr>
          <p:cNvPr id="28676" name="Picture 4" descr="http://kamchatka-tour.com/pamyatka/russia/kkrai.gif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427984" y="3405348"/>
            <a:ext cx="4470276" cy="3452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fographer.ru/wp-content/uploads/2011/06/gazeta-liv16.06-pic4_zoom-1024x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59532" y="57606"/>
            <a:ext cx="8424936" cy="673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erritoryengineering.ru/wp-content/uploads/2015/10/kurorty-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8" y="0"/>
            <a:ext cx="91237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838200"/>
          </a:xfrm>
        </p:spPr>
        <p:txBody>
          <a:bodyPr/>
          <a:lstStyle/>
          <a:p>
            <a:pPr algn="ctr"/>
            <a:r>
              <a:rPr lang="ru-RU" dirty="0" smtClean="0"/>
              <a:t>Топографический набросок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3347864" cy="561662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Другим случаем использования карты является публикация </a:t>
            </a:r>
            <a:r>
              <a:rPr lang="ru-RU" b="1" i="1" dirty="0" smtClean="0"/>
              <a:t>топографического наброска, </a:t>
            </a:r>
            <a:r>
              <a:rPr lang="ru-RU" dirty="0" smtClean="0"/>
              <a:t>который облегчит читающему ориентировку относительно места, где произошло описываемое Вами событие. В специфических ситуациях, когда Вы, например, будете писать о проблемах лесного хозяйства, рядом с крупными городами рисуйте исключительно зеленые массивы. Если возьмете тему национальных святынь, то пропустите не связанные с материалом под­робности, заостряя внимание только на объектах, которые считаются памят­никами старины и святилищами. </a:t>
            </a:r>
          </a:p>
          <a:p>
            <a:endParaRPr lang="ru-RU" dirty="0"/>
          </a:p>
        </p:txBody>
      </p:sp>
      <p:sp>
        <p:nvSpPr>
          <p:cNvPr id="29700" name="AutoShape 4" descr="http://shvsmtver.files.wordpress.com/2010/03/d0b7d0bdd0b0d187d0bad0b8-d0b2d0b8d0b4d0bed0b2-d181d0bfd0bed180d182d0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://shvsmtver.files.wordpress.com/2010/03/d0b7d0bdd0b0d187d0bad0b8-d0b2d0b8d0b4d0bed0b2-d181d0bfd0bed180d182d0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://infographer.ru/wp-content/uploads/2011/06/gazeta-budanov-pic4_zoom-1024x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125" r="3052" b="5319"/>
          <a:stretch>
            <a:fillRect/>
          </a:stretch>
        </p:blipFill>
        <p:spPr bwMode="auto">
          <a:xfrm>
            <a:off x="3320170" y="1484784"/>
            <a:ext cx="568309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Пиктограмма. План.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3059832" cy="5805264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 smtClean="0"/>
              <a:t>Стоит запомнить, что карта будет более на­глядной, если к ней добавить </a:t>
            </a:r>
            <a:r>
              <a:rPr lang="ru-RU" sz="3500" b="1" i="1" dirty="0" smtClean="0"/>
              <a:t>пиктограмму, </a:t>
            </a:r>
            <a:r>
              <a:rPr lang="ru-RU" sz="3500" dirty="0" smtClean="0"/>
              <a:t>т. е. условные изображения, напри­мер, деревьев, церквей и т. д. Условные знаки на такой карте должны быть сокращены до минимума, а если Вы этого не сделали, то не стоит пиктограмму помещать вообще. </a:t>
            </a:r>
          </a:p>
          <a:p>
            <a:r>
              <a:rPr lang="ru-RU" sz="3500" dirty="0" smtClean="0"/>
              <a:t>В особых ситуациях можно воспользоваться </a:t>
            </a:r>
            <a:r>
              <a:rPr lang="ru-RU" sz="3500" b="1" i="1" dirty="0" smtClean="0"/>
              <a:t>планом. </a:t>
            </a:r>
            <a:r>
              <a:rPr lang="ru-RU" sz="3500" dirty="0" smtClean="0"/>
              <a:t>Это способ иллюстрирования внезапных событий (типа разбойного нападения, дорожно-транспортного происшествия, террористического акта — например покушения) при помощи рисунка. План показывает характерные элементы местности: шоссе, дом, автомобиль, газон и т. д. Для того чтобы разнообразить план, пользуйтесь линиями, отмечайте местоположение людей в момент инцидента, прорисовы­вайте направление выстрела или очерчивайте район полицейской операции.</a:t>
            </a:r>
          </a:p>
          <a:p>
            <a:endParaRPr lang="ru-RU" dirty="0"/>
          </a:p>
        </p:txBody>
      </p:sp>
      <p:pic>
        <p:nvPicPr>
          <p:cNvPr id="5" name="Picture 3" descr="http://1avtourist.ru/wp-content/uploads/2015/12/%D0%B5%D1%89%D0%B5-%D1%81%D1%85%D0%B5%D0%BC%D0%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500" y="1196752"/>
            <a:ext cx="604250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964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ГРАФИЧЕСКОЕ   ОФОРМЛЕНИЕ   ТЕКСТА</vt:lpstr>
      <vt:lpstr>Выделение  (пробой)</vt:lpstr>
      <vt:lpstr>Диаграмма</vt:lpstr>
      <vt:lpstr>Слайд 4</vt:lpstr>
      <vt:lpstr>Таблица, карта</vt:lpstr>
      <vt:lpstr>Слайд 6</vt:lpstr>
      <vt:lpstr>Слайд 7</vt:lpstr>
      <vt:lpstr>Топографический набросок</vt:lpstr>
      <vt:lpstr>Пиктограмма. План.</vt:lpstr>
      <vt:lpstr>Bold points (боулд пойнтс) </vt:lpstr>
      <vt:lpstr>Слайд 11</vt:lpstr>
      <vt:lpstr>Высказывания</vt:lpstr>
      <vt:lpstr>Снимки</vt:lpstr>
      <vt:lpstr>Слайд 14</vt:lpstr>
      <vt:lpstr>    Рисунок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ГРАФИЧЕСКОЕ ОФОРМЛЕНИЕ ТЕКСТА</dc:title>
  <dc:creator>Admin</dc:creator>
  <cp:lastModifiedBy>Admin</cp:lastModifiedBy>
  <cp:revision>26</cp:revision>
  <dcterms:created xsi:type="dcterms:W3CDTF">2017-11-13T15:22:56Z</dcterms:created>
  <dcterms:modified xsi:type="dcterms:W3CDTF">2017-11-19T12:46:23Z</dcterms:modified>
</cp:coreProperties>
</file>