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2" r:id="rId3"/>
    <p:sldId id="257" r:id="rId4"/>
    <p:sldId id="271" r:id="rId5"/>
    <p:sldId id="258" r:id="rId6"/>
    <p:sldId id="263" r:id="rId7"/>
    <p:sldId id="256" r:id="rId8"/>
    <p:sldId id="264" r:id="rId9"/>
    <p:sldId id="265" r:id="rId10"/>
    <p:sldId id="266" r:id="rId11"/>
    <p:sldId id="267" r:id="rId12"/>
    <p:sldId id="269" r:id="rId13"/>
    <p:sldId id="270" r:id="rId14"/>
    <p:sldId id="260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15.06.2015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15.06.2015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15.06.2015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15.06.2015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15.06.2015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15.06.2015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15.06.2015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15.06.2015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15.06.2015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15.06.2015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15.06.2015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FE39D-D617-41A9-9B56-7FDD95DF17C9}" type="datetimeFigureOut">
              <a:rPr lang="ru-RU" smtClean="0"/>
              <a:pPr/>
              <a:t>15.06.2015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DC0FD-01D5-4655-B3F2-0E52CD3127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Задача 4.</a:t>
            </a:r>
            <a:br>
              <a:rPr lang="ru-RU" sz="2800" b="1" dirty="0" smtClean="0"/>
            </a:br>
            <a:r>
              <a:rPr lang="ru-RU" sz="2800" b="1" dirty="0" smtClean="0"/>
              <a:t>У Наташи есть 2 конверта: обычный и авиа, и 3 марки: прямоугольная, квадратная и треугольная. Сколькими способами Наташа может выбрать конверт и марку, чтобы отправить письмо?</a:t>
            </a:r>
            <a:endParaRPr lang="ru-RU" sz="2800" b="1" dirty="0"/>
          </a:p>
        </p:txBody>
      </p:sp>
      <p:sp>
        <p:nvSpPr>
          <p:cNvPr id="4" name="Овал 3"/>
          <p:cNvSpPr/>
          <p:nvPr/>
        </p:nvSpPr>
        <p:spPr>
          <a:xfrm>
            <a:off x="3707904" y="3284984"/>
            <a:ext cx="1080120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ПП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335699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 П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/>
              <a:t>Задача 5</a:t>
            </a:r>
            <a:br>
              <a:rPr lang="ru-RU" sz="2400" b="1" dirty="0" smtClean="0"/>
            </a:br>
            <a:r>
              <a:rPr lang="ru-RU" sz="2400" b="1" dirty="0" smtClean="0"/>
              <a:t>Между населенными пунктами А,В,С,</a:t>
            </a:r>
            <a:r>
              <a:rPr lang="en-US" sz="2400" b="1" dirty="0" smtClean="0"/>
              <a:t>D</a:t>
            </a:r>
            <a:r>
              <a:rPr lang="ru-RU" sz="2400" b="1" dirty="0" smtClean="0"/>
              <a:t>,Е построены дороги. Нужно определить длину кратчайшего пути между пунктами А и Е. Передвигаться можно только по дорогам, протяженность которых указана в таблице.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2348880"/>
          <a:ext cx="3579828" cy="3209502"/>
        </p:xfrm>
        <a:graphic>
          <a:graphicData uri="http://schemas.openxmlformats.org/drawingml/2006/table">
            <a:tbl>
              <a:tblPr/>
              <a:tblGrid>
                <a:gridCol w="596638"/>
                <a:gridCol w="596638"/>
                <a:gridCol w="596638"/>
                <a:gridCol w="596638"/>
                <a:gridCol w="596638"/>
                <a:gridCol w="596638"/>
              </a:tblGrid>
              <a:tr h="534917"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Verdana"/>
                        </a:rPr>
                        <a:t>A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Verdana"/>
                        </a:rPr>
                        <a:t>B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0000"/>
                          </a:solidFill>
                          <a:latin typeface="Verdana"/>
                        </a:rPr>
                        <a:t>C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0000"/>
                          </a:solidFill>
                          <a:latin typeface="Verdana"/>
                        </a:rPr>
                        <a:t>D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0000"/>
                          </a:solidFill>
                          <a:latin typeface="Verdana"/>
                        </a:rPr>
                        <a:t>A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0000"/>
                          </a:solidFill>
                          <a:latin typeface="Verdana"/>
                        </a:rPr>
                        <a:t>B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0000"/>
                          </a:solidFill>
                          <a:latin typeface="Verdana"/>
                        </a:rPr>
                        <a:t>C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0000"/>
                          </a:solidFill>
                          <a:latin typeface="Verdana"/>
                        </a:rPr>
                        <a:t>D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0000"/>
                          </a:solidFill>
                          <a:latin typeface="Verdana"/>
                        </a:rPr>
                        <a:t>E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4860032" y="1916832"/>
            <a:ext cx="864096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092280" y="2852936"/>
            <a:ext cx="864096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3968" y="3789040"/>
            <a:ext cx="864096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220072" y="5445224"/>
            <a:ext cx="864096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668344" y="5229200"/>
            <a:ext cx="864096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284984"/>
            <a:ext cx="8640960" cy="33123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1736 год,  г.Кёнигсберг. Через город протекает река Прегеля. В городе - семь мостов, расположенных так, как показано на рисунке выше. С давних времен жители Кенигсберга бились над загадкой: можно ли пройти по всем мостам, пройдя по каждому только один раз? Эту задачу решали и теоретически, на бумаге, и на практике, на прогулках - проходя по этим самым мостам. Никому не удавалось доказать, что это неосуществимо, но и совершить такую «загадочную» прогулку по мостам никто не мог. </a:t>
            </a:r>
            <a:endParaRPr lang="ru-RU" dirty="0"/>
          </a:p>
        </p:txBody>
      </p:sp>
      <p:pic>
        <p:nvPicPr>
          <p:cNvPr id="25602" name="Picture 2" descr="Решение задач  с помощью граф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332656"/>
            <a:ext cx="5616625" cy="259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 descr="S120x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04664"/>
            <a:ext cx="212695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329837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/>
              <a:t>Виды графов: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1. Ориентированный граф </a:t>
            </a:r>
            <a:r>
              <a:rPr lang="ru-RU" sz="2700" dirty="0" smtClean="0"/>
              <a:t>(кратко </a:t>
            </a:r>
            <a:r>
              <a:rPr lang="ru-RU" sz="2700" b="1" dirty="0" smtClean="0"/>
              <a:t>орграф</a:t>
            </a:r>
            <a:r>
              <a:rPr lang="ru-RU" sz="2700" dirty="0" smtClean="0"/>
              <a:t>) — рёбрам которого присвоено направление. </a:t>
            </a:r>
            <a:br>
              <a:rPr lang="ru-RU" sz="2700" dirty="0" smtClean="0"/>
            </a:br>
            <a:r>
              <a:rPr lang="ru-RU" sz="2700" b="1" dirty="0" smtClean="0"/>
              <a:t>2. Неориентированный граф</a:t>
            </a:r>
            <a:r>
              <a:rPr lang="ru-RU" sz="2700" dirty="0" smtClean="0"/>
              <a:t> -  в котором нет направления линий.</a:t>
            </a:r>
            <a:br>
              <a:rPr lang="ru-RU" sz="2700" dirty="0" smtClean="0"/>
            </a:br>
            <a:r>
              <a:rPr lang="ru-RU" sz="2700" b="1" dirty="0" smtClean="0"/>
              <a:t>3. Взвешенный граф</a:t>
            </a:r>
            <a:r>
              <a:rPr lang="ru-RU" sz="2700" dirty="0" smtClean="0"/>
              <a:t> – дуги или ребра имеют вес</a:t>
            </a:r>
            <a:br>
              <a:rPr lang="ru-RU" sz="2700" dirty="0" smtClean="0"/>
            </a:br>
            <a:r>
              <a:rPr lang="ru-RU" sz="2700" dirty="0" smtClean="0"/>
              <a:t> (дополнительная информация).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26626" name="Picture 2" descr="thum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52936"/>
            <a:ext cx="20669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 descr="thum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140968"/>
            <a:ext cx="27717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 descr="thu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4437112"/>
            <a:ext cx="32480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87624" y="5661248"/>
            <a:ext cx="576064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131840" y="1412776"/>
            <a:ext cx="576064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7452320" y="2564904"/>
            <a:ext cx="576064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572000" y="5085184"/>
            <a:ext cx="576064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5639645">
            <a:off x="1944309" y="5566476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 rot="15639645">
            <a:off x="2808403" y="5422460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 rot="15639645">
            <a:off x="3744509" y="5206436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 rot="14286228">
            <a:off x="5400691" y="4702379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 rot="12923772">
            <a:off x="7161379" y="3299065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 rot="14286228">
            <a:off x="6240415" y="4138225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 rot="6362727">
            <a:off x="6573253" y="2212602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 rot="6362727">
            <a:off x="4773053" y="1636536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 rot="6362727">
            <a:off x="5637149" y="1924569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трелка вниз 17"/>
          <p:cNvSpPr/>
          <p:nvPr/>
        </p:nvSpPr>
        <p:spPr>
          <a:xfrm rot="6342429">
            <a:off x="3836950" y="1420512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 rot="1870452">
            <a:off x="2884326" y="1902628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 rot="1870452">
            <a:off x="1903926" y="3510186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 rot="1870452">
            <a:off x="2407983" y="2646090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 rot="1870452">
            <a:off x="1471878" y="4302275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 rot="1870452">
            <a:off x="1039830" y="5022355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899592" y="61653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Волгоград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851920" y="57332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Ростов – на - Дону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524328" y="3284984"/>
            <a:ext cx="140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Санкт - </a:t>
            </a:r>
            <a:r>
              <a:rPr lang="ru-RU" dirty="0"/>
              <a:t>П</a:t>
            </a:r>
            <a:r>
              <a:rPr lang="ru-RU" dirty="0" smtClean="0"/>
              <a:t>етербург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03848" y="18448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Брест</a:t>
            </a:r>
            <a:endParaRPr lang="ru-RU" dirty="0"/>
          </a:p>
        </p:txBody>
      </p:sp>
      <p:pic>
        <p:nvPicPr>
          <p:cNvPr id="16386" name="Picture 2" descr="https://im3-tub-ru.yandex.net/i?id=7f93efec3cffc9f11a9f353979230253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365104"/>
            <a:ext cx="1524000" cy="1428750"/>
          </a:xfrm>
          <a:prstGeom prst="rect">
            <a:avLst/>
          </a:prstGeom>
          <a:noFill/>
        </p:spPr>
      </p:pic>
      <p:pic>
        <p:nvPicPr>
          <p:cNvPr id="16388" name="Picture 4" descr="ИА НР-Юг - главные новости, события, обзоры Обществ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717032"/>
            <a:ext cx="1920214" cy="1440160"/>
          </a:xfrm>
          <a:prstGeom prst="rect">
            <a:avLst/>
          </a:prstGeom>
          <a:noFill/>
        </p:spPr>
      </p:pic>
      <p:pic>
        <p:nvPicPr>
          <p:cNvPr id="16390" name="Picture 6" descr="https://im2-tub-ru.yandex.net/i?id=6ffec20d37848d5d1632c9be4194449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836712"/>
            <a:ext cx="2428875" cy="1428750"/>
          </a:xfrm>
          <a:prstGeom prst="rect">
            <a:avLst/>
          </a:prstGeom>
          <a:noFill/>
        </p:spPr>
      </p:pic>
      <p:pic>
        <p:nvPicPr>
          <p:cNvPr id="16392" name="Picture 8" descr="https://im0-tub-ru.yandex.net/i?id=e6c240908dcd4e8e5bb9e3fc3ecb6a1f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147288"/>
            <a:ext cx="1879476" cy="1281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63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63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infourok.ru/images/doc/7/8947/img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7200800" cy="5400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2432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МБОУ ТСОШ№3</a:t>
            </a:r>
            <a:br>
              <a:rPr lang="ru-RU" dirty="0" smtClean="0"/>
            </a:br>
            <a:r>
              <a:rPr lang="ru-RU" dirty="0" smtClean="0"/>
              <a:t>Алгебра 7 класс</a:t>
            </a:r>
            <a:br>
              <a:rPr lang="ru-RU" dirty="0" smtClean="0"/>
            </a:br>
            <a:r>
              <a:rPr lang="ru-RU" dirty="0" smtClean="0"/>
              <a:t>разработка урока на тему:</a:t>
            </a:r>
            <a:br>
              <a:rPr lang="ru-RU" dirty="0" smtClean="0"/>
            </a:br>
            <a:r>
              <a:rPr lang="ru-RU" dirty="0" smtClean="0"/>
              <a:t>«Подсчёт </a:t>
            </a:r>
            <a:r>
              <a:rPr lang="ru-RU" dirty="0" smtClean="0"/>
              <a:t>вариантов с помощью графов</a:t>
            </a:r>
            <a:r>
              <a:rPr lang="ru-RU" dirty="0" smtClean="0"/>
              <a:t>.»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sz="2800" dirty="0" smtClean="0"/>
              <a:t>Учитель математики: </a:t>
            </a:r>
            <a:r>
              <a:rPr lang="ru-RU" sz="2800" dirty="0" err="1" smtClean="0"/>
              <a:t>Долголенко</a:t>
            </a:r>
            <a:r>
              <a:rPr lang="ru-RU" sz="2800" dirty="0" smtClean="0"/>
              <a:t> С.Н.</a:t>
            </a:r>
          </a:p>
          <a:p>
            <a:pPr algn="r"/>
            <a:endParaRPr lang="ru-RU" sz="2800" dirty="0" smtClean="0"/>
          </a:p>
          <a:p>
            <a:pPr algn="r"/>
            <a:endParaRPr lang="ru-RU" sz="2800" dirty="0" smtClean="0"/>
          </a:p>
          <a:p>
            <a:r>
              <a:rPr lang="ru-RU" sz="2800" smtClean="0"/>
              <a:t>Апрель 2015г.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87624" y="5661248"/>
            <a:ext cx="576064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131840" y="1412776"/>
            <a:ext cx="576064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7452320" y="2564904"/>
            <a:ext cx="576064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572000" y="5085184"/>
            <a:ext cx="576064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5639645">
            <a:off x="1944309" y="5566476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 rot="15639645">
            <a:off x="2808403" y="5422460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 rot="15639645">
            <a:off x="3744509" y="5206436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 rot="14286228">
            <a:off x="5400691" y="4702379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 rot="12923772">
            <a:off x="7161379" y="3299065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 rot="14286228">
            <a:off x="6240415" y="4138225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 rot="6362727">
            <a:off x="6573253" y="2212602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 rot="6362727">
            <a:off x="4773053" y="1636536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 rot="6362727">
            <a:off x="5637149" y="1924569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трелка вниз 17"/>
          <p:cNvSpPr/>
          <p:nvPr/>
        </p:nvSpPr>
        <p:spPr>
          <a:xfrm rot="6342429">
            <a:off x="3836950" y="1420512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 rot="1870452">
            <a:off x="2884326" y="1902628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 rot="1870452">
            <a:off x="1903926" y="3510186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 rot="1870452">
            <a:off x="2407983" y="2646090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 rot="1870452">
            <a:off x="1471878" y="4302275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 rot="1870452">
            <a:off x="1039830" y="5022355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899592" y="61653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Волгоград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851920" y="57332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Ростов – на - Дону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524328" y="3284984"/>
            <a:ext cx="140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Санкт - Петербург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03848" y="18448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Брест</a:t>
            </a:r>
            <a:endParaRPr lang="ru-RU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Юбка Vero Mo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530810" cy="1844823"/>
          </a:xfrm>
          <a:prstGeom prst="rect">
            <a:avLst/>
          </a:prstGeom>
          <a:noFill/>
        </p:spPr>
      </p:pic>
      <p:pic>
        <p:nvPicPr>
          <p:cNvPr id="1030" name="Picture 6" descr="Женские костюмы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620688"/>
            <a:ext cx="1412776" cy="1412776"/>
          </a:xfrm>
          <a:prstGeom prst="rect">
            <a:avLst/>
          </a:prstGeom>
          <a:noFill/>
        </p:spPr>
      </p:pic>
      <p:pic>
        <p:nvPicPr>
          <p:cNvPr id="1036" name="Picture 12" descr="Желтый шарф купить - Купить вязаные мужские шарфы в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908720"/>
            <a:ext cx="1261269" cy="1261269"/>
          </a:xfrm>
          <a:prstGeom prst="rect">
            <a:avLst/>
          </a:prstGeom>
          <a:noFill/>
        </p:spPr>
      </p:pic>
      <p:pic>
        <p:nvPicPr>
          <p:cNvPr id="8" name="Picture 2" descr="Юбка Vero Mo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1530810" cy="1844823"/>
          </a:xfrm>
          <a:prstGeom prst="rect">
            <a:avLst/>
          </a:prstGeom>
          <a:noFill/>
        </p:spPr>
      </p:pic>
      <p:pic>
        <p:nvPicPr>
          <p:cNvPr id="9" name="Picture 2" descr="Юбка Vero Mo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530810" cy="1844823"/>
          </a:xfrm>
          <a:prstGeom prst="rect">
            <a:avLst/>
          </a:prstGeom>
          <a:noFill/>
        </p:spPr>
      </p:pic>
      <p:pic>
        <p:nvPicPr>
          <p:cNvPr id="10" name="Picture 2" descr="Юбка Vero Mo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530810" cy="1844823"/>
          </a:xfrm>
          <a:prstGeom prst="rect">
            <a:avLst/>
          </a:prstGeom>
          <a:noFill/>
        </p:spPr>
      </p:pic>
      <p:pic>
        <p:nvPicPr>
          <p:cNvPr id="11" name="Picture 2" descr="Юбка Vero Mo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1530810" cy="1844823"/>
          </a:xfrm>
          <a:prstGeom prst="rect">
            <a:avLst/>
          </a:prstGeom>
          <a:noFill/>
        </p:spPr>
      </p:pic>
      <p:pic>
        <p:nvPicPr>
          <p:cNvPr id="18" name="Picture 4" descr="Брюки Blend - Blend - Повседневные // Витрина брендов: Женская одежда, мужская одежда в интернет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9135" y="620688"/>
            <a:ext cx="1471060" cy="1772816"/>
          </a:xfrm>
          <a:prstGeom prst="rect">
            <a:avLst/>
          </a:prstGeom>
          <a:noFill/>
        </p:spPr>
      </p:pic>
      <p:pic>
        <p:nvPicPr>
          <p:cNvPr id="19" name="Picture 4" descr="Брюки Blend - Blend - Повседневные // Витрина брендов: Женская одежда, мужская одежда в интернет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476672"/>
            <a:ext cx="1590563" cy="1916832"/>
          </a:xfrm>
          <a:prstGeom prst="rect">
            <a:avLst/>
          </a:prstGeom>
          <a:noFill/>
        </p:spPr>
      </p:pic>
      <p:pic>
        <p:nvPicPr>
          <p:cNvPr id="20" name="Picture 4" descr="Брюки Blend - Blend - Повседневные // Витрина брендов: Женская одежда, мужская одежда в интернете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476672"/>
            <a:ext cx="1530812" cy="1844824"/>
          </a:xfrm>
          <a:prstGeom prst="rect">
            <a:avLst/>
          </a:prstGeom>
          <a:noFill/>
        </p:spPr>
      </p:pic>
      <p:pic>
        <p:nvPicPr>
          <p:cNvPr id="21" name="Picture 4" descr="Брюки Blend - Blend - Повседневные // Витрина брендов: Женская одежда, мужская одежда в интернет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07127" y="476672"/>
            <a:ext cx="1471060" cy="1772816"/>
          </a:xfrm>
          <a:prstGeom prst="rect">
            <a:avLst/>
          </a:prstGeom>
          <a:noFill/>
        </p:spPr>
      </p:pic>
      <p:pic>
        <p:nvPicPr>
          <p:cNvPr id="23" name="Picture 6" descr="Женские костюмы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836712"/>
            <a:ext cx="1412776" cy="1412776"/>
          </a:xfrm>
          <a:prstGeom prst="rect">
            <a:avLst/>
          </a:prstGeom>
          <a:noFill/>
        </p:spPr>
      </p:pic>
      <p:pic>
        <p:nvPicPr>
          <p:cNvPr id="24" name="Picture 6" descr="Женские костюмы!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784" y="692696"/>
            <a:ext cx="1628800" cy="1628800"/>
          </a:xfrm>
          <a:prstGeom prst="rect">
            <a:avLst/>
          </a:prstGeom>
          <a:noFill/>
        </p:spPr>
      </p:pic>
      <p:pic>
        <p:nvPicPr>
          <p:cNvPr id="25" name="Picture 6" descr="Женские костюмы!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99792" y="764704"/>
            <a:ext cx="1556792" cy="1556792"/>
          </a:xfrm>
          <a:prstGeom prst="rect">
            <a:avLst/>
          </a:prstGeom>
          <a:noFill/>
        </p:spPr>
      </p:pic>
      <p:pic>
        <p:nvPicPr>
          <p:cNvPr id="28" name="Picture 8" descr="Модная одежда!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548680"/>
            <a:ext cx="1259632" cy="1818068"/>
          </a:xfrm>
          <a:prstGeom prst="rect">
            <a:avLst/>
          </a:prstGeom>
          <a:noFill/>
        </p:spPr>
      </p:pic>
      <p:pic>
        <p:nvPicPr>
          <p:cNvPr id="29" name="Picture 8" descr="Модная одежда!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620688"/>
            <a:ext cx="1259632" cy="1818068"/>
          </a:xfrm>
          <a:prstGeom prst="rect">
            <a:avLst/>
          </a:prstGeom>
          <a:noFill/>
        </p:spPr>
      </p:pic>
      <p:pic>
        <p:nvPicPr>
          <p:cNvPr id="30" name="Picture 8" descr="Модная одежда!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692696"/>
            <a:ext cx="1259632" cy="1818068"/>
          </a:xfrm>
          <a:prstGeom prst="rect">
            <a:avLst/>
          </a:prstGeom>
          <a:noFill/>
        </p:spPr>
      </p:pic>
      <p:pic>
        <p:nvPicPr>
          <p:cNvPr id="31" name="Picture 8" descr="Модная одежда!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620688"/>
            <a:ext cx="1259632" cy="1818068"/>
          </a:xfrm>
          <a:prstGeom prst="rect">
            <a:avLst/>
          </a:prstGeom>
          <a:noFill/>
        </p:spPr>
      </p:pic>
      <p:pic>
        <p:nvPicPr>
          <p:cNvPr id="32" name="Picture 10" descr="Шляпа пляжная Желтая с Коричневым Бантом / Бейсболки, шляпки и панамы - для стильной, элегантной дамы. От 52 грн / Акции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96136" y="764704"/>
            <a:ext cx="1355042" cy="1567182"/>
          </a:xfrm>
          <a:prstGeom prst="rect">
            <a:avLst/>
          </a:prstGeom>
          <a:noFill/>
        </p:spPr>
      </p:pic>
      <p:pic>
        <p:nvPicPr>
          <p:cNvPr id="33" name="Picture 10" descr="Шляпа пляжная Желтая с Коричневым Бантом / Бейсболки, шляпки и панамы - для стильной, элегантной дамы. От 52 грн / Акции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24128" y="692696"/>
            <a:ext cx="1355042" cy="1567182"/>
          </a:xfrm>
          <a:prstGeom prst="rect">
            <a:avLst/>
          </a:prstGeom>
          <a:noFill/>
        </p:spPr>
      </p:pic>
      <p:pic>
        <p:nvPicPr>
          <p:cNvPr id="34" name="Picture 10" descr="Шляпа пляжная Желтая с Коричневым Бантом / Бейсболки, шляпки и панамы - для стильной, элегантной дамы. От 52 грн / Акции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96136" y="836712"/>
            <a:ext cx="1355042" cy="1567182"/>
          </a:xfrm>
          <a:prstGeom prst="rect">
            <a:avLst/>
          </a:prstGeom>
          <a:noFill/>
        </p:spPr>
      </p:pic>
      <p:pic>
        <p:nvPicPr>
          <p:cNvPr id="35" name="Picture 10" descr="Шляпа пляжная Желтая с Коричневым Бантом / Бейсболки, шляпки и панамы - для стильной, элегантной дамы. От 52 грн / Акции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24128" y="692696"/>
            <a:ext cx="1355042" cy="1567182"/>
          </a:xfrm>
          <a:prstGeom prst="rect">
            <a:avLst/>
          </a:prstGeom>
          <a:noFill/>
        </p:spPr>
      </p:pic>
      <p:pic>
        <p:nvPicPr>
          <p:cNvPr id="36" name="Picture 12" descr="Желтый шарф купить - Купить вязаные мужские шарфы в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980728"/>
            <a:ext cx="1261269" cy="1261269"/>
          </a:xfrm>
          <a:prstGeom prst="rect">
            <a:avLst/>
          </a:prstGeom>
          <a:noFill/>
        </p:spPr>
      </p:pic>
      <p:pic>
        <p:nvPicPr>
          <p:cNvPr id="37" name="Picture 12" descr="Желтый шарф купить - Купить вязаные мужские шарфы в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980728"/>
            <a:ext cx="1261269" cy="1261269"/>
          </a:xfrm>
          <a:prstGeom prst="rect">
            <a:avLst/>
          </a:prstGeom>
          <a:noFill/>
        </p:spPr>
      </p:pic>
      <p:pic>
        <p:nvPicPr>
          <p:cNvPr id="38" name="Picture 12" descr="Желтый шарф купить - Купить вязаные мужские шарфы в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908720"/>
            <a:ext cx="1261269" cy="1261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</a:t>
            </a:r>
          </a:p>
          <a:p>
            <a:pPr>
              <a:buNone/>
            </a:pPr>
            <a:r>
              <a:rPr lang="ru-RU" dirty="0" smtClean="0"/>
              <a:t>      Ю</a:t>
            </a:r>
          </a:p>
          <a:p>
            <a:pPr>
              <a:buNone/>
            </a:pPr>
            <a:r>
              <a:rPr lang="ru-RU" dirty="0" smtClean="0"/>
              <a:t>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Бр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043608" y="2276872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043608" y="2636912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835696" y="2060848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835696" y="2276872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1187624" y="4509120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187624" y="4797152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1691680" y="4293096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691680" y="45091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763688" y="5013176"/>
            <a:ext cx="50405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763688" y="5085184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835696" y="285293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835696" y="2924944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Моделирование графов и сетей: Новое в системе Wolfram Mathematica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36526"/>
            <a:ext cx="8612956" cy="705803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232247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Подсчёт вариантов с помощью графов.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301034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Задача№2 </a:t>
            </a:r>
            <a:br>
              <a:rPr lang="ru-RU" b="1" dirty="0" smtClean="0"/>
            </a:br>
            <a:r>
              <a:rPr lang="ru-RU" b="1" dirty="0" smtClean="0"/>
              <a:t>Андрей, Борис, Виктор и Григорий играли в шахматы. Каждый сыграл с каждым по одной партии.</a:t>
            </a:r>
            <a:br>
              <a:rPr lang="ru-RU" b="1" dirty="0" smtClean="0"/>
            </a:br>
            <a:r>
              <a:rPr lang="ru-RU" b="1" dirty="0" smtClean="0"/>
              <a:t>Сколько партий было сыграно?</a:t>
            </a:r>
            <a:endParaRPr lang="ru-RU" b="1" dirty="0"/>
          </a:p>
        </p:txBody>
      </p:sp>
      <p:sp>
        <p:nvSpPr>
          <p:cNvPr id="11" name="Овал 10"/>
          <p:cNvSpPr/>
          <p:nvPr/>
        </p:nvSpPr>
        <p:spPr>
          <a:xfrm>
            <a:off x="971600" y="3717032"/>
            <a:ext cx="864096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932040" y="5589240"/>
            <a:ext cx="864096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788024" y="3717032"/>
            <a:ext cx="864096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43608" y="5445224"/>
            <a:ext cx="864096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272231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2200" b="1" dirty="0" smtClean="0"/>
              <a:t>На пришкольном участке растут 8 деревьев: яблоня, тополь, береза, рябина, дуб, клен, лиственница и сосна. Рябина выше лиственницы, яблоня выше клена, дуб ниже березы, но выше сосны, сосна выше рябины, береза ниже тополя, а лиственница выше яблони. Расположите деревья от самого низкого к самому высокому.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043608" y="3212976"/>
            <a:ext cx="792088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83568" y="5157192"/>
            <a:ext cx="792088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76056" y="5877272"/>
            <a:ext cx="792088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43808" y="4869160"/>
            <a:ext cx="792088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020272" y="5517232"/>
            <a:ext cx="792088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491880" y="2708920"/>
            <a:ext cx="792088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724128" y="3717032"/>
            <a:ext cx="792088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452320" y="3068960"/>
            <a:ext cx="792088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143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МБОУ ТСОШ№3 Алгебра 7 класс разработка урока на тему: «Подсчёт вариантов с помощью графов.»</vt:lpstr>
      <vt:lpstr>Слайд 3</vt:lpstr>
      <vt:lpstr>Слайд 4</vt:lpstr>
      <vt:lpstr>Слайд 5</vt:lpstr>
      <vt:lpstr>Слайд 6</vt:lpstr>
      <vt:lpstr>Подсчёт вариантов с помощью графов.</vt:lpstr>
      <vt:lpstr>Задача№2  Андрей, Борис, Виктор и Григорий играли в шахматы. Каждый сыграл с каждым по одной партии. Сколько партий было сыграно?</vt:lpstr>
      <vt:lpstr>На пришкольном участке растут 8 деревьев: яблоня, тополь, береза, рябина, дуб, клен, лиственница и сосна. Рябина выше лиственницы, яблоня выше клена, дуб ниже березы, но выше сосны, сосна выше рябины, береза ниже тополя, а лиственница выше яблони. Расположите деревья от самого низкого к самому высокому. </vt:lpstr>
      <vt:lpstr>Задача 4. У Наташи есть 2 конверта: обычный и авиа, и 3 марки: прямоугольная, квадратная и треугольная. Сколькими способами Наташа может выбрать конверт и марку, чтобы отправить письмо?</vt:lpstr>
      <vt:lpstr>Задача 5 Между населенными пунктами А,В,С,D,Е построены дороги. Нужно определить длину кратчайшего пути между пунктами А и Е. Передвигаться можно только по дорогам, протяженность которых указана в таблице.      </vt:lpstr>
      <vt:lpstr>Слайд 12</vt:lpstr>
      <vt:lpstr>Виды графов: 1. Ориентированный граф (кратко орграф) — рёбрам которого присвоено направление.  2. Неориентированный граф -  в котором нет направления линий. 3. Взвешенный граф – дуги или ребра имеют вес  (дополнительная информация).   </vt:lpstr>
      <vt:lpstr>Слайд 14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Подсчёт вариантов с помощью графов.</dc:title>
  <dc:creator>Долголенко</dc:creator>
  <cp:lastModifiedBy>TSOSH03</cp:lastModifiedBy>
  <cp:revision>38</cp:revision>
  <dcterms:created xsi:type="dcterms:W3CDTF">2015-04-07T21:50:35Z</dcterms:created>
  <dcterms:modified xsi:type="dcterms:W3CDTF">2015-06-15T06:41:06Z</dcterms:modified>
</cp:coreProperties>
</file>