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2"/>
  </p:handoutMasterIdLst>
  <p:sldIdLst>
    <p:sldId id="256" r:id="rId2"/>
    <p:sldId id="259" r:id="rId3"/>
    <p:sldId id="261" r:id="rId4"/>
    <p:sldId id="262" r:id="rId5"/>
    <p:sldId id="258" r:id="rId6"/>
    <p:sldId id="260" r:id="rId7"/>
    <p:sldId id="280" r:id="rId8"/>
    <p:sldId id="281" r:id="rId9"/>
    <p:sldId id="273" r:id="rId10"/>
    <p:sldId id="272" r:id="rId11"/>
    <p:sldId id="271" r:id="rId12"/>
    <p:sldId id="265" r:id="rId13"/>
    <p:sldId id="294" r:id="rId14"/>
    <p:sldId id="282" r:id="rId15"/>
    <p:sldId id="278" r:id="rId16"/>
    <p:sldId id="279" r:id="rId17"/>
    <p:sldId id="267" r:id="rId18"/>
    <p:sldId id="283" r:id="rId19"/>
    <p:sldId id="284" r:id="rId20"/>
    <p:sldId id="277" r:id="rId21"/>
    <p:sldId id="269" r:id="rId22"/>
    <p:sldId id="276" r:id="rId23"/>
    <p:sldId id="295" r:id="rId24"/>
    <p:sldId id="266" r:id="rId25"/>
    <p:sldId id="257" r:id="rId26"/>
    <p:sldId id="290" r:id="rId27"/>
    <p:sldId id="291" r:id="rId28"/>
    <p:sldId id="292" r:id="rId29"/>
    <p:sldId id="293" r:id="rId30"/>
    <p:sldId id="296" r:id="rId31"/>
    <p:sldId id="287" r:id="rId32"/>
    <p:sldId id="288" r:id="rId33"/>
    <p:sldId id="297" r:id="rId34"/>
    <p:sldId id="298" r:id="rId35"/>
    <p:sldId id="270" r:id="rId36"/>
    <p:sldId id="299" r:id="rId37"/>
    <p:sldId id="275" r:id="rId38"/>
    <p:sldId id="289" r:id="rId39"/>
    <p:sldId id="302" r:id="rId40"/>
    <p:sldId id="301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арк" initials="М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22"/>
    <a:srgbClr val="660033"/>
    <a:srgbClr val="B40CB4"/>
    <a:srgbClr val="D09E00"/>
    <a:srgbClr val="00FFFF"/>
    <a:srgbClr val="F01030"/>
    <a:srgbClr val="DDEC4E"/>
    <a:srgbClr val="DAA600"/>
    <a:srgbClr val="DFEF1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1" autoAdjust="0"/>
    <p:restoredTop sz="92294" autoAdjust="0"/>
  </p:normalViewPr>
  <p:slideViewPr>
    <p:cSldViewPr>
      <p:cViewPr>
        <p:scale>
          <a:sx n="66" d="100"/>
          <a:sy n="66" d="100"/>
        </p:scale>
        <p:origin x="-4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671888"/>
            <a:ext cx="6048375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5323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0000">
    <p:wedg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wedge/>
    <p:sndAc>
      <p:stSnd>
        <p:snd r:embed="rId13" name="chimes.wav"/>
      </p:stSnd>
    </p:sndAc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nsportal.ru/hohlova-natalya-vitalevna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www.maam.ru/users/NATAHOHLOVA73" TargetMode="External"/><Relationship Id="rId4" Type="http://schemas.openxmlformats.org/officeDocument/2006/relationships/hyperlink" Target="https://infourok.ru/user/hohlova-natalya-vitalevna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17" Type="http://schemas.openxmlformats.org/officeDocument/2006/relationships/image" Target="../media/image116.jpeg"/><Relationship Id="rId2" Type="http://schemas.openxmlformats.org/officeDocument/2006/relationships/audio" Target="../media/audio1.wav"/><Relationship Id="rId16" Type="http://schemas.openxmlformats.org/officeDocument/2006/relationships/image" Target="../media/image115.jpeg"/><Relationship Id="rId20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5" Type="http://schemas.openxmlformats.org/officeDocument/2006/relationships/image" Target="../media/image114.jpeg"/><Relationship Id="rId10" Type="http://schemas.openxmlformats.org/officeDocument/2006/relationships/image" Target="../media/image109.png"/><Relationship Id="rId19" Type="http://schemas.openxmlformats.org/officeDocument/2006/relationships/image" Target="../media/image118.jpe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Relationship Id="rId1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0.pn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87.png"/><Relationship Id="rId9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&#1092;&#1075;&#1086;&#1089;&#1087;&#1088;&#1086;&#1074;&#1077;&#1088;&#1082;&#1072;.&#1088;&#1092;/" TargetMode="External"/><Relationship Id="rId13" Type="http://schemas.openxmlformats.org/officeDocument/2006/relationships/hyperlink" Target="https://ok-etalon.ru/" TargetMode="External"/><Relationship Id="rId18" Type="http://schemas.openxmlformats.org/officeDocument/2006/relationships/hyperlink" Target="https://solncesvet.ru/" TargetMode="External"/><Relationship Id="rId3" Type="http://schemas.openxmlformats.org/officeDocument/2006/relationships/hyperlink" Target="http://stranatalantov.com/" TargetMode="External"/><Relationship Id="rId7" Type="http://schemas.openxmlformats.org/officeDocument/2006/relationships/hyperlink" Target="http://pedznanie.ru/" TargetMode="External"/><Relationship Id="rId12" Type="http://schemas.openxmlformats.org/officeDocument/2006/relationships/hyperlink" Target="https://intolimp.org/" TargetMode="External"/><Relationship Id="rId17" Type="http://schemas.openxmlformats.org/officeDocument/2006/relationships/hyperlink" Target="https://umnata.ru/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sozvezdital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ewgi.ru/" TargetMode="External"/><Relationship Id="rId11" Type="http://schemas.openxmlformats.org/officeDocument/2006/relationships/hyperlink" Target="http://zhurnalpoznanie.ru/" TargetMode="External"/><Relationship Id="rId5" Type="http://schemas.openxmlformats.org/officeDocument/2006/relationships/hyperlink" Target="http://ya-enciklopedia.ru/" TargetMode="External"/><Relationship Id="rId15" Type="http://schemas.openxmlformats.org/officeDocument/2006/relationships/hyperlink" Target="http://a-prizvanie.ru/" TargetMode="External"/><Relationship Id="rId10" Type="http://schemas.openxmlformats.org/officeDocument/2006/relationships/hyperlink" Target="http://drevo-konkurs.ru/" TargetMode="External"/><Relationship Id="rId19" Type="http://schemas.openxmlformats.org/officeDocument/2006/relationships/image" Target="../media/image130.wmf"/><Relationship Id="rId4" Type="http://schemas.openxmlformats.org/officeDocument/2006/relationships/hyperlink" Target="http://smotrinza.ru/" TargetMode="External"/><Relationship Id="rId9" Type="http://schemas.openxmlformats.org/officeDocument/2006/relationships/hyperlink" Target="http://iqkonkurs.ru/" TargetMode="External"/><Relationship Id="rId14" Type="http://schemas.openxmlformats.org/officeDocument/2006/relationships/hyperlink" Target="http://matreshka-online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 rot="20931626">
            <a:off x="450651" y="713417"/>
            <a:ext cx="7659150" cy="2808312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ru-RU" sz="7200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Портфолио </a:t>
            </a:r>
            <a:br>
              <a:rPr lang="ru-RU" sz="7200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sz="7200" i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воспитателя </a:t>
            </a:r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7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131840" y="4365104"/>
            <a:ext cx="5832648" cy="2304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B40CB4"/>
                </a:solidFill>
              </a:rPr>
              <a:t>КГКУ "Центр содействия семейному устройству детей-сирот и детей, оставшихся без попечения родителей пгт Ярославский" Хорольский район, Приморский край </a:t>
            </a:r>
          </a:p>
          <a:p>
            <a:pPr algn="ctr"/>
            <a:r>
              <a:rPr lang="ru-RU" i="1" dirty="0" smtClean="0">
                <a:solidFill>
                  <a:srgbClr val="B40CB4"/>
                </a:solidFill>
                <a:latin typeface="Constantia" pitchFamily="18" charset="0"/>
              </a:rPr>
              <a:t>2017 год</a:t>
            </a:r>
            <a:endParaRPr lang="ru-RU" i="1" dirty="0">
              <a:solidFill>
                <a:srgbClr val="B40CB4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 advTm="5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"/>
            <a:ext cx="6553200" cy="764703"/>
          </a:xfrm>
        </p:spPr>
        <p:txBody>
          <a:bodyPr/>
          <a:lstStyle/>
          <a:p>
            <a:r>
              <a:rPr lang="ru-RU" sz="4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 документов</a:t>
            </a:r>
            <a:endParaRPr lang="ru-RU" sz="4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klassni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88640"/>
            <a:ext cx="1202714" cy="1484784"/>
          </a:xfrm>
          <a:prstGeom prst="rect">
            <a:avLst/>
          </a:prstGeom>
        </p:spPr>
      </p:pic>
      <p:pic>
        <p:nvPicPr>
          <p:cNvPr id="11" name="Содержимое 10" descr="диплом 00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0899802">
            <a:off x="250969" y="1063962"/>
            <a:ext cx="3965938" cy="2886772"/>
          </a:xfrm>
        </p:spPr>
      </p:pic>
      <p:pic>
        <p:nvPicPr>
          <p:cNvPr id="15" name="Рисунок 14" descr="историч пропед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877840" y="386856"/>
            <a:ext cx="1836595" cy="2448273"/>
          </a:xfrm>
          <a:prstGeom prst="rect">
            <a:avLst/>
          </a:prstGeom>
        </p:spPr>
      </p:pic>
      <p:pic>
        <p:nvPicPr>
          <p:cNvPr id="16" name="Рисунок 15" descr="ОЖС курсы 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460837">
            <a:off x="7426826" y="1668733"/>
            <a:ext cx="1376971" cy="2127335"/>
          </a:xfrm>
          <a:prstGeom prst="rect">
            <a:avLst/>
          </a:prstGeom>
        </p:spPr>
      </p:pic>
      <p:pic>
        <p:nvPicPr>
          <p:cNvPr id="17" name="Рисунок 16" descr="курсы комп 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5932483">
            <a:off x="599664" y="3393284"/>
            <a:ext cx="2210552" cy="3247860"/>
          </a:xfrm>
          <a:prstGeom prst="rect">
            <a:avLst/>
          </a:prstGeom>
        </p:spPr>
      </p:pic>
      <p:pic>
        <p:nvPicPr>
          <p:cNvPr id="18" name="Рисунок 17" descr="св-во о курсах 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7079940">
            <a:off x="4866568" y="2001277"/>
            <a:ext cx="1996355" cy="2745574"/>
          </a:xfrm>
          <a:prstGeom prst="rect">
            <a:avLst/>
          </a:prstGeom>
        </p:spPr>
      </p:pic>
      <p:pic>
        <p:nvPicPr>
          <p:cNvPr id="19" name="Рисунок 18" descr="св-во о курсах13 0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3590802" y="4122167"/>
            <a:ext cx="2062130" cy="2836035"/>
          </a:xfrm>
          <a:prstGeom prst="rect">
            <a:avLst/>
          </a:prstGeom>
        </p:spPr>
      </p:pic>
      <p:pic>
        <p:nvPicPr>
          <p:cNvPr id="20" name="Содержимое 3" descr="30838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 rot="685549">
            <a:off x="7575440" y="3759089"/>
            <a:ext cx="1237149" cy="174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 descr="дистанц об 0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95888">
            <a:off x="6064807" y="4520533"/>
            <a:ext cx="1292718" cy="1827748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632848" cy="692696"/>
          </a:xfrm>
        </p:spPr>
        <p:txBody>
          <a:bodyPr/>
          <a:lstStyle/>
          <a:p>
            <a:r>
              <a:rPr lang="ru-RU" sz="4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Научно-методическая работа</a:t>
            </a:r>
            <a:endParaRPr lang="ru-RU" sz="44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620689"/>
            <a:ext cx="6480720" cy="648072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Используемые образовательные ресурсы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196752"/>
          <a:ext cx="8784976" cy="55204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4336"/>
                <a:gridCol w="5760640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Наименование</a:t>
                      </a:r>
                      <a:r>
                        <a:rPr lang="ru-RU" sz="1600" baseline="0" dirty="0" smtClean="0"/>
                        <a:t> технологии</a:t>
                      </a:r>
                      <a:endParaRPr lang="ru-RU" sz="160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Как применяю</a:t>
                      </a:r>
                      <a:endParaRPr lang="ru-RU" sz="160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Личностно-ориентированные технологии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Учет возрастных особенностей, максимальное развитие индивидуальных познавательных способностей ребенка на основе использования имеющегося у него опыта</a:t>
                      </a:r>
                      <a:r>
                        <a:rPr lang="ru-RU" sz="1600" u="none" kern="1200" dirty="0" smtClean="0"/>
                        <a:t>;</a:t>
                      </a:r>
                      <a:endParaRPr lang="ru-RU" sz="160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722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Групповые технологии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применяю взаимопроверку и самопроверку </a:t>
                      </a:r>
                      <a:r>
                        <a:rPr lang="ru-RU" sz="1600" u="none" kern="1200" dirty="0" smtClean="0"/>
                        <a:t>при подготовке  к урокам,</a:t>
                      </a:r>
                      <a:r>
                        <a:rPr lang="ru-RU" sz="1600" u="none" kern="1200" baseline="0" dirty="0" smtClean="0"/>
                        <a:t> подготовка праздников и групповых мероприятий, беседы и инд.работа</a:t>
                      </a:r>
                      <a:r>
                        <a:rPr lang="ru-RU" sz="1600" u="none" kern="1200" dirty="0" smtClean="0"/>
                        <a:t>;</a:t>
                      </a:r>
                      <a:endParaRPr lang="ru-RU" sz="160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461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проблемно-развивающего обучения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оказание детям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необходимой помощи в решении проблем,  что </a:t>
                      </a:r>
                      <a:r>
                        <a:rPr lang="ru-RU" sz="1600" u="none" kern="1200" dirty="0" smtClean="0"/>
                        <a:t>помогает воспитанникам найти ответ на поставленный вопрос,</a:t>
                      </a:r>
                      <a:r>
                        <a:rPr lang="ru-RU" sz="1600" u="none" kern="1200" baseline="0" dirty="0" smtClean="0"/>
                        <a:t> </a:t>
                      </a:r>
                      <a:r>
                        <a:rPr lang="ru-RU" sz="1600" dirty="0" smtClean="0"/>
                        <a:t>руководство процессом систематизации и закрепления приобретенных знаний</a:t>
                      </a:r>
                      <a:r>
                        <a:rPr lang="ru-RU" sz="1600" u="none" kern="1200" dirty="0" smtClean="0"/>
                        <a:t>;</a:t>
                      </a:r>
                      <a:endParaRPr lang="ru-RU" sz="160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5803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коллективно- творческой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деятельности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kern="1200" dirty="0" smtClean="0"/>
                        <a:t>при  подготовке к  участию в  различных мероприятиях, в акциях, ребята сообща</a:t>
                      </a:r>
                      <a:r>
                        <a:rPr lang="ru-RU" sz="1600" u="none" kern="1200" baseline="0" dirty="0" smtClean="0"/>
                        <a:t> решают проблемные ситуации, участвуют в разработке крупных мероприятий </a:t>
                      </a:r>
                      <a:r>
                        <a:rPr lang="ru-RU" sz="1600" u="none" kern="1200" dirty="0" smtClean="0"/>
                        <a:t>;</a:t>
                      </a:r>
                      <a:endParaRPr lang="ru-RU" sz="160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35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ИКТ - технологии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kern="1200" dirty="0" smtClean="0"/>
                        <a:t> </a:t>
                      </a:r>
                      <a:r>
                        <a:rPr lang="ru-RU" sz="1600" u="none" strike="noStrike" kern="1200" dirty="0" err="1" smtClean="0"/>
                        <a:t>м</a:t>
                      </a:r>
                      <a:r>
                        <a:rPr lang="ru-RU" sz="1600" kern="1200" dirty="0" err="1" smtClean="0"/>
                        <a:t>ультимедийное</a:t>
                      </a:r>
                      <a:r>
                        <a:rPr lang="ru-RU" sz="1600" kern="1200" dirty="0" smtClean="0"/>
                        <a:t> сопровождение</a:t>
                      </a:r>
                      <a:r>
                        <a:rPr lang="ru-RU" sz="1600" kern="1200" baseline="0" dirty="0" smtClean="0"/>
                        <a:t> мероприятий, участие в конкурсах и публикация мероприятий на интернет-сайтах</a:t>
                      </a:r>
                      <a:r>
                        <a:rPr lang="ru-RU" sz="1600" kern="1200" dirty="0" smtClean="0"/>
                        <a:t>;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7228">
                <a:tc>
                  <a:txBody>
                    <a:bodyPr/>
                    <a:lstStyle/>
                    <a:p>
                      <a:r>
                        <a:rPr lang="ru-RU" dirty="0" smtClean="0"/>
                        <a:t>Здоровьесберегающие технологии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u="none" kern="1200" dirty="0" smtClean="0"/>
                        <a:t>подвижные игры</a:t>
                      </a:r>
                      <a:r>
                        <a:rPr lang="ru-RU" sz="1600" u="none" kern="1200" baseline="0" dirty="0" smtClean="0"/>
                        <a:t> на свежем воздухе, </a:t>
                      </a:r>
                      <a:r>
                        <a:rPr lang="ru-RU" sz="1600" u="none" kern="1200" dirty="0" err="1" smtClean="0"/>
                        <a:t>спортчас</a:t>
                      </a:r>
                      <a:r>
                        <a:rPr lang="ru-RU" sz="1600" u="none" kern="1200" dirty="0" smtClean="0"/>
                        <a:t>, формирование</a:t>
                      </a:r>
                      <a:r>
                        <a:rPr lang="ru-RU" sz="1600" u="none" kern="1200" baseline="0" dirty="0" smtClean="0"/>
                        <a:t> </a:t>
                      </a:r>
                      <a:r>
                        <a:rPr lang="ru-RU" sz="1600" u="none" kern="1200" baseline="0" dirty="0" err="1" smtClean="0"/>
                        <a:t>гигиенич.навыков</a:t>
                      </a:r>
                      <a:r>
                        <a:rPr lang="ru-RU" sz="1600" u="none" kern="1200" dirty="0" smtClean="0"/>
                        <a:t>, соблюдение санитарных норм учреждения...</a:t>
                      </a:r>
                      <a:endParaRPr lang="ru-RU" sz="160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2000240"/>
            <a:ext cx="6696422" cy="4451361"/>
          </a:xfrm>
        </p:spPr>
        <p:txBody>
          <a:bodyPr/>
          <a:lstStyle/>
          <a:p>
            <a:pPr>
              <a:buNone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Для педагогов детского дома были проведены семинары, тренинги, совещания, круглые столы.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q"/>
            </a:pPr>
            <a:endParaRPr lang="ru-RU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67744" y="404664"/>
            <a:ext cx="6480720" cy="1584176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2006 года являюсь руководителем методического объединения 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педагогов центра (детского дома).</a:t>
            </a:r>
            <a:endParaRPr lang="ru-RU" dirty="0"/>
          </a:p>
        </p:txBody>
      </p:sp>
      <p:pic>
        <p:nvPicPr>
          <p:cNvPr id="5" name="Рисунок 4" descr="iTZ2ZHW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2232248" cy="5949280"/>
          </a:xfrm>
          <a:prstGeom prst="rect">
            <a:avLst/>
          </a:prstGeom>
        </p:spPr>
      </p:pic>
      <p:pic>
        <p:nvPicPr>
          <p:cNvPr id="7" name="Рисунок 6" descr="IMG_35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924944"/>
            <a:ext cx="4824536" cy="3618402"/>
          </a:xfrm>
          <a:prstGeom prst="rect">
            <a:avLst/>
          </a:prstGeom>
        </p:spPr>
      </p:pic>
    </p:spTree>
  </p:cSld>
  <p:clrMapOvr>
    <a:masterClrMapping/>
  </p:clrMapOvr>
  <p:transition spd="slow" advTm="10000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556792"/>
            <a:ext cx="8064896" cy="2448272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Созданы мини- сайты </a:t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воспитателя детского дома.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Ссылки: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i="1" dirty="0" smtClean="0">
                <a:solidFill>
                  <a:srgbClr val="002060"/>
                </a:solidFill>
                <a:hlinkClick r:id="rId3"/>
              </a:rPr>
              <a:t>http://nsportal.ru/hohlova-natalya-vitalevna</a:t>
            </a:r>
            <a:r>
              <a:rPr lang="ru-RU" sz="2000" i="1" dirty="0" smtClean="0">
                <a:solidFill>
                  <a:srgbClr val="002060"/>
                </a:solidFill>
              </a:rPr>
              <a:t/>
            </a:r>
            <a:br>
              <a:rPr lang="ru-RU" sz="2000" i="1" dirty="0" smtClean="0">
                <a:solidFill>
                  <a:srgbClr val="002060"/>
                </a:solidFill>
              </a:rPr>
            </a:br>
            <a:r>
              <a:rPr lang="ru-RU" sz="2000" i="1" dirty="0" smtClean="0">
                <a:solidFill>
                  <a:srgbClr val="002060"/>
                </a:solidFill>
                <a:latin typeface="Constantia" pitchFamily="18" charset="0"/>
              </a:rPr>
              <a:t>2. </a:t>
            </a:r>
            <a:r>
              <a:rPr lang="en-US" sz="2000" i="1" dirty="0" smtClean="0">
                <a:solidFill>
                  <a:srgbClr val="002060"/>
                </a:solidFill>
                <a:latin typeface="Constantia" pitchFamily="18" charset="0"/>
                <a:hlinkClick r:id="rId4"/>
              </a:rPr>
              <a:t>https://infourok.ru/user/hohlova-natalya-vitalevna</a:t>
            </a:r>
            <a:r>
              <a:rPr lang="ru-RU" sz="2000" i="1" dirty="0" smtClean="0">
                <a:solidFill>
                  <a:srgbClr val="002060"/>
                </a:solidFill>
                <a:latin typeface="Constantia" pitchFamily="18" charset="0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Constantia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Constantia" pitchFamily="18" charset="0"/>
              </a:rPr>
              <a:t>3.</a:t>
            </a:r>
            <a:r>
              <a:rPr lang="en-US" sz="2000" i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Constantia" pitchFamily="18" charset="0"/>
                <a:hlinkClick r:id="rId5"/>
              </a:rPr>
              <a:t>http://www.maam.ru/users/NATAHOHLOVA73</a:t>
            </a:r>
            <a:r>
              <a:rPr lang="ru-RU" sz="2000" i="1" dirty="0" smtClean="0">
                <a:solidFill>
                  <a:srgbClr val="002060"/>
                </a:solidFill>
                <a:latin typeface="Constantia" pitchFamily="18" charset="0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Constantia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Constantia" pitchFamily="18" charset="0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Constantia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730302-141-144-sert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660232" y="3789040"/>
            <a:ext cx="2016224" cy="2851986"/>
          </a:xfrm>
        </p:spPr>
      </p:pic>
      <p:pic>
        <p:nvPicPr>
          <p:cNvPr id="8" name="Рисунок 7" descr="sertifikat_site-247648-02165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3645024"/>
            <a:ext cx="1944216" cy="2747909"/>
          </a:xfrm>
          <a:prstGeom prst="rect">
            <a:avLst/>
          </a:prstGeom>
        </p:spPr>
      </p:pic>
      <p:pic>
        <p:nvPicPr>
          <p:cNvPr id="9" name="Рисунок 8" descr="РЎРµСЂС‚РёС„РёРєР°С‚ РїСЂРѕРµРєС‚Р° infourok.ru в„– 7794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3789040"/>
            <a:ext cx="2016224" cy="285198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20" y="260649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Способность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,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доблесть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 —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всё ничто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,</a:t>
            </a:r>
          </a:p>
          <a:p>
            <a:pPr algn="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пока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мы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не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приложим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труд.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Саади</a:t>
            </a:r>
            <a:r>
              <a:rPr lang="ru-RU" sz="2400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Monotype Corsiva" pitchFamily="66" charset="0"/>
              </a:rPr>
            </a:br>
            <a:endParaRPr lang="ru-RU" sz="2400" dirty="0"/>
          </a:p>
        </p:txBody>
      </p:sp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260649"/>
            <a:ext cx="6553200" cy="1728192"/>
          </a:xfrm>
        </p:spPr>
        <p:txBody>
          <a:bodyPr/>
          <a:lstStyle/>
          <a:p>
            <a:r>
              <a:rPr lang="ru-RU" sz="1800" dirty="0" smtClean="0">
                <a:solidFill>
                  <a:srgbClr val="660033"/>
                </a:solidFill>
              </a:rPr>
              <a:t>Воспитательно-образовательную деятельность провожу по  образовательной "Программе социального воспитания детей – сирот и детей, оставшихся без попечения родителей</a:t>
            </a:r>
            <a:r>
              <a:rPr lang="en-US" sz="1800" dirty="0" smtClean="0">
                <a:solidFill>
                  <a:srgbClr val="660033"/>
                </a:solidFill>
              </a:rPr>
              <a:t>», </a:t>
            </a:r>
            <a:r>
              <a:rPr lang="ru-RU" sz="1800" dirty="0" smtClean="0">
                <a:solidFill>
                  <a:srgbClr val="660033"/>
                </a:solidFill>
              </a:rPr>
              <a:t>за основу была взята </a:t>
            </a:r>
            <a:r>
              <a:rPr lang="en-US" sz="1800" dirty="0" smtClean="0">
                <a:solidFill>
                  <a:srgbClr val="660033"/>
                </a:solidFill>
              </a:rPr>
              <a:t>«</a:t>
            </a:r>
            <a:r>
              <a:rPr lang="ru-RU" sz="1800" dirty="0" smtClean="0">
                <a:solidFill>
                  <a:srgbClr val="660033"/>
                </a:solidFill>
              </a:rPr>
              <a:t>Программа социального воспитания детей – сирот и детей, оставшихся без попечения родителей</a:t>
            </a:r>
            <a:r>
              <a:rPr lang="en-US" sz="1800" dirty="0" smtClean="0">
                <a:solidFill>
                  <a:srgbClr val="660033"/>
                </a:solidFill>
              </a:rPr>
              <a:t>» </a:t>
            </a:r>
            <a:r>
              <a:rPr lang="ru-RU" sz="1800" dirty="0" smtClean="0">
                <a:solidFill>
                  <a:srgbClr val="660033"/>
                </a:solidFill>
              </a:rPr>
              <a:t>Л.К.Сидоровой (МО РФ </a:t>
            </a:r>
            <a:r>
              <a:rPr lang="ru-RU" sz="1800" dirty="0" err="1" smtClean="0">
                <a:solidFill>
                  <a:srgbClr val="660033"/>
                </a:solidFill>
              </a:rPr>
              <a:t>АПКиПРО</a:t>
            </a:r>
            <a:r>
              <a:rPr lang="ru-RU" sz="1800" dirty="0" smtClean="0">
                <a:solidFill>
                  <a:srgbClr val="660033"/>
                </a:solidFill>
              </a:rPr>
              <a:t>, Москва 2003г., под ред. В.И.Фомина).</a:t>
            </a:r>
            <a:br>
              <a:rPr lang="ru-RU" sz="1800" dirty="0" smtClean="0">
                <a:solidFill>
                  <a:srgbClr val="660033"/>
                </a:solidFill>
              </a:rPr>
            </a:br>
            <a:endParaRPr lang="ru-RU" sz="1800" dirty="0">
              <a:solidFill>
                <a:srgbClr val="6600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6338" y="2204865"/>
            <a:ext cx="7643812" cy="4246736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Основной целью программы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является: </a:t>
            </a:r>
          </a:p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формирование личности ребенка и адаптация его к жизни в обществе, развитие его творческих начал и общечеловеческих ценностей.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Основными задачами центра являются: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800" u="sng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1800" u="sng" dirty="0" smtClean="0">
                <a:solidFill>
                  <a:schemeClr val="accent6">
                    <a:lumMod val="50000"/>
                  </a:schemeClr>
                </a:solidFill>
              </a:rPr>
              <a:t>создание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благоприятных условий для разностороннего развития личности, в том числе путем удовлетворения потребностей воспитанников в самообразовании и получении дополнительного образования;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1800" u="sng" dirty="0" smtClean="0">
                <a:solidFill>
                  <a:schemeClr val="accent6">
                    <a:lumMod val="50000"/>
                  </a:schemeClr>
                </a:solidFill>
              </a:rPr>
              <a:t>освоение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образовательных программ, обучение и воспитание в интересах личности, общества и государства;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1800" u="sng" dirty="0" smtClean="0">
                <a:solidFill>
                  <a:schemeClr val="accent6">
                    <a:lumMod val="50000"/>
                  </a:schemeClr>
                </a:solidFill>
              </a:rPr>
              <a:t>обеспечение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охраны и укрепления здоровья воспитанников;</a:t>
            </a:r>
          </a:p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1800" u="sng" dirty="0" smtClean="0">
                <a:solidFill>
                  <a:schemeClr val="accent6">
                    <a:lumMod val="50000"/>
                  </a:schemeClr>
                </a:solidFill>
              </a:rPr>
              <a:t>защита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прав и законных интересов воспитанников.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3744416" cy="1368153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+mn-lt"/>
              </a:rPr>
              <a:t>Социализация воспитанников центра</a:t>
            </a:r>
            <a:endParaRPr lang="ru-RU" sz="2800" b="1" dirty="0">
              <a:latin typeface="+mn-lt"/>
            </a:endParaRPr>
          </a:p>
        </p:txBody>
      </p:sp>
      <p:pic>
        <p:nvPicPr>
          <p:cNvPr id="4" name="Содержимое 3" descr="SAM_17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32240" y="476672"/>
            <a:ext cx="2016224" cy="1512168"/>
          </a:xfrm>
        </p:spPr>
      </p:pic>
      <p:pic>
        <p:nvPicPr>
          <p:cNvPr id="5" name="Рисунок 4" descr="Фото-01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509120"/>
            <a:ext cx="2448272" cy="1836204"/>
          </a:xfrm>
          <a:prstGeom prst="rect">
            <a:avLst/>
          </a:prstGeom>
        </p:spPr>
      </p:pic>
      <p:pic>
        <p:nvPicPr>
          <p:cNvPr id="6" name="Рисунок 5" descr="IMG_97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420888"/>
            <a:ext cx="2186052" cy="2463919"/>
          </a:xfrm>
          <a:prstGeom prst="rect">
            <a:avLst/>
          </a:prstGeom>
        </p:spPr>
      </p:pic>
      <p:pic>
        <p:nvPicPr>
          <p:cNvPr id="7" name="Рисунок 6" descr="IMG000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60648"/>
            <a:ext cx="2687960" cy="2015970"/>
          </a:xfrm>
          <a:prstGeom prst="rect">
            <a:avLst/>
          </a:prstGeom>
        </p:spPr>
      </p:pic>
      <p:pic>
        <p:nvPicPr>
          <p:cNvPr id="8" name="Рисунок 7" descr="SAM_00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5013176"/>
            <a:ext cx="1950073" cy="1512167"/>
          </a:xfrm>
          <a:prstGeom prst="rect">
            <a:avLst/>
          </a:prstGeom>
        </p:spPr>
      </p:pic>
      <p:pic>
        <p:nvPicPr>
          <p:cNvPr id="9" name="Рисунок 8" descr="SAM_03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2132856"/>
            <a:ext cx="1635646" cy="2180861"/>
          </a:xfrm>
          <a:prstGeom prst="rect">
            <a:avLst/>
          </a:prstGeom>
        </p:spPr>
      </p:pic>
      <p:pic>
        <p:nvPicPr>
          <p:cNvPr id="10" name="Рисунок 9" descr="SAM_154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276872"/>
            <a:ext cx="2592288" cy="1944216"/>
          </a:xfrm>
          <a:prstGeom prst="rect">
            <a:avLst/>
          </a:prstGeom>
        </p:spPr>
      </p:pic>
      <p:pic>
        <p:nvPicPr>
          <p:cNvPr id="11" name="Рисунок 10" descr="SDC1267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35896" y="4365104"/>
            <a:ext cx="2880320" cy="216024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1"/>
            <a:ext cx="6120680" cy="1224136"/>
          </a:xfrm>
        </p:spPr>
        <p:txBody>
          <a:bodyPr/>
          <a:lstStyle/>
          <a:p>
            <a:pPr algn="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untit7l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484784"/>
            <a:ext cx="3240360" cy="3240360"/>
          </a:xfrm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79512" y="1352431"/>
            <a:ext cx="5184576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Семейное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воспитание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детей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одна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важных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актуальных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сложных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проблем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воспитательного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процесса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Семья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является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для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ребенка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первым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коллективом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где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происходит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его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развитие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закладываются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основы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будущей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личности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Для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адекватного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вхождения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воспитанника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учреждения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интернатного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типа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систему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социальных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отношений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должна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проводиться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специальная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педагогическая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работа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обеспечивающая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овладение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ребенком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комплексом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социальных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ролей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, в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том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числе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работа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по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семейному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воспитанию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97152"/>
            <a:ext cx="8712968" cy="188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Семья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оказывает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то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влияние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на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ребенка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которое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заменит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никакой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детский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дом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</a:rPr>
              <a:t>ценр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никакие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педагоги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никакие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специальные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или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искусственно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создаваемые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условия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. В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связи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с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этим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необходим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поиск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таких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педагогических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средств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которые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компенсировали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бы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отсутствие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семьи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а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создали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бы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те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условия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в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которых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ребенок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смог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бы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адекватно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социально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развиваться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несмотря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на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отсутствие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семьи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Для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педагогов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учреждении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интернатного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типа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особую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трудность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представляет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работа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которая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какой-то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степени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обеспечивала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бы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усвоение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социальной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роли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семьянина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iY49OQDF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7664" cy="1164804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188641"/>
            <a:ext cx="5365260" cy="2088232"/>
          </a:xfrm>
        </p:spPr>
        <p:txBody>
          <a:bodyPr/>
          <a:lstStyle/>
          <a:p>
            <a:pPr algn="ctr"/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Не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игра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"В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семью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",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не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создание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подобия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семьи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, а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отношения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заботы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сотрудничества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поддержки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взаимной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ответственности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должны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становиться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основными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и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обеспечивать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формирование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социальности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ребенка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в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учреждении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.</a:t>
            </a:r>
            <a:endParaRPr lang="ru-RU" sz="2000" u="sng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Содержимое 3" descr="IMG_59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255512">
            <a:off x="457238" y="2594229"/>
            <a:ext cx="1955552" cy="1466664"/>
          </a:xfrm>
        </p:spPr>
      </p:pic>
      <p:pic>
        <p:nvPicPr>
          <p:cNvPr id="5" name="Рисунок 4" descr="IMG_59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05999">
            <a:off x="6465225" y="2438397"/>
            <a:ext cx="2088231" cy="1749599"/>
          </a:xfrm>
          <a:prstGeom prst="rect">
            <a:avLst/>
          </a:prstGeom>
        </p:spPr>
      </p:pic>
      <p:pic>
        <p:nvPicPr>
          <p:cNvPr id="6" name="Рисунок 5" descr="IMG_59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03910">
            <a:off x="6588224" y="4365104"/>
            <a:ext cx="2208245" cy="1656184"/>
          </a:xfrm>
          <a:prstGeom prst="rect">
            <a:avLst/>
          </a:prstGeom>
        </p:spPr>
      </p:pic>
      <p:pic>
        <p:nvPicPr>
          <p:cNvPr id="7" name="Рисунок 6" descr="IMG_59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09181">
            <a:off x="228401" y="4278125"/>
            <a:ext cx="2339752" cy="1754814"/>
          </a:xfrm>
          <a:prstGeom prst="rect">
            <a:avLst/>
          </a:prstGeom>
        </p:spPr>
      </p:pic>
      <p:pic>
        <p:nvPicPr>
          <p:cNvPr id="8" name="Рисунок 7" descr="IMG_59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82579">
            <a:off x="4499992" y="2348880"/>
            <a:ext cx="1944216" cy="1458162"/>
          </a:xfrm>
          <a:prstGeom prst="rect">
            <a:avLst/>
          </a:prstGeom>
        </p:spPr>
      </p:pic>
      <p:pic>
        <p:nvPicPr>
          <p:cNvPr id="9" name="Рисунок 8" descr="SAM_427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71800" y="4005064"/>
            <a:ext cx="3528392" cy="2646294"/>
          </a:xfrm>
          <a:prstGeom prst="rect">
            <a:avLst/>
          </a:prstGeom>
        </p:spPr>
      </p:pic>
      <p:pic>
        <p:nvPicPr>
          <p:cNvPr id="10" name="Рисунок 9" descr="Бочков Ж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150402">
            <a:off x="2630911" y="2429183"/>
            <a:ext cx="1388961" cy="1368152"/>
          </a:xfrm>
          <a:prstGeom prst="rect">
            <a:avLst/>
          </a:prstGeom>
        </p:spPr>
      </p:pic>
      <p:pic>
        <p:nvPicPr>
          <p:cNvPr id="11" name="Рисунок 10" descr="КРУЖКОВЦЫ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332656"/>
            <a:ext cx="3347864" cy="1918729"/>
          </a:xfrm>
          <a:prstGeom prst="rect">
            <a:avLst/>
          </a:prstGeom>
        </p:spPr>
      </p:pic>
      <p:pic>
        <p:nvPicPr>
          <p:cNvPr id="12" name="Рисунок 11" descr="iL917BK8P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9680" cy="69726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920880" cy="1152127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Формальное образование поможет Вам выжить.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Самообразование приведёт Вас к успеху.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Джим </a:t>
            </a:r>
            <a:r>
              <a:rPr lang="ru-RU" sz="2400" dirty="0" err="1" smtClean="0">
                <a:solidFill>
                  <a:srgbClr val="FF0000"/>
                </a:solidFill>
                <a:latin typeface="Monotype Corsiva" pitchFamily="66" charset="0"/>
              </a:rPr>
              <a:t>Рон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435900" cy="5328592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В данное время  работаю над темой по самообразованию </a:t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Воспитание толерантности как один из путей создания комфортной психологической среды в детском доме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цель которой воспитания у детей миролюбия, принятия и понимания других людей, умение позитивно с ними взаимодействовать</a:t>
            </a:r>
          </a:p>
          <a:p>
            <a:pPr>
              <a:buNone/>
            </a:pPr>
            <a:endParaRPr lang="ru-RU" sz="2000" b="1" dirty="0" smtClean="0">
              <a:solidFill>
                <a:srgbClr val="660033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660033"/>
                </a:solidFill>
              </a:rPr>
              <a:t>Ведущие ключевые идеи  следующие:</a:t>
            </a:r>
          </a:p>
          <a:p>
            <a:r>
              <a:rPr lang="ru-RU" sz="1800" dirty="0" smtClean="0">
                <a:solidFill>
                  <a:srgbClr val="660033"/>
                </a:solidFill>
              </a:rPr>
              <a:t>Воспитание у ребят умения жить в коллективе и считаться с общественным мнением, взаимодействовать при решении проблем в коллективе; </a:t>
            </a:r>
          </a:p>
          <a:p>
            <a:r>
              <a:rPr lang="ru-RU" sz="1800" dirty="0" smtClean="0">
                <a:solidFill>
                  <a:srgbClr val="660033"/>
                </a:solidFill>
              </a:rPr>
              <a:t>Воспитание умения терпимо относиться к особенностям поведения людей, вызванных национальными, религиозными, половыми различиями, стремление оказывать помощь и быть готовым ее принимать; </a:t>
            </a:r>
          </a:p>
          <a:p>
            <a:r>
              <a:rPr lang="ru-RU" sz="1800" dirty="0" smtClean="0">
                <a:solidFill>
                  <a:srgbClr val="660033"/>
                </a:solidFill>
              </a:rPr>
              <a:t>Формирование уважения и признания к себе и к людям, к их культуре; </a:t>
            </a:r>
          </a:p>
          <a:p>
            <a:r>
              <a:rPr lang="ru-RU" sz="1800" dirty="0" smtClean="0">
                <a:solidFill>
                  <a:srgbClr val="660033"/>
                </a:solidFill>
              </a:rPr>
              <a:t>Формирование традиций семьи (группы). </a:t>
            </a:r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4" name="Рисунок 3" descr="solidarid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924944"/>
            <a:ext cx="2103184" cy="1152128"/>
          </a:xfrm>
          <a:prstGeom prst="rect">
            <a:avLst/>
          </a:prstGeom>
        </p:spPr>
      </p:pic>
    </p:spTree>
  </p:cSld>
  <p:clrMapOvr>
    <a:masterClrMapping/>
  </p:clrMapOvr>
  <p:transition spd="slow"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641"/>
            <a:ext cx="6553200" cy="172819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Эффективное формирование толерантности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у воспитанников центра 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успешно осуществляется 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при реализации следующих условий: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6338" y="2060847"/>
            <a:ext cx="7643812" cy="4390753"/>
          </a:xfrm>
        </p:spPr>
        <p:txBody>
          <a:bodyPr/>
          <a:lstStyle/>
          <a:p>
            <a:r>
              <a:rPr lang="ru-RU" sz="1600" dirty="0" smtClean="0">
                <a:solidFill>
                  <a:srgbClr val="002060"/>
                </a:solidFill>
              </a:rPr>
              <a:t>толерантное отношение прежде всего воспитателя к воспитанникам;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постановка перед детьми творческих задач;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организация выполнения коллективных творческих дел такого объема и содержания, что вероятность достижения успеха в их решении существенно выше при коллективной работе, чем при индивидуальной;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принятие педагогом отношений между участниками работы и выделение их как одной из ведущих (основных) ценностей при выполнении коллективных творческих работ;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 доведение до сознания воспитанников взаимосвязи между качеством отношений в группе-семье и эффективностью работы;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передача детям ответственности за складывающиеся в семье-группе отношения;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обучение детей правилам эффективной организации совместной работы (обсуждать и согласовывать планы, использовать справедливые процедуры и объективные критерии и т.д.).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/>
          <p:cNvSpPr>
            <a:spLocks noGrp="1" noChangeArrowheads="1"/>
          </p:cNvSpPr>
          <p:nvPr>
            <p:ph idx="1"/>
          </p:nvPr>
        </p:nvSpPr>
        <p:spPr>
          <a:xfrm>
            <a:off x="1691680" y="548680"/>
            <a:ext cx="3600400" cy="590292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  <a:ea typeface="SimHei" pitchFamily="49" charset="-122"/>
                <a:cs typeface="Miriam" pitchFamily="34" charset="-79"/>
              </a:rPr>
              <a:t>Хохлова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  <a:ea typeface="SimHei" pitchFamily="49" charset="-122"/>
                <a:cs typeface="Miriam" pitchFamily="34" charset="-79"/>
              </a:rPr>
              <a:t>Наталья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  <a:ea typeface="SimHei" pitchFamily="49" charset="-122"/>
                <a:cs typeface="Miriam" pitchFamily="34" charset="-79"/>
              </a:rPr>
              <a:t>Витальевна</a:t>
            </a:r>
          </a:p>
          <a:p>
            <a:pPr algn="ctr">
              <a:buNone/>
            </a:pP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Constantia" pitchFamily="18" charset="0"/>
              <a:ea typeface="SimHei" pitchFamily="49" charset="-122"/>
              <a:cs typeface="Miriam" pitchFamily="34" charset="-79"/>
            </a:endParaRPr>
          </a:p>
        </p:txBody>
      </p:sp>
      <p:pic>
        <p:nvPicPr>
          <p:cNvPr id="5" name="Рисунок 4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04664"/>
            <a:ext cx="3438473" cy="4968552"/>
          </a:xfrm>
          <a:prstGeom prst="rect">
            <a:avLst/>
          </a:prstGeom>
        </p:spPr>
      </p:pic>
      <p:pic>
        <p:nvPicPr>
          <p:cNvPr id="4" name="Рисунок 3" descr="2653-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5607320"/>
            <a:ext cx="1691680" cy="1250680"/>
          </a:xfrm>
          <a:prstGeom prst="rect">
            <a:avLst/>
          </a:prstGeom>
        </p:spPr>
      </p:pic>
    </p:spTree>
  </p:cSld>
  <p:clrMapOvr>
    <a:masterClrMapping/>
  </p:clrMapOvr>
  <p:transition spd="slow" advTm="7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696744" cy="122413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Благодарность  приятна  вовремя.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400" dirty="0" err="1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Менандр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2400" dirty="0"/>
          </a:p>
        </p:txBody>
      </p:sp>
      <p:pic>
        <p:nvPicPr>
          <p:cNvPr id="6" name="Содержимое 5" descr="SAM_28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3672408" cy="1944411"/>
          </a:xfrm>
        </p:spPr>
      </p:pic>
      <p:pic>
        <p:nvPicPr>
          <p:cNvPr id="7" name="Рисунок 6" descr="SAM_2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772816"/>
            <a:ext cx="2962985" cy="3600400"/>
          </a:xfrm>
          <a:prstGeom prst="rect">
            <a:avLst/>
          </a:prstGeom>
        </p:spPr>
      </p:pic>
      <p:pic>
        <p:nvPicPr>
          <p:cNvPr id="8" name="Рисунок 7" descr="SAM_28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780928"/>
            <a:ext cx="2664296" cy="2058049"/>
          </a:xfrm>
          <a:prstGeom prst="rect">
            <a:avLst/>
          </a:prstGeom>
        </p:spPr>
      </p:pic>
      <p:pic>
        <p:nvPicPr>
          <p:cNvPr id="9" name="Рисунок 8" descr="SAM_28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365104"/>
            <a:ext cx="5385702" cy="2016224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27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606611">
            <a:off x="400314" y="1726183"/>
            <a:ext cx="4026539" cy="2135552"/>
          </a:xfrm>
        </p:spPr>
      </p:pic>
      <p:pic>
        <p:nvPicPr>
          <p:cNvPr id="6" name="Рисунок 5" descr="SDC12674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437112"/>
            <a:ext cx="4699866" cy="2160240"/>
          </a:xfrm>
          <a:prstGeom prst="rect">
            <a:avLst/>
          </a:prstGeom>
        </p:spPr>
      </p:pic>
      <p:pic>
        <p:nvPicPr>
          <p:cNvPr id="5" name="Рисунок 4" descr="8untitl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88640"/>
            <a:ext cx="4176464" cy="4176464"/>
          </a:xfrm>
          <a:prstGeom prst="rect">
            <a:avLst/>
          </a:prstGeom>
        </p:spPr>
      </p:pic>
    </p:spTree>
  </p:cSld>
  <p:clrMapOvr>
    <a:masterClrMapping/>
  </p:clrMapOvr>
  <p:transition spd="slow" advTm="10000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32657"/>
            <a:ext cx="6336704" cy="1440160"/>
          </a:xfrm>
        </p:spPr>
        <p:txBody>
          <a:bodyPr/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Кружковая деятельность педагога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SAM_37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457974">
            <a:off x="475366" y="2180875"/>
            <a:ext cx="2357256" cy="1767942"/>
          </a:xfrm>
        </p:spPr>
      </p:pic>
      <p:pic>
        <p:nvPicPr>
          <p:cNvPr id="5" name="Рисунок 4" descr="SAM_3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221088"/>
            <a:ext cx="2016224" cy="1512168"/>
          </a:xfrm>
          <a:prstGeom prst="rect">
            <a:avLst/>
          </a:prstGeom>
        </p:spPr>
      </p:pic>
      <p:pic>
        <p:nvPicPr>
          <p:cNvPr id="6" name="Рисунок 5" descr="SAM_3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3212976"/>
            <a:ext cx="2592288" cy="1944216"/>
          </a:xfrm>
          <a:prstGeom prst="rect">
            <a:avLst/>
          </a:prstGeom>
        </p:spPr>
      </p:pic>
      <p:pic>
        <p:nvPicPr>
          <p:cNvPr id="7" name="Рисунок 6" descr="SAM_42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42696">
            <a:off x="6542038" y="1748424"/>
            <a:ext cx="2376264" cy="1545296"/>
          </a:xfrm>
          <a:prstGeom prst="rect">
            <a:avLst/>
          </a:prstGeom>
        </p:spPr>
      </p:pic>
      <p:pic>
        <p:nvPicPr>
          <p:cNvPr id="8" name="Рисунок 7" descr="SAM_42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2276872"/>
            <a:ext cx="2160240" cy="1398302"/>
          </a:xfrm>
          <a:prstGeom prst="rect">
            <a:avLst/>
          </a:prstGeom>
        </p:spPr>
      </p:pic>
      <p:pic>
        <p:nvPicPr>
          <p:cNvPr id="9" name="Рисунок 8" descr="SAM_29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1844824"/>
            <a:ext cx="1800200" cy="1213189"/>
          </a:xfrm>
          <a:prstGeom prst="rect">
            <a:avLst/>
          </a:prstGeom>
        </p:spPr>
      </p:pic>
      <p:pic>
        <p:nvPicPr>
          <p:cNvPr id="10" name="Рисунок 9" descr="Фото-014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4088" y="3861048"/>
            <a:ext cx="1944216" cy="1458162"/>
          </a:xfrm>
          <a:prstGeom prst="rect">
            <a:avLst/>
          </a:prstGeom>
        </p:spPr>
      </p:pic>
      <p:pic>
        <p:nvPicPr>
          <p:cNvPr id="11" name="Рисунок 10" descr="Фото-023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222298">
            <a:off x="7175774" y="4058476"/>
            <a:ext cx="1491630" cy="1988840"/>
          </a:xfrm>
          <a:prstGeom prst="rect">
            <a:avLst/>
          </a:prstGeom>
        </p:spPr>
      </p:pic>
      <p:pic>
        <p:nvPicPr>
          <p:cNvPr id="12" name="Рисунок 11" descr="SAM_389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314785">
            <a:off x="5039463" y="5286197"/>
            <a:ext cx="1728192" cy="1296144"/>
          </a:xfrm>
          <a:prstGeom prst="rect">
            <a:avLst/>
          </a:prstGeom>
        </p:spPr>
      </p:pic>
      <p:pic>
        <p:nvPicPr>
          <p:cNvPr id="13" name="Рисунок 12" descr="Фото-000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261171">
            <a:off x="1433429" y="5347959"/>
            <a:ext cx="1656184" cy="1242138"/>
          </a:xfrm>
          <a:prstGeom prst="rect">
            <a:avLst/>
          </a:prstGeom>
        </p:spPr>
      </p:pic>
      <p:pic>
        <p:nvPicPr>
          <p:cNvPr id="14" name="Содержимое 3" descr="SAM_289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 rot="20955690">
            <a:off x="3307723" y="5160358"/>
            <a:ext cx="1699624" cy="127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SAM_427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980728"/>
            <a:ext cx="2088232" cy="1300894"/>
          </a:xfrm>
          <a:prstGeom prst="rect">
            <a:avLst/>
          </a:prstGeom>
        </p:spPr>
      </p:pic>
    </p:spTree>
  </p:cSld>
  <p:clrMapOvr>
    <a:masterClrMapping/>
  </p:clrMapOvr>
  <p:transition spd="slow" advTm="10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4320480" cy="1872208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4C22"/>
                </a:solidFill>
              </a:rPr>
              <a:t>ЭКОЛОГИЧЕСКИЙ КРУЖОК</a:t>
            </a:r>
            <a:r>
              <a:rPr lang="ru-RU" sz="2400" dirty="0" smtClean="0">
                <a:solidFill>
                  <a:srgbClr val="004C22"/>
                </a:solidFill>
              </a:rPr>
              <a:t/>
            </a:r>
            <a:br>
              <a:rPr lang="ru-RU" sz="2400" dirty="0" smtClean="0">
                <a:solidFill>
                  <a:srgbClr val="004C22"/>
                </a:solidFill>
              </a:rPr>
            </a:br>
            <a:r>
              <a:rPr lang="ru-RU" sz="4400" b="1" dirty="0" smtClean="0">
                <a:solidFill>
                  <a:srgbClr val="004C22"/>
                </a:solidFill>
              </a:rPr>
              <a:t> </a:t>
            </a:r>
            <a:r>
              <a:rPr lang="ru-RU" sz="4000" b="1" dirty="0" smtClean="0">
                <a:solidFill>
                  <a:srgbClr val="004C22"/>
                </a:solidFill>
              </a:rPr>
              <a:t>«Живая планета»</a:t>
            </a:r>
            <a:endParaRPr lang="ru-RU" sz="4000" dirty="0">
              <a:solidFill>
                <a:srgbClr val="004C2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924944"/>
            <a:ext cx="8568630" cy="3526656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Экологическое образование охватывает сферу знаний, умений и навыков, необходимых для охраны окружающей природной среды. 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Познавая окружающий мир и вооружившись знаниями об этом мире, ребята учатся анализировать природную среду как сложную, дифференцированную систему, различные компоненты которой находятся в динамическом равновесии, учатся рассматривать биосферу Земли как экологическую нишу человечества. 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Ценность подобного опыта для ребёнка непреходяща. Научить его сохранять и охранять окружающую среду, научить его чувствовать, сопереживать, воспитывать ответственность за свои поступки – эти вечные задачи человечества не потеряли своей актуальности в наше неспокойное время. 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83968" y="680411"/>
            <a:ext cx="46805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Всё хорошее в людях - из детства!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 истоки добра пробудить?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Прикоснуться к природе всем сердцем: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Удивиться, узнать, полюбить!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Мы хотим, чтоб земля расцветала,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росли, как цветы, малыши,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Чтоб для них экология стала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 наукой, а частью души!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5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5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529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05064"/>
            <a:ext cx="8640638" cy="2664296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rgbClr val="004C22"/>
                </a:solidFill>
              </a:rPr>
              <a:t>Цель программы:</a:t>
            </a:r>
            <a:endParaRPr lang="ru-RU" sz="2000" dirty="0" smtClean="0">
              <a:solidFill>
                <a:srgbClr val="004C22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4C22"/>
                </a:solidFill>
              </a:rPr>
              <a:t>      На основе удовлетворения естественного детского интереса к окружающему нас миру создать условия к формированию экологической культуры ребят, основной чертой которой является ответственное отношение к природе.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25000"/>
                  </a:schemeClr>
                </a:solidFill>
              </a:rPr>
              <a:t>      </a:t>
            </a:r>
            <a:r>
              <a:rPr lang="ru-RU" sz="2000" u="sng" dirty="0" smtClean="0">
                <a:solidFill>
                  <a:schemeClr val="accent5">
                    <a:lumMod val="25000"/>
                  </a:schemeClr>
                </a:solidFill>
              </a:rPr>
              <a:t>Программа предоставляет все возможности для самореализации личности: от простого расширения кругозора до научно – исследовательской деятельности.</a:t>
            </a:r>
          </a:p>
          <a:p>
            <a:pPr>
              <a:buNone/>
            </a:pPr>
            <a:endParaRPr lang="ru-RU" sz="2000" dirty="0" smtClean="0">
              <a:solidFill>
                <a:srgbClr val="004C22"/>
              </a:solidFill>
            </a:endParaRPr>
          </a:p>
          <a:p>
            <a:pPr>
              <a:buNone/>
            </a:pPr>
            <a:endParaRPr lang="ru-RU" i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260648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4C22"/>
                </a:solidFill>
              </a:rPr>
              <a:t>ЭКОЛОГИЧЕСКИЙ КРУЖОК</a:t>
            </a:r>
            <a:r>
              <a:rPr lang="ru-RU" dirty="0" smtClean="0">
                <a:solidFill>
                  <a:srgbClr val="004C22"/>
                </a:solidFill>
              </a:rPr>
              <a:t/>
            </a:r>
            <a:br>
              <a:rPr lang="ru-RU" dirty="0" smtClean="0">
                <a:solidFill>
                  <a:srgbClr val="004C22"/>
                </a:solidFill>
              </a:rPr>
            </a:br>
            <a:r>
              <a:rPr lang="ru-RU" sz="3600" b="1" dirty="0" smtClean="0">
                <a:solidFill>
                  <a:srgbClr val="004C22"/>
                </a:solidFill>
              </a:rPr>
              <a:t> </a:t>
            </a:r>
            <a:r>
              <a:rPr lang="ru-RU" sz="3200" b="1" dirty="0" smtClean="0">
                <a:solidFill>
                  <a:srgbClr val="004C22"/>
                </a:solidFill>
              </a:rPr>
              <a:t>«Живая планета»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24744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Актуальность данной программы</a:t>
            </a:r>
            <a:r>
              <a:rPr lang="ru-RU" dirty="0" smtClean="0">
                <a:solidFill>
                  <a:srgbClr val="00B050"/>
                </a:solidFill>
              </a:rPr>
              <a:t> заключается в том, что ребёнок вовлекается в социальные отношения через отношение к природе, обществу, между детьми, педагогами и воспитанниками, через общественные и научные организации, через психологический климат в коллективе.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Всё это должно способствовать активной деятельности в защиту природы.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Программа способствует формированию активной жизненной позиции обучаемых, что предполагает гармоничное сочетание таких качеств, как самопознание, самореализация, творческое саморазвитие. 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wedg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060848"/>
            <a:ext cx="7128792" cy="4464496"/>
          </a:xfrm>
        </p:spPr>
        <p:txBody>
          <a:bodyPr/>
          <a:lstStyle/>
          <a:p>
            <a:pPr algn="ctr"/>
            <a:r>
              <a:rPr lang="ru-RU" sz="6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Результаты</a:t>
            </a:r>
            <a:br>
              <a:rPr lang="ru-RU" sz="6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6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педагогической деятельности</a:t>
            </a:r>
            <a:endParaRPr lang="uk-UA" sz="6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3" name="Рисунок 2" descr="IMG_8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404664"/>
            <a:ext cx="2088232" cy="2345063"/>
          </a:xfrm>
          <a:prstGeom prst="rect">
            <a:avLst/>
          </a:prstGeom>
        </p:spPr>
      </p:pic>
      <p:pic>
        <p:nvPicPr>
          <p:cNvPr id="4" name="Рисунок 3" descr="4245676-bo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16832"/>
            <a:ext cx="2195736" cy="4941168"/>
          </a:xfrm>
          <a:prstGeom prst="rect">
            <a:avLst/>
          </a:prstGeom>
        </p:spPr>
      </p:pic>
    </p:spTree>
  </p:cSld>
  <p:clrMapOvr>
    <a:masterClrMapping/>
  </p:clrMapOvr>
  <p:transition spd="slow" advTm="6000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2303735"/>
          </a:xfrm>
        </p:spPr>
        <p:txBody>
          <a:bodyPr/>
          <a:lstStyle/>
          <a:p>
            <a:pPr algn="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хор адмистр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58909">
            <a:off x="657193" y="2637980"/>
            <a:ext cx="2777666" cy="3820108"/>
          </a:xfrm>
          <a:prstGeom prst="rect">
            <a:avLst/>
          </a:prstGeom>
        </p:spPr>
      </p:pic>
      <p:pic>
        <p:nvPicPr>
          <p:cNvPr id="6" name="Рисунок 5" descr="хорол адм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89511">
            <a:off x="5560696" y="2243356"/>
            <a:ext cx="2943970" cy="4048825"/>
          </a:xfrm>
          <a:prstGeom prst="rect">
            <a:avLst/>
          </a:prstGeom>
        </p:spPr>
      </p:pic>
      <p:pic>
        <p:nvPicPr>
          <p:cNvPr id="8" name="Содержимое 7" descr="департ 00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915816" y="0"/>
            <a:ext cx="2878821" cy="3959225"/>
          </a:xfr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4464496" cy="864095"/>
          </a:xfrm>
        </p:spPr>
        <p:txBody>
          <a:bodyPr/>
          <a:lstStyle/>
          <a:p>
            <a:pPr algn="ctr"/>
            <a:r>
              <a:rPr lang="ru-RU" i="1" dirty="0" smtClean="0"/>
              <a:t>Мои успехи</a:t>
            </a:r>
            <a:br>
              <a:rPr lang="ru-RU" i="1" dirty="0" smtClean="0"/>
            </a:br>
            <a:r>
              <a:rPr lang="ru-RU" i="1" dirty="0" smtClean="0"/>
              <a:t> за январь 2017г</a:t>
            </a:r>
            <a:endParaRPr lang="ru-RU" i="1" dirty="0"/>
          </a:p>
        </p:txBody>
      </p:sp>
      <p:pic>
        <p:nvPicPr>
          <p:cNvPr id="6" name="Содержимое 5" descr="66237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692696"/>
            <a:ext cx="1987358" cy="2809547"/>
          </a:xfrm>
        </p:spPr>
      </p:pic>
      <p:pic>
        <p:nvPicPr>
          <p:cNvPr id="7" name="Рисунок 6" descr="diplom ПОЗН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1556792"/>
            <a:ext cx="2112140" cy="2952328"/>
          </a:xfrm>
          <a:prstGeom prst="rect">
            <a:avLst/>
          </a:prstGeom>
        </p:spPr>
      </p:pic>
      <p:pic>
        <p:nvPicPr>
          <p:cNvPr id="8" name="Рисунок 7" descr="untitl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852936"/>
            <a:ext cx="2232248" cy="3157701"/>
          </a:xfrm>
          <a:prstGeom prst="rect">
            <a:avLst/>
          </a:prstGeom>
        </p:spPr>
      </p:pic>
      <p:pic>
        <p:nvPicPr>
          <p:cNvPr id="9" name="Рисунок 8" descr="untitled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7" y="1844824"/>
            <a:ext cx="2239779" cy="3168352"/>
          </a:xfrm>
          <a:prstGeom prst="rect">
            <a:avLst/>
          </a:prstGeom>
        </p:spPr>
      </p:pic>
      <p:pic>
        <p:nvPicPr>
          <p:cNvPr id="10" name="Рисунок 9" descr="untitled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908720"/>
            <a:ext cx="2188873" cy="309634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0"/>
            <a:ext cx="4248770" cy="1484783"/>
          </a:xfrm>
        </p:spPr>
        <p:txBody>
          <a:bodyPr/>
          <a:lstStyle/>
          <a:p>
            <a:pPr algn="ctr"/>
            <a:r>
              <a:rPr lang="ru-RU" i="1" dirty="0" smtClean="0"/>
              <a:t>Мои успехи </a:t>
            </a:r>
            <a:br>
              <a:rPr lang="ru-RU" i="1" dirty="0" smtClean="0"/>
            </a:br>
            <a:r>
              <a:rPr lang="ru-RU" i="1" dirty="0" smtClean="0"/>
              <a:t>за февраль 2017 г</a:t>
            </a:r>
            <a:endParaRPr lang="ru-RU" i="1" dirty="0"/>
          </a:p>
        </p:txBody>
      </p:sp>
      <p:pic>
        <p:nvPicPr>
          <p:cNvPr id="4" name="Содержимое 3" descr="82396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1629936" cy="2304256"/>
          </a:xfrm>
        </p:spPr>
      </p:pic>
      <p:pic>
        <p:nvPicPr>
          <p:cNvPr id="5" name="Рисунок 4" descr="diplom за ОКР МИ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2636912"/>
            <a:ext cx="1872208" cy="2648269"/>
          </a:xfrm>
          <a:prstGeom prst="rect">
            <a:avLst/>
          </a:prstGeom>
        </p:spPr>
      </p:pic>
      <p:pic>
        <p:nvPicPr>
          <p:cNvPr id="6" name="Рисунок 5" descr="untitl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3836446"/>
            <a:ext cx="2016224" cy="2852116"/>
          </a:xfrm>
          <a:prstGeom prst="rect">
            <a:avLst/>
          </a:prstGeom>
        </p:spPr>
      </p:pic>
      <p:pic>
        <p:nvPicPr>
          <p:cNvPr id="7" name="Рисунок 6" descr="untitled3 (2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268760"/>
            <a:ext cx="1800200" cy="2546532"/>
          </a:xfrm>
          <a:prstGeom prst="rect">
            <a:avLst/>
          </a:prstGeom>
        </p:spPr>
      </p:pic>
      <p:pic>
        <p:nvPicPr>
          <p:cNvPr id="8" name="Рисунок 7" descr="diplo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3501008"/>
            <a:ext cx="1800200" cy="2546412"/>
          </a:xfrm>
          <a:prstGeom prst="rect">
            <a:avLst/>
          </a:prstGeom>
        </p:spPr>
      </p:pic>
      <p:pic>
        <p:nvPicPr>
          <p:cNvPr id="9" name="Рисунок 8" descr="untitled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2492896"/>
            <a:ext cx="1934354" cy="2736304"/>
          </a:xfrm>
          <a:prstGeom prst="rect">
            <a:avLst/>
          </a:prstGeom>
        </p:spPr>
      </p:pic>
      <p:pic>
        <p:nvPicPr>
          <p:cNvPr id="10" name="Рисунок 9" descr="untitled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6256" y="1484784"/>
            <a:ext cx="1914995" cy="270892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332657"/>
            <a:ext cx="6553200" cy="648072"/>
          </a:xfrm>
        </p:spPr>
        <p:txBody>
          <a:bodyPr/>
          <a:lstStyle/>
          <a:p>
            <a:r>
              <a:rPr lang="ru-RU" i="1" dirty="0" smtClean="0"/>
              <a:t>Мои успехи за март 2017 г</a:t>
            </a:r>
            <a:endParaRPr lang="ru-RU" i="1" dirty="0"/>
          </a:p>
        </p:txBody>
      </p:sp>
      <p:pic>
        <p:nvPicPr>
          <p:cNvPr id="4" name="Содержимое 3" descr="2untitl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91880" y="1052736"/>
            <a:ext cx="1730737" cy="2448272"/>
          </a:xfrm>
        </p:spPr>
      </p:pic>
      <p:pic>
        <p:nvPicPr>
          <p:cNvPr id="5" name="Рисунок 4" descr="4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844824"/>
            <a:ext cx="1628929" cy="2304256"/>
          </a:xfrm>
          <a:prstGeom prst="rect">
            <a:avLst/>
          </a:prstGeom>
        </p:spPr>
      </p:pic>
      <p:pic>
        <p:nvPicPr>
          <p:cNvPr id="6" name="Рисунок 5" descr="46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7" y="1844824"/>
            <a:ext cx="1680871" cy="2376264"/>
          </a:xfrm>
          <a:prstGeom prst="rect">
            <a:avLst/>
          </a:prstGeom>
        </p:spPr>
      </p:pic>
      <p:pic>
        <p:nvPicPr>
          <p:cNvPr id="7" name="Рисунок 6" descr="46347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2420888"/>
            <a:ext cx="1656184" cy="2341363"/>
          </a:xfrm>
          <a:prstGeom prst="rect">
            <a:avLst/>
          </a:prstGeom>
        </p:spPr>
      </p:pic>
      <p:pic>
        <p:nvPicPr>
          <p:cNvPr id="8" name="Рисунок 7" descr="2406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2420888"/>
            <a:ext cx="1656184" cy="2345391"/>
          </a:xfrm>
          <a:prstGeom prst="rect">
            <a:avLst/>
          </a:prstGeom>
        </p:spPr>
      </p:pic>
      <p:pic>
        <p:nvPicPr>
          <p:cNvPr id="9" name="Рисунок 8" descr="САКАЕВ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6016" y="4221088"/>
            <a:ext cx="1596452" cy="2258314"/>
          </a:xfrm>
          <a:prstGeom prst="rect">
            <a:avLst/>
          </a:prstGeom>
        </p:spPr>
      </p:pic>
      <p:pic>
        <p:nvPicPr>
          <p:cNvPr id="10" name="Рисунок 9" descr="САКАЕВАuntitle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23728" y="4365104"/>
            <a:ext cx="1584176" cy="224095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332656"/>
            <a:ext cx="6951692" cy="720080"/>
          </a:xfrm>
          <a:noFill/>
        </p:spPr>
        <p:txBody>
          <a:bodyPr/>
          <a:lstStyle/>
          <a:p>
            <a:pPr algn="ctr"/>
            <a:r>
              <a:rPr lang="ru-RU" b="1" i="1" cap="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/>
            </a:r>
            <a:br>
              <a:rPr lang="ru-RU" b="1" i="1" cap="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</a:br>
            <a:r>
              <a:rPr lang="ru-RU" b="1" i="1" cap="al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/>
            </a:r>
            <a:br>
              <a:rPr lang="ru-RU" b="1" i="1" cap="al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</a:br>
            <a:r>
              <a:rPr lang="ru-RU" sz="2400" i="1" cap="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Моё </a:t>
            </a:r>
            <a:r>
              <a:rPr lang="ru-RU" sz="2400" i="1" cap="al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педагогическое кредо:</a:t>
            </a:r>
            <a:r>
              <a:rPr lang="ru-RU" sz="4400" b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400" b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4400" i="1" dirty="0"/>
          </a:p>
        </p:txBody>
      </p:sp>
      <p:sp>
        <p:nvSpPr>
          <p:cNvPr id="267267" name="Rectangle 3"/>
          <p:cNvSpPr>
            <a:spLocks noGrp="1" noChangeArrowheads="1"/>
          </p:cNvSpPr>
          <p:nvPr>
            <p:ph idx="1"/>
          </p:nvPr>
        </p:nvSpPr>
        <p:spPr>
          <a:xfrm>
            <a:off x="1907704" y="1340768"/>
            <a:ext cx="6912446" cy="3240360"/>
          </a:xfrm>
        </p:spPr>
        <p:txBody>
          <a:bodyPr/>
          <a:lstStyle/>
          <a:p>
            <a:pPr algn="ctr">
              <a:buNone/>
            </a:pP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Чтобы счастье наше было полно,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мы нуждаемся в привязанности и помощи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окружающих нас людей, последние же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согласятся любить и уважать нас,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помогать нам в наших планах,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работать для нашего счастья в той мере,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в какой мы готовы работать для их благополучия,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эту связь называют нравственным долгом.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           П.Гольбах  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 descr="7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4077072"/>
            <a:ext cx="2448272" cy="2586365"/>
          </a:xfrm>
          <a:prstGeom prst="rect">
            <a:avLst/>
          </a:prstGeom>
        </p:spPr>
      </p:pic>
      <p:pic>
        <p:nvPicPr>
          <p:cNvPr id="5" name="Рисунок 4" descr="IMG_37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293096"/>
            <a:ext cx="3024336" cy="2268252"/>
          </a:xfrm>
          <a:prstGeom prst="rect">
            <a:avLst/>
          </a:prstGeom>
        </p:spPr>
      </p:pic>
    </p:spTree>
  </p:cSld>
  <p:clrMapOvr>
    <a:masterClrMapping/>
  </p:clrMapOvr>
  <p:transition spd="slow" advTm="10000">
    <p:wipe dir="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"/>
            <a:ext cx="8640960" cy="1484784"/>
          </a:xfrm>
        </p:spPr>
        <p:txBody>
          <a:bodyPr/>
          <a:lstStyle/>
          <a:p>
            <a:pPr algn="ctr"/>
            <a:r>
              <a:rPr lang="ru-RU" sz="3200" b="1" i="1" dirty="0" smtClean="0"/>
              <a:t>Обобщение, распространение и публикации  </a:t>
            </a:r>
            <a:br>
              <a:rPr lang="ru-RU" sz="3200" b="1" i="1" dirty="0" smtClean="0"/>
            </a:br>
            <a:r>
              <a:rPr lang="ru-RU" sz="3200" b="1" i="1" dirty="0" smtClean="0"/>
              <a:t>материалов из моего опыта работы:</a:t>
            </a: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622" cy="5038825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19.03.2013г. Представление опыта работы по теме «Социализация воспитанников детского дома». Познавательно-игровая программа. г.Владивосток  ПКИРО.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27.03.2013г. Презентация мультимедийного фильма «Дом счастливых детей». Краевое совещание директоров детских домов.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09.04.2013г. Представление опыта работы воспитателя «Инновационные технологии в работе воспитателя  детского дома». Творческий отчёт на педагогическом совете детского дома.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06.12.2014г. Публикация «Презентация ко Дню птиц». Сайт «Огонёк»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01.02.2015г. Публикация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мультимедийной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разработки «Чудо в перьях». Интернет-проект «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Мегаконкурс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. РУ»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27.04.2015г. Опубликовала авторский материал, мастер-класс «Сердце для мамочки». Интернет-проект «Копилка уроков - сайт для учителей»</a:t>
            </a:r>
          </a:p>
          <a:p>
            <a:pPr>
              <a:buFont typeface="Wingdings" pitchFamily="2" charset="2"/>
              <a:buChar char="v"/>
            </a:pPr>
            <a:endParaRPr lang="ru-RU" sz="2000" dirty="0"/>
          </a:p>
        </p:txBody>
      </p:sp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641"/>
            <a:ext cx="7705030" cy="1368152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7"/>
            <a:ext cx="8352606" cy="503882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27.04.2015г. Опубликовала авторский материал «Сценарий новогоднего праздника в детском доме». Интернет-проект «Копилка уроков - сайт для учителей»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17.01.2017г.  Публикация презентации «День чая» для Международного конкурса  «Информационный фильм». Международное сетевое издание «Солнечный свет»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02.02.2017г. Участие в конкурсе публикации презентации «Что такое семья». Сайт агентства «Призвание»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14.02.2017г. Публикация методической разработки, сообщения для МО «Природа – матушка моя». Сайт «Инфоурок»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05.03.2017г. Обобщила и представила опыт работы, программу «Формирование здорового образа жизни». Сайт «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Педразвитие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05.03.2017г. Опубликовала и получила рецензию на разработку мероприятия «Масленица». Сетевое издание «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Педразвитие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/>
          </a:p>
          <a:p>
            <a:pPr>
              <a:buFont typeface="Wingdings" pitchFamily="2" charset="2"/>
              <a:buChar char="v"/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864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</a:rPr>
              <a:t>Обобщение, распространение и публикации  </a:t>
            </a:r>
            <a:br>
              <a:rPr lang="ru-RU" sz="2800" b="1" i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</a:rPr>
              <a:t>материалов из моего опыта работы:</a:t>
            </a:r>
            <a:endParaRPr lang="ru-RU" sz="2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6192688" cy="2376264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7"/>
            <a:ext cx="8280598" cy="503882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06.03.2017г. Опубликовала на учебно-методический материал «Масленица». Педагогический портал «Учителям»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06.03.2017г. Публикация конкурсной работы «Народный праздник». Сайт агентства «Призвание»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11.03.2017г. Опубликовала методическую разработку открытого мероприятия по патриотическому воспитанию «Масленица – Всероссийская».  Сайт «Инфоурок»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13.03.2017г. Публикация презентации «День птиц». Международный сайт «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Интолимп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16.03.2017г. Опубликовала методическую разработку информационно-познавательного мероприятия «Мы друзья природы». Сайт «Инфоурок»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16.03.2017г.  Публикация «Программы экологического кружка». Международный сайт «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Интолимп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0648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</a:rPr>
              <a:t>Обобщение, распространение и публикации  </a:t>
            </a:r>
            <a:br>
              <a:rPr lang="ru-RU" sz="2800" b="1" i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</a:rPr>
              <a:t>материалов из моего опыта работы:</a:t>
            </a:r>
            <a:endParaRPr lang="ru-RU" sz="2800" dirty="0"/>
          </a:p>
        </p:txBody>
      </p:sp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1296143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Обобщение, распространение и публикации  </a:t>
            </a:r>
            <a:b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материалов из моего опыта работы: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3"/>
            <a:ext cx="8352606" cy="489480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19.03.2017г. Публикация программы кружка «Живая планета». Международное сетевое издание «Солнечный свет»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19.03.2017г. Публикация воспитательского часа по экологическому воспитанию, посвящённого Дню Земли. Международное сетевое издание «Солнечный свет»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21.03.2017г. Публикация проекта  «Вторая жизнь мусора». Международный сайт «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Интолимп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25.03.2017г. Публикация методической разработки презентации экологического проекта. Сайт «Инфоурок»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23.03.2017г. Опубликовала мультимедийный фильм «Немного о космосе» и получила экспертную оценку «Лучший видео урок». Сайт «ФГОС Контроль»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/>
          </a:p>
        </p:txBody>
      </p:sp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9"/>
            <a:ext cx="8640960" cy="1080120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Обобщение, распространение и публикации  </a:t>
            </a:r>
            <a:b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материалов из моего опыта работы: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7"/>
            <a:ext cx="7416824" cy="338437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04.04.2017г. Публикация в СМИ учебно-методического материала «Бережём планету вместе». Портал Всероссийского социального проекта «Страна талантов»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05.04.2017г. Публикация викторины «В гостях у мудрой совы». Международное сетевое издание «Солнечный свет»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13.04.2017г. Публикация проекта «Зимующие птицы нашего посёлка». Сайт «Инфоурок»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13.04.2017г.  Публикация презентации «Аромат в жизни человека». Сайт «Инфоурок»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/>
          </a:p>
          <a:p>
            <a:pPr>
              <a:buFont typeface="Wingdings" pitchFamily="2" charset="2"/>
              <a:buChar char="v"/>
            </a:pPr>
            <a:endParaRPr lang="ru-RU" sz="2000" dirty="0" smtClean="0"/>
          </a:p>
          <a:p>
            <a:pPr>
              <a:buFont typeface="Wingdings" pitchFamily="2" charset="2"/>
              <a:buChar char="v"/>
            </a:pPr>
            <a:endParaRPr lang="ru-RU" sz="2000" dirty="0" smtClean="0"/>
          </a:p>
          <a:p>
            <a:pPr>
              <a:buFont typeface="Wingdings" pitchFamily="2" charset="2"/>
              <a:buChar char="v"/>
            </a:pPr>
            <a:endParaRPr lang="ru-RU" sz="2000" dirty="0"/>
          </a:p>
        </p:txBody>
      </p:sp>
      <p:pic>
        <p:nvPicPr>
          <p:cNvPr id="4" name="Рисунок 3" descr="0_3a853_8bfbf0e6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9699" y="980728"/>
            <a:ext cx="2274301" cy="4032448"/>
          </a:xfrm>
          <a:prstGeom prst="rect">
            <a:avLst/>
          </a:prstGeom>
        </p:spPr>
      </p:pic>
      <p:pic>
        <p:nvPicPr>
          <p:cNvPr id="5" name="Рисунок 4" descr="БЛАГ ПИС 707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52910">
            <a:off x="259686" y="4668004"/>
            <a:ext cx="1273406" cy="1800226"/>
          </a:xfrm>
          <a:prstGeom prst="rect">
            <a:avLst/>
          </a:prstGeom>
        </p:spPr>
      </p:pic>
      <p:pic>
        <p:nvPicPr>
          <p:cNvPr id="6" name="Рисунок 5" descr="3untitl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316579">
            <a:off x="1157119" y="4807106"/>
            <a:ext cx="1152128" cy="1629781"/>
          </a:xfrm>
          <a:prstGeom prst="rect">
            <a:avLst/>
          </a:prstGeom>
        </p:spPr>
      </p:pic>
      <p:pic>
        <p:nvPicPr>
          <p:cNvPr id="7" name="Рисунок 6" descr="30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614371">
            <a:off x="1823394" y="4780877"/>
            <a:ext cx="1135030" cy="1604603"/>
          </a:xfrm>
          <a:prstGeom prst="rect">
            <a:avLst/>
          </a:prstGeom>
        </p:spPr>
      </p:pic>
      <p:pic>
        <p:nvPicPr>
          <p:cNvPr id="8" name="Рисунок 7" descr="untitled (2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770697">
            <a:off x="2669147" y="5041888"/>
            <a:ext cx="1199900" cy="1697358"/>
          </a:xfrm>
          <a:prstGeom prst="rect">
            <a:avLst/>
          </a:prstGeom>
        </p:spPr>
      </p:pic>
      <p:pic>
        <p:nvPicPr>
          <p:cNvPr id="9" name="Рисунок 8" descr="308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919648">
            <a:off x="3718160" y="4682024"/>
            <a:ext cx="1193869" cy="1687784"/>
          </a:xfrm>
          <a:prstGeom prst="rect">
            <a:avLst/>
          </a:prstGeom>
        </p:spPr>
      </p:pic>
      <p:pic>
        <p:nvPicPr>
          <p:cNvPr id="10" name="Рисунок 9" descr="46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818697">
            <a:off x="4819906" y="4694640"/>
            <a:ext cx="1201398" cy="1698428"/>
          </a:xfrm>
          <a:prstGeom prst="rect">
            <a:avLst/>
          </a:prstGeom>
        </p:spPr>
      </p:pic>
      <p:pic>
        <p:nvPicPr>
          <p:cNvPr id="11" name="Рисунок 10" descr="823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96080">
            <a:off x="5907977" y="4627398"/>
            <a:ext cx="1224136" cy="1730573"/>
          </a:xfrm>
          <a:prstGeom prst="rect">
            <a:avLst/>
          </a:prstGeom>
        </p:spPr>
      </p:pic>
      <p:pic>
        <p:nvPicPr>
          <p:cNvPr id="12" name="Рисунок 11" descr="47113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4" y="4725144"/>
            <a:ext cx="1273406" cy="1800226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429552" cy="2204865"/>
          </a:xfrm>
        </p:spPr>
        <p:txBody>
          <a:bodyPr/>
          <a:lstStyle/>
          <a:p>
            <a:pPr algn="ctr"/>
            <a:r>
              <a:rPr lang="ru-RU" b="1" i="1" u="sng" dirty="0" smtClean="0">
                <a:latin typeface="Constantia" pitchFamily="18" charset="0"/>
              </a:rPr>
              <a:t/>
            </a:r>
            <a:br>
              <a:rPr lang="ru-RU" b="1" i="1" u="sng" dirty="0" smtClean="0">
                <a:latin typeface="Constantia" pitchFamily="18" charset="0"/>
              </a:rPr>
            </a:br>
            <a:endParaRPr lang="ru-RU" b="1" i="1" u="sng" dirty="0">
              <a:latin typeface="Constantia" pitchFamily="18" charset="0"/>
            </a:endParaRPr>
          </a:p>
        </p:txBody>
      </p:sp>
      <p:pic>
        <p:nvPicPr>
          <p:cNvPr id="4" name="Содержимое 3" descr="d9640463536c9c1c6518bbe766ecb1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212979">
            <a:off x="2834072" y="1511382"/>
            <a:ext cx="1593391" cy="1061223"/>
          </a:xfrm>
        </p:spPr>
      </p:pic>
      <p:pic>
        <p:nvPicPr>
          <p:cNvPr id="5" name="Рисунок 4" descr="SAM_3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25287">
            <a:off x="634604" y="3349005"/>
            <a:ext cx="3634984" cy="2595773"/>
          </a:xfrm>
          <a:prstGeom prst="rect">
            <a:avLst/>
          </a:prstGeom>
        </p:spPr>
      </p:pic>
      <p:pic>
        <p:nvPicPr>
          <p:cNvPr id="6" name="Рисунок 5" descr="SAM_37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7" y="1196752"/>
            <a:ext cx="1440160" cy="2537639"/>
          </a:xfrm>
          <a:prstGeom prst="rect">
            <a:avLst/>
          </a:prstGeom>
        </p:spPr>
      </p:pic>
      <p:pic>
        <p:nvPicPr>
          <p:cNvPr id="7" name="Содержимое 3" descr="oformi-foto.ru (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4008" y="4005064"/>
            <a:ext cx="4061351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79512" y="332657"/>
            <a:ext cx="61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Жизнь – сплошные преграды на этом пути.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Оглянуться не поздно, остаться не поздно.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Нет ни сил, ни стремлений, 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 надо идти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Выше,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Дальше,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свет –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Через тернии к звёздам.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Рисунок 8" descr="5992cb02550eae53ef55cc59cd9cbee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332656"/>
            <a:ext cx="2163865" cy="3240360"/>
          </a:xfrm>
          <a:prstGeom prst="rect">
            <a:avLst/>
          </a:prstGeom>
        </p:spPr>
      </p:pic>
    </p:spTree>
  </p:cSld>
  <p:clrMapOvr>
    <a:masterClrMapping/>
  </p:clrMapOvr>
  <p:transition spd="slow" advTm="10000">
    <p:wipe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332657"/>
            <a:ext cx="5400600" cy="1008112"/>
          </a:xfrm>
        </p:spPr>
        <p:txBody>
          <a:bodyPr/>
          <a:lstStyle/>
          <a:p>
            <a:r>
              <a:rPr lang="ru-RU" b="1" i="1" dirty="0" smtClean="0"/>
              <a:t>Успехи воспитанников</a:t>
            </a:r>
            <a:endParaRPr lang="ru-RU" dirty="0"/>
          </a:p>
        </p:txBody>
      </p:sp>
      <p:pic>
        <p:nvPicPr>
          <p:cNvPr id="4" name="Содержимое 3" descr="Поплавский А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836712"/>
            <a:ext cx="2016224" cy="1509150"/>
          </a:xfrm>
        </p:spPr>
      </p:pic>
      <p:pic>
        <p:nvPicPr>
          <p:cNvPr id="5" name="Рисунок 4" descr="3209-41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484784"/>
            <a:ext cx="1512168" cy="2126487"/>
          </a:xfrm>
          <a:prstGeom prst="rect">
            <a:avLst/>
          </a:prstGeom>
        </p:spPr>
      </p:pic>
      <p:pic>
        <p:nvPicPr>
          <p:cNvPr id="6" name="Рисунок 5" descr="4233-416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276872"/>
            <a:ext cx="1512168" cy="2126486"/>
          </a:xfrm>
          <a:prstGeom prst="rect">
            <a:avLst/>
          </a:prstGeom>
        </p:spPr>
      </p:pic>
      <p:pic>
        <p:nvPicPr>
          <p:cNvPr id="7" name="Рисунок 6" descr="3210-138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124744"/>
            <a:ext cx="1567903" cy="2204864"/>
          </a:xfrm>
          <a:prstGeom prst="rect">
            <a:avLst/>
          </a:prstGeom>
        </p:spPr>
      </p:pic>
      <p:pic>
        <p:nvPicPr>
          <p:cNvPr id="10" name="Рисунок 9" descr="d-673-368248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5" y="1916832"/>
            <a:ext cx="1656184" cy="2332497"/>
          </a:xfrm>
          <a:prstGeom prst="rect">
            <a:avLst/>
          </a:prstGeom>
        </p:spPr>
      </p:pic>
      <p:pic>
        <p:nvPicPr>
          <p:cNvPr id="11" name="Рисунок 10" descr="d-674-252364-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492896"/>
            <a:ext cx="1512168" cy="2129672"/>
          </a:xfrm>
          <a:prstGeom prst="rect">
            <a:avLst/>
          </a:prstGeom>
        </p:spPr>
      </p:pic>
      <p:pic>
        <p:nvPicPr>
          <p:cNvPr id="12" name="Рисунок 11" descr="Радаева Т.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4941168"/>
            <a:ext cx="2160240" cy="1662608"/>
          </a:xfrm>
          <a:prstGeom prst="rect">
            <a:avLst/>
          </a:prstGeom>
        </p:spPr>
      </p:pic>
      <p:pic>
        <p:nvPicPr>
          <p:cNvPr id="13" name="Рисунок 12" descr="Радаева 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43608" y="3429000"/>
            <a:ext cx="1944216" cy="1457839"/>
          </a:xfrm>
          <a:prstGeom prst="rect">
            <a:avLst/>
          </a:prstGeom>
        </p:spPr>
      </p:pic>
      <p:pic>
        <p:nvPicPr>
          <p:cNvPr id="15" name="Рисунок 14" descr="С.Дм. 3195-295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20272" y="1124744"/>
            <a:ext cx="1518043" cy="2121050"/>
          </a:xfrm>
          <a:prstGeom prst="rect">
            <a:avLst/>
          </a:prstGeom>
        </p:spPr>
      </p:pic>
      <p:pic>
        <p:nvPicPr>
          <p:cNvPr id="16" name="Рисунок 15" descr="3251-416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3284984"/>
            <a:ext cx="1430288" cy="2011343"/>
          </a:xfrm>
          <a:prstGeom prst="rect">
            <a:avLst/>
          </a:prstGeom>
        </p:spPr>
      </p:pic>
      <p:pic>
        <p:nvPicPr>
          <p:cNvPr id="17" name="Рисунок 16" descr="d-777-252362-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68344" y="2924944"/>
            <a:ext cx="1309913" cy="1844824"/>
          </a:xfrm>
          <a:prstGeom prst="rect">
            <a:avLst/>
          </a:prstGeom>
        </p:spPr>
      </p:pic>
      <p:pic>
        <p:nvPicPr>
          <p:cNvPr id="18" name="Рисунок 17" descr="!Вельбои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60232" y="3429000"/>
            <a:ext cx="1224136" cy="1731066"/>
          </a:xfrm>
          <a:prstGeom prst="rect">
            <a:avLst/>
          </a:prstGeom>
        </p:spPr>
      </p:pic>
      <p:pic>
        <p:nvPicPr>
          <p:cNvPr id="19" name="Рисунок 18" descr="537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91680" y="4653136"/>
            <a:ext cx="1440160" cy="2038310"/>
          </a:xfrm>
          <a:prstGeom prst="rect">
            <a:avLst/>
          </a:prstGeom>
        </p:spPr>
      </p:pic>
      <p:pic>
        <p:nvPicPr>
          <p:cNvPr id="20" name="Рисунок 19" descr="537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23728" y="260648"/>
            <a:ext cx="1054595" cy="1492606"/>
          </a:xfrm>
          <a:prstGeom prst="rect">
            <a:avLst/>
          </a:prstGeom>
        </p:spPr>
      </p:pic>
      <p:pic>
        <p:nvPicPr>
          <p:cNvPr id="21" name="Рисунок 20" descr="d-604-368248-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940152" y="4797152"/>
            <a:ext cx="1296144" cy="1825433"/>
          </a:xfrm>
          <a:prstGeom prst="rect">
            <a:avLst/>
          </a:prstGeom>
        </p:spPr>
      </p:pic>
      <p:pic>
        <p:nvPicPr>
          <p:cNvPr id="22" name="Рисунок 21" descr="6-2-062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452320" y="4869160"/>
            <a:ext cx="1200015" cy="1697441"/>
          </a:xfrm>
          <a:prstGeom prst="rect">
            <a:avLst/>
          </a:prstGeom>
        </p:spPr>
      </p:pic>
      <p:pic>
        <p:nvPicPr>
          <p:cNvPr id="23" name="Рисунок 22" descr="7-1-115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31840" y="4293096"/>
            <a:ext cx="1272023" cy="1799297"/>
          </a:xfrm>
          <a:prstGeom prst="rect">
            <a:avLst/>
          </a:prstGeom>
        </p:spPr>
      </p:pic>
      <p:pic>
        <p:nvPicPr>
          <p:cNvPr id="24" name="Рисунок 23" descr="4217-41644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427984" y="4797152"/>
            <a:ext cx="1280142" cy="18002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912768" cy="1080121"/>
          </a:xfrm>
        </p:spPr>
        <p:txBody>
          <a:bodyPr/>
          <a:lstStyle/>
          <a:p>
            <a:pPr algn="ctr"/>
            <a:r>
              <a:rPr lang="ru-RU" b="1" i="1" dirty="0" smtClean="0"/>
              <a:t>Успехи воспитанников в 2017г.</a:t>
            </a:r>
            <a:endParaRPr lang="ru-RU" b="1" i="1" dirty="0"/>
          </a:p>
        </p:txBody>
      </p:sp>
      <p:pic>
        <p:nvPicPr>
          <p:cNvPr id="4" name="Содержимое 3" descr="САКАЕВА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9274113">
            <a:off x="730681" y="2359339"/>
            <a:ext cx="1440159" cy="2037224"/>
          </a:xfrm>
        </p:spPr>
      </p:pic>
      <p:pic>
        <p:nvPicPr>
          <p:cNvPr id="6" name="Рисунок 5" descr="САКАЕВА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86570">
            <a:off x="4712749" y="4111438"/>
            <a:ext cx="1584176" cy="2240949"/>
          </a:xfrm>
          <a:prstGeom prst="rect">
            <a:avLst/>
          </a:prstGeom>
        </p:spPr>
      </p:pic>
      <p:pic>
        <p:nvPicPr>
          <p:cNvPr id="7" name="Рисунок 6" descr="вельбой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19353">
            <a:off x="428539" y="156020"/>
            <a:ext cx="1509726" cy="2160098"/>
          </a:xfrm>
          <a:prstGeom prst="rect">
            <a:avLst/>
          </a:prstGeom>
        </p:spPr>
      </p:pic>
      <p:pic>
        <p:nvPicPr>
          <p:cNvPr id="8" name="Рисунок 7" descr="март валя 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592686">
            <a:off x="7215424" y="1862780"/>
            <a:ext cx="1685929" cy="2318649"/>
          </a:xfrm>
          <a:prstGeom prst="rect">
            <a:avLst/>
          </a:prstGeom>
        </p:spPr>
      </p:pic>
      <p:pic>
        <p:nvPicPr>
          <p:cNvPr id="9" name="Рисунок 8" descr="март вася 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1124744"/>
            <a:ext cx="1557181" cy="2141582"/>
          </a:xfrm>
          <a:prstGeom prst="rect">
            <a:avLst/>
          </a:prstGeom>
        </p:spPr>
      </p:pic>
      <p:pic>
        <p:nvPicPr>
          <p:cNvPr id="10" name="Рисунок 9" descr="март остр л 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2362376">
            <a:off x="6781317" y="4373507"/>
            <a:ext cx="1629189" cy="2240614"/>
          </a:xfrm>
          <a:prstGeom prst="rect">
            <a:avLst/>
          </a:prstGeom>
        </p:spPr>
      </p:pic>
      <p:pic>
        <p:nvPicPr>
          <p:cNvPr id="11" name="Рисунок 10" descr="март сакаева 0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23928" y="1484784"/>
            <a:ext cx="1528123" cy="2190407"/>
          </a:xfrm>
          <a:prstGeom prst="rect">
            <a:avLst/>
          </a:prstGeom>
        </p:spPr>
      </p:pic>
      <p:pic>
        <p:nvPicPr>
          <p:cNvPr id="12" name="Рисунок 11" descr="матр щерб 0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87194">
            <a:off x="2369149" y="1411692"/>
            <a:ext cx="1368152" cy="1881611"/>
          </a:xfrm>
          <a:prstGeom prst="rect">
            <a:avLst/>
          </a:prstGeom>
        </p:spPr>
      </p:pic>
      <p:pic>
        <p:nvPicPr>
          <p:cNvPr id="13" name="Рисунок 12" descr="февраль ВЕЛЬБ 0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87760">
            <a:off x="480538" y="4373592"/>
            <a:ext cx="1557181" cy="2141582"/>
          </a:xfrm>
          <a:prstGeom prst="rect">
            <a:avLst/>
          </a:prstGeom>
        </p:spPr>
      </p:pic>
      <p:pic>
        <p:nvPicPr>
          <p:cNvPr id="14" name="Рисунок 13" descr="февраль остр 00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71800" y="4005064"/>
            <a:ext cx="1462351" cy="215539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68863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    Мир очень огромен. 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   Он создаётся трудом многих людей. 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    И мой труд – частица огромной общей работы. 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    Я не только педагог-воспитатель, я открываю вместе с воспитанниками тот мир, который ждёт их за порогом центра. 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    Стараюсь, чтобы они ценили любовь близких, преданность друзей, красоту окружающей природы, пытаюсь предупредить их об опасностях, уберечь от возможных ошибок. 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    Надеюсь и верю, что они станут успешными в жизни и при этом останутся порядочными людьми.</a:t>
            </a:r>
          </a:p>
          <a:p>
            <a:endParaRPr lang="ru-RU" dirty="0"/>
          </a:p>
        </p:txBody>
      </p:sp>
      <p:pic>
        <p:nvPicPr>
          <p:cNvPr id="6" name="Рисунок 5" descr="1gfd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88640"/>
            <a:ext cx="2987824" cy="167773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933056"/>
            <a:ext cx="3600400" cy="2232248"/>
          </a:xfrm>
        </p:spPr>
        <p:txBody>
          <a:bodyPr/>
          <a:lstStyle/>
          <a:p>
            <a:pPr algn="ctr"/>
            <a:r>
              <a:rPr lang="ru-RU" b="1" i="1" dirty="0" smtClean="0">
                <a:latin typeface="Constantia" pitchFamily="18" charset="0"/>
              </a:rPr>
              <a:t>Используемые в работе сайты:</a:t>
            </a:r>
            <a:endParaRPr lang="ru-RU" b="1" i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404664"/>
            <a:ext cx="4824214" cy="612068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3"/>
              </a:rPr>
              <a:t>http://stranatalantov.com/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4"/>
              </a:rPr>
              <a:t>http://smotrinza.ru/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5"/>
              </a:rPr>
              <a:t>http://ya-enciklopedia.ru/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6"/>
              </a:rPr>
              <a:t>http://newgi.ru/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7"/>
              </a:rPr>
              <a:t>http://pedznanie.ru/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8"/>
              </a:rPr>
              <a:t>http://</a:t>
            </a:r>
            <a:r>
              <a:rPr lang="ru-RU" sz="2000" dirty="0" err="1" smtClean="0">
                <a:solidFill>
                  <a:srgbClr val="FFFF00"/>
                </a:solidFill>
                <a:hlinkClick r:id="rId8"/>
              </a:rPr>
              <a:t>фгоспроверка.рф</a:t>
            </a:r>
            <a:r>
              <a:rPr lang="ru-RU" sz="2000" dirty="0" smtClean="0">
                <a:solidFill>
                  <a:srgbClr val="FFFF00"/>
                </a:solidFill>
                <a:hlinkClick r:id="rId8"/>
              </a:rPr>
              <a:t>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9"/>
              </a:rPr>
              <a:t>http://iqkonkurs.ru/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0"/>
              </a:rPr>
              <a:t>http://drevo-konkurs.ru/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1"/>
              </a:rPr>
              <a:t>http://zhurnalpoznanie.ru/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2"/>
              </a:rPr>
              <a:t>https://intolimp.org/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3"/>
              </a:rPr>
              <a:t>https://ok-etalon.ru/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4"/>
              </a:rPr>
              <a:t>http://matreshka-online.ru/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5"/>
              </a:rPr>
              <a:t>http://a-prizvanie.ru/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6"/>
              </a:rPr>
              <a:t>http://sozvezdital.ru/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7"/>
              </a:rPr>
              <a:t>https://umnata.ru/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hlinkClick r:id="rId18"/>
              </a:rPr>
              <a:t>https://solncesvet.ru/</a:t>
            </a:r>
            <a:endParaRPr lang="ru-RU" sz="20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620688"/>
            <a:ext cx="37444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1680" y="1"/>
            <a:ext cx="7452320" cy="980727"/>
          </a:xfrm>
        </p:spPr>
        <p:txBody>
          <a:bodyPr/>
          <a:lstStyle/>
          <a:p>
            <a:pPr algn="ctr"/>
            <a:r>
              <a:rPr lang="ru-RU" sz="4800" b="1" i="1" u="sng" dirty="0" smtClean="0">
                <a:latin typeface="Constantia" pitchFamily="18" charset="0"/>
              </a:rPr>
              <a:t>Содержание:</a:t>
            </a:r>
            <a:endParaRPr lang="ru-RU" sz="4800" b="1" i="1" u="sng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051720" y="1340769"/>
            <a:ext cx="6768430" cy="511083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Резюме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Педагогическое кредо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Эссе о себе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Цели и задачи педагога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Аттестационная история педагога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Повышение квалификации педагога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Портфолио документов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Научно – методическая работа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Результаты педагогической деятельности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Лента лицом вверх 2"/>
          <p:cNvSpPr/>
          <p:nvPr/>
        </p:nvSpPr>
        <p:spPr>
          <a:xfrm>
            <a:off x="1691680" y="764704"/>
            <a:ext cx="7452320" cy="432048"/>
          </a:xfrm>
          <a:prstGeom prst="ribbon2">
            <a:avLst>
              <a:gd name="adj1" fmla="val 333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Лента лицом вверх 4"/>
          <p:cNvSpPr/>
          <p:nvPr/>
        </p:nvSpPr>
        <p:spPr>
          <a:xfrm>
            <a:off x="1691680" y="6425952"/>
            <a:ext cx="7452320" cy="432048"/>
          </a:xfrm>
          <a:prstGeom prst="ribbon2">
            <a:avLst>
              <a:gd name="adj1" fmla="val 333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Tm="10000">
    <p:wipe dir="d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43042" y="1214422"/>
            <a:ext cx="5857916" cy="502289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115888"/>
            <a:ext cx="6553200" cy="504800"/>
          </a:xfrm>
        </p:spPr>
        <p:txBody>
          <a:bodyPr/>
          <a:lstStyle/>
          <a:p>
            <a:r>
              <a:rPr lang="ru-RU" b="1" i="1" u="sng" dirty="0" smtClean="0">
                <a:latin typeface="Constantia" pitchFamily="18" charset="0"/>
              </a:rPr>
              <a:t>Резюме:</a:t>
            </a:r>
            <a:endParaRPr lang="ru-RU" b="1" i="1" u="sng" dirty="0">
              <a:latin typeface="Constantia" pitchFamily="18" charset="0"/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idx="1"/>
          </p:nvPr>
        </p:nvSpPr>
        <p:spPr>
          <a:xfrm>
            <a:off x="1835150" y="620688"/>
            <a:ext cx="7129338" cy="604867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Ф.И.О. :     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Хохлова </a:t>
            </a:r>
          </a:p>
          <a:p>
            <a:pPr>
              <a:lnSpc>
                <a:spcPct val="90000"/>
              </a:lnSpc>
              <a:buNone/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                   Наталья Витальевна</a:t>
            </a:r>
            <a:endParaRPr lang="ru-RU" b="1" i="1" dirty="0" smtClean="0">
              <a:solidFill>
                <a:schemeClr val="bg2">
                  <a:lumMod val="75000"/>
                </a:schemeClr>
              </a:solidFill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Образование	: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средне–специальное,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   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в 1993 году окончила Спасское педагогическое училище (учитель начальных классов)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Место работы: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 </a:t>
            </a:r>
            <a:r>
              <a:rPr lang="ru-RU" sz="2400" b="1" dirty="0" smtClean="0">
                <a:solidFill>
                  <a:srgbClr val="5232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КГКУ «Центр содействия семейному устройству                         пгт Ярославский»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Должность: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	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воспитатель</a:t>
            </a:r>
            <a:endParaRPr lang="ru-RU" b="1" i="1" dirty="0" smtClean="0">
              <a:solidFill>
                <a:srgbClr val="002060"/>
              </a:solidFill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Квалификационная категория: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высшая, 2016 год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Стаж работы: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	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  </a:t>
            </a:r>
            <a:r>
              <a:rPr lang="en-US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22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,5 года;</a:t>
            </a:r>
          </a:p>
          <a:p>
            <a:pPr>
              <a:lnSpc>
                <a:spcPct val="90000"/>
              </a:lnSpc>
              <a:buNone/>
            </a:pPr>
            <a:r>
              <a:rPr lang="ru-RU" b="1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    </a:t>
            </a:r>
            <a:r>
              <a:rPr lang="ru-RU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в данном учреждении:     </a:t>
            </a:r>
            <a:r>
              <a:rPr lang="ru-RU" b="1" i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15 лет</a:t>
            </a:r>
            <a:endParaRPr lang="en-US" b="1" i="1" dirty="0" smtClean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E-mail: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	    </a:t>
            </a:r>
            <a:r>
              <a:rPr lang="en-US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nata_hohlova73@mail.ru</a:t>
            </a:r>
            <a:endParaRPr lang="ru-RU" b="1" i="1" dirty="0" smtClean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 spd="slow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7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7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7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7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7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7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7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7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285728"/>
            <a:ext cx="6951692" cy="1143008"/>
          </a:xfrm>
        </p:spPr>
        <p:txBody>
          <a:bodyPr/>
          <a:lstStyle/>
          <a:p>
            <a:r>
              <a:rPr lang="ru-RU" i="1" cap="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Цели и задачи педагога </a:t>
            </a:r>
            <a:r>
              <a:rPr lang="ru-RU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: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idx="1"/>
          </p:nvPr>
        </p:nvSpPr>
        <p:spPr>
          <a:xfrm>
            <a:off x="1763688" y="1268760"/>
            <a:ext cx="6985000" cy="5165740"/>
          </a:xfrm>
        </p:spPr>
        <p:txBody>
          <a:bodyPr/>
          <a:lstStyle/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Создание условий для развития способности ребёнка к самоопределению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через развитие их творческих и индивидуальных возможностей. 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Формирование личности, умеющей применять свои знания на практике, самосовершенствоваться в процессе деятельности. 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Формирование у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воспитанников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потребности к самопознанию, саморазвитию, самореализации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;,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навыков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творческой деятельности и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познавательных интересов.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869160"/>
            <a:ext cx="18446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4176464" cy="1296145"/>
          </a:xfrm>
        </p:spPr>
        <p:txBody>
          <a:bodyPr/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Эссе о себе.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614" cy="4894809"/>
          </a:xfrm>
        </p:spPr>
        <p:txBody>
          <a:bodyPr/>
          <a:lstStyle/>
          <a:p>
            <a:pPr algn="ctr"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Очень трудно писать о себе, если бы мне предложили написать о друге, я бы с радостью согласилась, а вот анализировать и представлять свое собственное "Я" - трудно. Прекрасно понимаю, что в личной характеристике раскрывается сам человек, и вы будете судить какая я, прочитав эту страничку. </a:t>
            </a:r>
          </a:p>
          <a:p>
            <a:pPr algn="ctr"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Начну с того, что семья - начало всех начал - это самое главное.</a:t>
            </a:r>
          </a:p>
          <a:p>
            <a:pPr algn="ctr"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 Я воспитывалась в рабочей семье и с детства понимала, что такое труд.</a:t>
            </a:r>
          </a:p>
          <a:p>
            <a:pPr algn="ctr"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 Моя любимая мамочка - замечательный человек, о таких говорят: "учитель от природы", и именно она стала моей первой учительницей, а в дальнейшем - моим лучшим другом и наставником. </a:t>
            </a:r>
          </a:p>
          <a:p>
            <a:pPr algn="ctr"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Ясно, что профессию педагога я выбрала не случайно: </a:t>
            </a:r>
          </a:p>
          <a:p>
            <a:pPr algn="ctr"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я очень люблю детей и стараюсь сделать все, чтобы их жизнь была интересной. </a:t>
            </a:r>
          </a:p>
          <a:p>
            <a:pPr algn="ctr"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Сейчас, у меня есть своя семья. </a:t>
            </a:r>
          </a:p>
          <a:p>
            <a:pPr algn="ctr"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Моему сынульке уже 25 лет, он во всем поддерживает меня и каждый день спрашивает: "Ну, как дела у твоих детей?" Мы семья - дружная, очень любим своих домашних животных, любим выезжать на природу и с пользой проводить свободное время, которого так не хватает.</a:t>
            </a:r>
          </a:p>
          <a:p>
            <a:pPr algn="ctr">
              <a:buNone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</a:rPr>
              <a:t>Я воспитатель детского дома, а это не профессия - это жизнь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 descr="untitl9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260648"/>
            <a:ext cx="948874" cy="1296143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88640"/>
            <a:ext cx="5616624" cy="1008113"/>
          </a:xfrm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Аттестационная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история педагога: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630" cy="5182841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13.02.1997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г.- 2 кв.кат «учитель» 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(протокол об экзаменационном испытании №294 от 28.12.1996 ГУО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Админ.Самарской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обл., протокол об аттестации №10 от 13.02.1997 СОШ №14 г.Новокуйбышевска Самарской обл.)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01.11.2003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г.- 2 кв.кат «воспитатель детского дома»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(приказ №186/2-к от 04.11.2003 МОУ "Детский дом п.Ярославский)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27.03.2008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г.- 1 кв.кат. «воспитатель»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( приказ №378-а от 17.04.2008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ДОиН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ПК)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28.03.2013г.- 1 кв.кат. «воспитатель»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( приказ №19-ат от  05.04.2013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ДОиН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ПК)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24.04.2016г. – высшая кв.кат. «воспитатель»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( приказ №8-ат от 24.03.2016 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ДОиН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ПК)</a:t>
            </a:r>
          </a:p>
          <a:p>
            <a:endParaRPr lang="ru-RU" sz="2400" dirty="0"/>
          </a:p>
        </p:txBody>
      </p:sp>
      <p:pic>
        <p:nvPicPr>
          <p:cNvPr id="5" name="Рисунок 4" descr="image0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6750" y="4941168"/>
            <a:ext cx="2277250" cy="165618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352606" cy="496855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1997 год- курсы переподготовки «Историческая пропедевтика» Самарская обл. </a:t>
            </a:r>
            <a:r>
              <a:rPr lang="ru-RU" sz="1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ИПКиПРО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(120ч)</a:t>
            </a:r>
          </a:p>
          <a:p>
            <a:pPr>
              <a:buFont typeface="Wingdings" pitchFamily="2" charset="2"/>
              <a:buChar char="ü"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2001 год- повышение квалификации «Преподавание предмета ОЖС в начальной школе» Самарская обл. </a:t>
            </a:r>
            <a:r>
              <a:rPr lang="ru-RU" sz="1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ИПКиПРО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(120ч)</a:t>
            </a:r>
          </a:p>
          <a:p>
            <a:pPr>
              <a:buFont typeface="Wingdings" pitchFamily="2" charset="2"/>
              <a:buChar char="ü"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2003 год- обучение «Пользователь персональной ЭВМ» РФ ПТ «Новейшие компьютерные технологии»</a:t>
            </a:r>
          </a:p>
          <a:p>
            <a:pPr>
              <a:buFont typeface="Wingdings" pitchFamily="2" charset="2"/>
              <a:buChar char="ü"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2007 год- повышение квалификации «Социально-личностное развитие воспитанников учреждений интернатного типа» </a:t>
            </a:r>
            <a:r>
              <a:rPr lang="ru-RU" sz="1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Прим.ИПиПКРО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(88ч)</a:t>
            </a:r>
          </a:p>
          <a:p>
            <a:pPr>
              <a:buFont typeface="Wingdings" pitchFamily="2" charset="2"/>
              <a:buChar char="ü"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 год- повышение квалификации «Комплексное повышение квалификации воспитателей коррекционных учреждений» ГОАУ ДПО ПКИРО (144ч)</a:t>
            </a:r>
          </a:p>
          <a:p>
            <a:pPr>
              <a:buFont typeface="Wingdings" pitchFamily="2" charset="2"/>
              <a:buChar char="ü"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год- дистанционное обучение «Повышение профессионального уровня </a:t>
            </a:r>
            <a:r>
              <a:rPr lang="ru-RU" sz="1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педработника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посредством использования ИКТ. Программа для создания презентаций» ВОИ «Вестник педагога» (26ч)</a:t>
            </a:r>
          </a:p>
          <a:p>
            <a:pPr>
              <a:buFont typeface="Wingdings" pitchFamily="2" charset="2"/>
              <a:buChar char="ü"/>
            </a:pP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год- курс обучения «Коммуникативная культура педагога» на сайте «Смотр талантов» (72ч)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педагога</a:t>
            </a:r>
            <a:endParaRPr lang="ru-RU" sz="2800" b="1" i="1" u="sng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Надо много учиться, чтобы знать хоть немного.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Шарль Луи Монтескье</a:t>
            </a:r>
            <a:endParaRPr lang="ru-RU" sz="2000" dirty="0"/>
          </a:p>
        </p:txBody>
      </p:sp>
    </p:spTree>
  </p:cSld>
  <p:clrMapOvr>
    <a:masterClrMapping/>
  </p:clrMapOvr>
  <p:transition spd="slow" advTm="1000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allAtOnce"/>
      <p:bldP spid="8" grpId="0" build="allAtOnce"/>
    </p:bldLst>
  </p:timing>
</p:sld>
</file>

<file path=ppt/theme/theme1.xml><?xml version="1.0" encoding="utf-8"?>
<a:theme xmlns:a="http://schemas.openxmlformats.org/drawingml/2006/main" name="portfolio_uchitelya_matematiki_mgi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66CCFF"/>
      </a:accent1>
      <a:accent2>
        <a:srgbClr val="3366FF"/>
      </a:accent2>
      <a:accent3>
        <a:srgbClr val="FFFFFF"/>
      </a:accent3>
      <a:accent4>
        <a:srgbClr val="404040"/>
      </a:accent4>
      <a:accent5>
        <a:srgbClr val="B8E2FF"/>
      </a:accent5>
      <a:accent6>
        <a:srgbClr val="2D5CE7"/>
      </a:accent6>
      <a:hlink>
        <a:srgbClr val="FFCC00"/>
      </a:hlink>
      <a:folHlink>
        <a:srgbClr val="DDDDDD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CC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E2FF"/>
        </a:accent5>
        <a:accent6>
          <a:srgbClr val="2D5CE7"/>
        </a:accent6>
        <a:hlink>
          <a:srgbClr val="FFCC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2D5C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B90000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99CC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8AB9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</TotalTime>
  <Words>2186</Words>
  <Application>Microsoft Office PowerPoint</Application>
  <PresentationFormat>Экран (4:3)</PresentationFormat>
  <Paragraphs>210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portfolio_uchitelya_matematiki_mgi</vt:lpstr>
      <vt:lpstr>Портфолио  воспитателя  </vt:lpstr>
      <vt:lpstr>Слайд 2</vt:lpstr>
      <vt:lpstr>  Моё педагогическое кредо: </vt:lpstr>
      <vt:lpstr>Содержание:</vt:lpstr>
      <vt:lpstr>Резюме:</vt:lpstr>
      <vt:lpstr>Цели и задачи педагога :</vt:lpstr>
      <vt:lpstr>Эссе о себе.</vt:lpstr>
      <vt:lpstr>Аттестационная  история педагога:</vt:lpstr>
      <vt:lpstr>Слайд 9</vt:lpstr>
      <vt:lpstr>Портфолио документов</vt:lpstr>
      <vt:lpstr>Научно-методическая работа</vt:lpstr>
      <vt:lpstr>С 2006 года являюсь руководителем методического объединения  педагогов центра (детского дома).</vt:lpstr>
      <vt:lpstr>            Созданы мини- сайты       воспитателя детского дома. Ссылки: 1. http://nsportal.ru/hohlova-natalya-vitalevna 2. https://infourok.ru/user/hohlova-natalya-vitalevna 3. http://www.maam.ru/users/NATAHOHLOVA73  </vt:lpstr>
      <vt:lpstr>Воспитательно-образовательную деятельность провожу по  образовательной "Программе социального воспитания детей – сирот и детей, оставшихся без попечения родителей», за основу была взята «Программа социального воспитания детей – сирот и детей, оставшихся без попечения родителей» Л.К.Сидоровой (МО РФ АПКиПРО, Москва 2003г., под ред. В.И.Фомина). </vt:lpstr>
      <vt:lpstr>Социализация воспитанников центра</vt:lpstr>
      <vt:lpstr>Семейное воспитание</vt:lpstr>
      <vt:lpstr>Не игра "В семью", не создание подобия семьи, а отношения заботы, сотрудничества, поддержки, взаимной ответственности должны становиться основными и обеспечивать формирование социальности ребенка в учреждении.</vt:lpstr>
      <vt:lpstr>Формальное образование поможет Вам выжить. Самообразование приведёт Вас к успеху. Джим Рон </vt:lpstr>
      <vt:lpstr>Эффективное формирование толерантности  у воспитанников центра  успешно осуществляется  при реализации следующих условий: </vt:lpstr>
      <vt:lpstr>Благодарность  приятна  вовремя. Менандр </vt:lpstr>
      <vt:lpstr>Слайд 21</vt:lpstr>
      <vt:lpstr>Кружковая деятельность педагога</vt:lpstr>
      <vt:lpstr>ЭКОЛОГИЧЕСКИЙ КРУЖОК  «Живая планета»</vt:lpstr>
      <vt:lpstr>Слайд 24</vt:lpstr>
      <vt:lpstr>Результаты  педагогической деятельности</vt:lpstr>
      <vt:lpstr> </vt:lpstr>
      <vt:lpstr>Мои успехи  за январь 2017г</vt:lpstr>
      <vt:lpstr>Мои успехи  за февраль 2017 г</vt:lpstr>
      <vt:lpstr>Мои успехи за март 2017 г</vt:lpstr>
      <vt:lpstr>Обобщение, распространение и публикации   материалов из моего опыта работы:</vt:lpstr>
      <vt:lpstr> </vt:lpstr>
      <vt:lpstr>   </vt:lpstr>
      <vt:lpstr>Обобщение, распространение и публикации   материалов из моего опыта работы:</vt:lpstr>
      <vt:lpstr>Обобщение, распространение и публикации   материалов из моего опыта работы:</vt:lpstr>
      <vt:lpstr> </vt:lpstr>
      <vt:lpstr>Успехи воспитанников</vt:lpstr>
      <vt:lpstr>Успехи воспитанников в 2017г.</vt:lpstr>
      <vt:lpstr>Слайд 38</vt:lpstr>
      <vt:lpstr>Используемые в работе сайты: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педагога дополнительного образования</dc:title>
  <dc:creator>Марк</dc:creator>
  <cp:lastModifiedBy>Олег</cp:lastModifiedBy>
  <cp:revision>158</cp:revision>
  <dcterms:created xsi:type="dcterms:W3CDTF">2014-02-01T20:09:46Z</dcterms:created>
  <dcterms:modified xsi:type="dcterms:W3CDTF">2017-04-30T06:00:28Z</dcterms:modified>
</cp:coreProperties>
</file>