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69" r:id="rId3"/>
    <p:sldId id="258" r:id="rId4"/>
    <p:sldId id="261" r:id="rId5"/>
    <p:sldId id="270" r:id="rId6"/>
    <p:sldId id="264" r:id="rId7"/>
    <p:sldId id="265" r:id="rId8"/>
    <p:sldId id="266" r:id="rId9"/>
    <p:sldId id="267" r:id="rId10"/>
    <p:sldId id="271" r:id="rId11"/>
    <p:sldId id="272" r:id="rId12"/>
    <p:sldId id="27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FFFF00"/>
    <a:srgbClr val="85D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8046" autoAdjust="0"/>
  </p:normalViewPr>
  <p:slideViewPr>
    <p:cSldViewPr>
      <p:cViewPr>
        <p:scale>
          <a:sx n="63" d="100"/>
          <a:sy n="63" d="100"/>
        </p:scale>
        <p:origin x="-888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0BCF8-AD08-4C45-8073-9E0FD03735C4}" type="datetimeFigureOut">
              <a:rPr lang="ru-RU" smtClean="0"/>
              <a:pPr/>
              <a:t>14.10.2017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BBB64-482C-4C7C-AF5C-2E362B4FFC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14.10.2017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14.10.2017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14.10.2017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14.10.2017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14.10.2017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14.10.2017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14.10.2017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14.10.2017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14.10.2017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14.10.2017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14.10.2017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5576" y="908720"/>
            <a:ext cx="7488832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Monotype Corsiva" pitchFamily="66" charset="0"/>
              </a:rPr>
              <a:t>Министерство образования и науки Республики Дагестан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ГКУ ЦОДОУ ЗОЖ.  ГКОУ РД «СОГ </a:t>
            </a:r>
            <a:r>
              <a:rPr lang="ru-RU" b="1" dirty="0" err="1" smtClean="0">
                <a:latin typeface="Monotype Corsiva" pitchFamily="66" charset="0"/>
              </a:rPr>
              <a:t>Ахвахского</a:t>
            </a:r>
            <a:r>
              <a:rPr lang="ru-RU" b="1" dirty="0" smtClean="0">
                <a:latin typeface="Monotype Corsiva" pitchFamily="66" charset="0"/>
              </a:rPr>
              <a:t> района»</a:t>
            </a:r>
            <a:endParaRPr lang="ru-RU" dirty="0" smtClean="0">
              <a:latin typeface="Monotype Corsiva" pitchFamily="66" charset="0"/>
            </a:endParaRPr>
          </a:p>
          <a:p>
            <a:r>
              <a:rPr lang="ru-RU" dirty="0" smtClean="0">
                <a:latin typeface="Monotype Corsiva" pitchFamily="66" charset="0"/>
              </a:rPr>
              <a:t> </a:t>
            </a:r>
          </a:p>
          <a:p>
            <a:pPr algn="ctr"/>
            <a:endParaRPr lang="ru-RU" dirty="0" smtClean="0">
              <a:latin typeface="Monotype Corsiva" pitchFamily="66" charset="0"/>
            </a:endParaRPr>
          </a:p>
          <a:p>
            <a:pPr algn="ctr"/>
            <a:r>
              <a:rPr lang="ru-RU" b="1" dirty="0" smtClean="0">
                <a:latin typeface="Monotype Corsiva" pitchFamily="66" charset="0"/>
              </a:rPr>
              <a:t> </a:t>
            </a:r>
            <a:endParaRPr lang="ru-RU" dirty="0" smtClean="0">
              <a:latin typeface="Monotype Corsiva" pitchFamily="66" charset="0"/>
            </a:endParaRPr>
          </a:p>
          <a:p>
            <a:pPr algn="ctr"/>
            <a:r>
              <a:rPr lang="ru-RU" sz="4000" b="1" dirty="0" smtClean="0">
                <a:latin typeface="Monotype Corsiva" pitchFamily="66" charset="0"/>
              </a:rPr>
              <a:t>« </a:t>
            </a:r>
            <a:r>
              <a:rPr lang="ru-RU" sz="4000" b="1" dirty="0" err="1" smtClean="0">
                <a:latin typeface="Monotype Corsiva" pitchFamily="66" charset="0"/>
              </a:rPr>
              <a:t>Аксайка</a:t>
            </a:r>
            <a:r>
              <a:rPr lang="ru-RU" sz="4000" b="1" dirty="0" smtClean="0">
                <a:latin typeface="Monotype Corsiva" pitchFamily="66" charset="0"/>
              </a:rPr>
              <a:t>»</a:t>
            </a:r>
            <a:endParaRPr lang="ru-RU" sz="4000" dirty="0" smtClean="0">
              <a:latin typeface="Monotype Corsiva" pitchFamily="66" charset="0"/>
            </a:endParaRPr>
          </a:p>
          <a:p>
            <a:r>
              <a:rPr lang="ru-RU" b="1" dirty="0" smtClean="0">
                <a:latin typeface="Monotype Corsiva" pitchFamily="66" charset="0"/>
              </a:rPr>
              <a:t> </a:t>
            </a:r>
            <a:endParaRPr lang="ru-RU" dirty="0" smtClean="0">
              <a:latin typeface="Monotype Corsiva" pitchFamily="66" charset="0"/>
            </a:endParaRPr>
          </a:p>
          <a:p>
            <a:r>
              <a:rPr lang="ru-RU" b="1" dirty="0" smtClean="0">
                <a:latin typeface="Monotype Corsiva" pitchFamily="66" charset="0"/>
              </a:rPr>
              <a:t> </a:t>
            </a:r>
            <a:endParaRPr lang="ru-RU" dirty="0" smtClean="0">
              <a:latin typeface="Monotype Corsiva" pitchFamily="66" charset="0"/>
            </a:endParaRPr>
          </a:p>
          <a:p>
            <a:pPr algn="r"/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dirty="0" smtClean="0">
                <a:latin typeface="Monotype Corsiva" pitchFamily="66" charset="0"/>
              </a:rPr>
              <a:t/>
            </a:r>
            <a:br>
              <a:rPr lang="ru-RU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Выполнила: </a:t>
            </a:r>
            <a:r>
              <a:rPr lang="ru-RU" dirty="0" smtClean="0">
                <a:latin typeface="Monotype Corsiva" pitchFamily="66" charset="0"/>
              </a:rPr>
              <a:t> </a:t>
            </a:r>
            <a:r>
              <a:rPr lang="ru-RU" b="1" dirty="0" err="1" smtClean="0">
                <a:latin typeface="Monotype Corsiva" pitchFamily="66" charset="0"/>
              </a:rPr>
              <a:t>Малачева</a:t>
            </a:r>
            <a:r>
              <a:rPr lang="ru-RU" b="1" dirty="0" smtClean="0">
                <a:latin typeface="Monotype Corsiva" pitchFamily="66" charset="0"/>
              </a:rPr>
              <a:t> Оксана </a:t>
            </a:r>
            <a:r>
              <a:rPr lang="ru-RU" b="1" dirty="0" err="1" smtClean="0">
                <a:latin typeface="Monotype Corsiva" pitchFamily="66" charset="0"/>
              </a:rPr>
              <a:t>Беруковна</a:t>
            </a:r>
            <a:r>
              <a:rPr lang="ru-RU" dirty="0" smtClean="0">
                <a:latin typeface="Monotype Corsiva" pitchFamily="66" charset="0"/>
              </a:rPr>
              <a:t> </a:t>
            </a:r>
          </a:p>
          <a:p>
            <a:pPr algn="r"/>
            <a:r>
              <a:rPr lang="ru-RU" b="1" dirty="0" smtClean="0">
                <a:latin typeface="Monotype Corsiva" pitchFamily="66" charset="0"/>
              </a:rPr>
              <a:t>учитель </a:t>
            </a:r>
            <a:r>
              <a:rPr lang="ru-RU" b="1" dirty="0" smtClean="0">
                <a:latin typeface="Monotype Corsiva" pitchFamily="66" charset="0"/>
              </a:rPr>
              <a:t>биологии </a:t>
            </a:r>
            <a:br>
              <a:rPr lang="ru-RU" b="1" dirty="0" smtClean="0">
                <a:latin typeface="Monotype Corsiva" pitchFamily="66" charset="0"/>
              </a:rPr>
            </a:br>
            <a:r>
              <a:rPr lang="ru-RU" b="1" dirty="0" smtClean="0">
                <a:latin typeface="Monotype Corsiva" pitchFamily="66" charset="0"/>
              </a:rPr>
              <a:t>ГКОУРД «СОГ </a:t>
            </a:r>
            <a:r>
              <a:rPr lang="ru-RU" b="1" dirty="0" err="1" smtClean="0">
                <a:latin typeface="Monotype Corsiva" pitchFamily="66" charset="0"/>
              </a:rPr>
              <a:t>Ахвахского</a:t>
            </a:r>
            <a:r>
              <a:rPr lang="ru-RU" b="1" dirty="0" smtClean="0">
                <a:latin typeface="Monotype Corsiva" pitchFamily="66" charset="0"/>
              </a:rPr>
              <a:t> района»</a:t>
            </a:r>
          </a:p>
          <a:p>
            <a:pPr algn="ctr"/>
            <a:endParaRPr lang="ru-RU" b="1" dirty="0" smtClean="0">
              <a:latin typeface="Monotype Corsiva" pitchFamily="66" charset="0"/>
            </a:endParaRPr>
          </a:p>
          <a:p>
            <a:pPr algn="ctr"/>
            <a:r>
              <a:rPr lang="ru-RU" b="1" dirty="0" smtClean="0">
                <a:latin typeface="Monotype Corsiva" pitchFamily="66" charset="0"/>
              </a:rPr>
              <a:t>2017 год</a:t>
            </a: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Monotype Corsiva" pitchFamily="66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Pictures\vlcsnap-2974-04-26-23h41m59s13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2736304" cy="2052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051720" y="476672"/>
            <a:ext cx="4534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Последствия </a:t>
            </a:r>
            <a:r>
              <a:rPr lang="ru-RU" b="1" dirty="0" err="1" smtClean="0"/>
              <a:t>наводненийв</a:t>
            </a:r>
            <a:r>
              <a:rPr lang="ru-RU" b="1" dirty="0" smtClean="0"/>
              <a:t> с. </a:t>
            </a:r>
            <a:r>
              <a:rPr lang="ru-RU" b="1" dirty="0" err="1" smtClean="0"/>
              <a:t>Камышкутан</a:t>
            </a:r>
            <a:r>
              <a:rPr lang="ru-RU" dirty="0" smtClean="0"/>
              <a:t>. </a:t>
            </a:r>
            <a:endParaRPr lang="ru-RU" dirty="0"/>
          </a:p>
        </p:txBody>
      </p:sp>
      <p:pic>
        <p:nvPicPr>
          <p:cNvPr id="3075" name="Picture 3" descr="C:\Users\1\Pictures\vlcsnap-1076-06-16-17h19m15s55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836712"/>
            <a:ext cx="2736304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33CCFF"/>
            </a:solidFill>
            <a:prstDash val="sysDash"/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7" name="Picture 5" descr="C:\Users\1\Pictures\vlcsnap-2894-12-19-05h04m15s06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717032"/>
            <a:ext cx="2808312" cy="187910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33CC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8" name="Picture 6" descr="C:\Users\1\Pictures\vlcsnap-4769-04-27-02h56m29s61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3348" y="3573016"/>
            <a:ext cx="2976331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1\Pictures\vlcsnap-3441-03-06-10h53m29s68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916832"/>
            <a:ext cx="2976331" cy="2232248"/>
          </a:xfrm>
          <a:prstGeom prst="rect">
            <a:avLst/>
          </a:prstGeom>
          <a:ln w="76200" cap="sq" cmpd="thickThin">
            <a:solidFill>
              <a:schemeClr val="bg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1\Pictures\vlcsnap-7800-04-13-20h18m13s940.png"/>
          <p:cNvPicPr>
            <a:picLocks noChangeAspect="1" noChangeArrowheads="1"/>
          </p:cNvPicPr>
          <p:nvPr/>
        </p:nvPicPr>
        <p:blipFill>
          <a:blip r:embed="rId2" cstate="print"/>
          <a:srcRect l="3846" r="1923"/>
          <a:stretch>
            <a:fillRect/>
          </a:stretch>
        </p:blipFill>
        <p:spPr bwMode="auto">
          <a:xfrm>
            <a:off x="179512" y="908720"/>
            <a:ext cx="352839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1\Pictures\vlcsnap-4948-09-20-23h38m40s866.png"/>
          <p:cNvPicPr>
            <a:picLocks noChangeAspect="1" noChangeArrowheads="1"/>
          </p:cNvPicPr>
          <p:nvPr/>
        </p:nvPicPr>
        <p:blipFill>
          <a:blip r:embed="rId3" cstate="print"/>
          <a:srcRect l="2049" r="3677"/>
          <a:stretch>
            <a:fillRect/>
          </a:stretch>
        </p:blipFill>
        <p:spPr bwMode="auto">
          <a:xfrm>
            <a:off x="5580112" y="3789040"/>
            <a:ext cx="3312368" cy="2839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1\Pictures\vlcsnap-4743-07-24-01h05m31s022.png"/>
          <p:cNvPicPr>
            <a:picLocks noChangeAspect="1" noChangeArrowheads="1"/>
          </p:cNvPicPr>
          <p:nvPr/>
        </p:nvPicPr>
        <p:blipFill>
          <a:blip r:embed="rId4" cstate="print"/>
          <a:srcRect l="2232" r="1773"/>
          <a:stretch>
            <a:fillRect/>
          </a:stretch>
        </p:blipFill>
        <p:spPr bwMode="auto">
          <a:xfrm>
            <a:off x="5652120" y="836712"/>
            <a:ext cx="3312368" cy="2419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1\Pictures\vlcsnap-1417-12-16-16h21m04s438.png"/>
          <p:cNvPicPr>
            <a:picLocks noChangeAspect="1" noChangeArrowheads="1"/>
          </p:cNvPicPr>
          <p:nvPr/>
        </p:nvPicPr>
        <p:blipFill>
          <a:blip r:embed="rId5" cstate="print"/>
          <a:srcRect l="3750" r="2500"/>
          <a:stretch>
            <a:fillRect/>
          </a:stretch>
        </p:blipFill>
        <p:spPr bwMode="auto">
          <a:xfrm>
            <a:off x="467544" y="3717032"/>
            <a:ext cx="360040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1\Pictures\vlcsnap-2264-05-02-16h49m51s898.png"/>
          <p:cNvPicPr>
            <a:picLocks noChangeAspect="1" noChangeArrowheads="1"/>
          </p:cNvPicPr>
          <p:nvPr/>
        </p:nvPicPr>
        <p:blipFill>
          <a:blip r:embed="rId6" cstate="print"/>
          <a:srcRect l="3481" r="2543"/>
          <a:stretch>
            <a:fillRect/>
          </a:stretch>
        </p:blipFill>
        <p:spPr bwMode="auto">
          <a:xfrm>
            <a:off x="2411760" y="1844824"/>
            <a:ext cx="4111422" cy="30651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23528" y="0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10 мая в нашем с. </a:t>
            </a:r>
            <a:r>
              <a:rPr lang="ru-RU" b="1" dirty="0" err="1" smtClean="0"/>
              <a:t>Камышкутан</a:t>
            </a:r>
            <a:r>
              <a:rPr lang="ru-RU" b="1" dirty="0" smtClean="0"/>
              <a:t>, произошло наводнение, в результате чего были разрушены около 150 домов вышли из строя линии электропередач, газопровод, были затоплены огороды, пашни, луга.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1\Pictures\vlcsnap-1338-11-25-22h56m58s201.png"/>
          <p:cNvPicPr>
            <a:picLocks noChangeAspect="1" noChangeArrowheads="1"/>
          </p:cNvPicPr>
          <p:nvPr/>
        </p:nvPicPr>
        <p:blipFill>
          <a:blip r:embed="rId2" cstate="print"/>
          <a:srcRect l="3735" t="23750" r="2751"/>
          <a:stretch>
            <a:fillRect/>
          </a:stretch>
        </p:blipFill>
        <p:spPr bwMode="auto">
          <a:xfrm>
            <a:off x="179512" y="260648"/>
            <a:ext cx="4560508" cy="2736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1\Pictures\vlcsnap-1417-12-16-16h21m04s438.png"/>
          <p:cNvPicPr>
            <a:picLocks noChangeAspect="1" noChangeArrowheads="1"/>
          </p:cNvPicPr>
          <p:nvPr/>
        </p:nvPicPr>
        <p:blipFill>
          <a:blip r:embed="rId3" cstate="print"/>
          <a:srcRect l="2751" r="2751" b="2877"/>
          <a:stretch>
            <a:fillRect/>
          </a:stretch>
        </p:blipFill>
        <p:spPr bwMode="auto">
          <a:xfrm>
            <a:off x="4699690" y="3573017"/>
            <a:ext cx="4227821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C:\Users\1\Desktop\рисунок 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140968"/>
            <a:ext cx="3960440" cy="2582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0" descr="C:\Users\1\Desktop\рисунок 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5084" y="476672"/>
            <a:ext cx="3979325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620688"/>
            <a:ext cx="3172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Наше село до наводнения </a:t>
            </a:r>
            <a:endParaRPr lang="ru-RU" sz="2000" b="1" dirty="0"/>
          </a:p>
        </p:txBody>
      </p:sp>
      <p:pic>
        <p:nvPicPr>
          <p:cNvPr id="3" name="Picture 2" descr="C:\Users\1\Desktop\село 2.jpg"/>
          <p:cNvPicPr>
            <a:picLocks noChangeAspect="1" noChangeArrowheads="1"/>
          </p:cNvPicPr>
          <p:nvPr/>
        </p:nvPicPr>
        <p:blipFill>
          <a:blip r:embed="rId2" cstate="print"/>
          <a:srcRect t="27320" b="12201"/>
          <a:stretch>
            <a:fillRect/>
          </a:stretch>
        </p:blipFill>
        <p:spPr bwMode="auto">
          <a:xfrm>
            <a:off x="683568" y="1268760"/>
            <a:ext cx="3672408" cy="259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5D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C:\Users\1\Desktop\село.jpg"/>
          <p:cNvPicPr>
            <a:picLocks noChangeAspect="1" noChangeArrowheads="1"/>
          </p:cNvPicPr>
          <p:nvPr/>
        </p:nvPicPr>
        <p:blipFill>
          <a:blip r:embed="rId3" cstate="print"/>
          <a:srcRect t="16400" b="11151"/>
          <a:stretch>
            <a:fillRect/>
          </a:stretch>
        </p:blipFill>
        <p:spPr bwMode="auto">
          <a:xfrm>
            <a:off x="4499992" y="1268760"/>
            <a:ext cx="4006417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5D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1\Desktop\шаг в будущее 2015\фотки\20151022_160945.jpg"/>
          <p:cNvPicPr>
            <a:picLocks noChangeAspect="1" noChangeArrowheads="1"/>
          </p:cNvPicPr>
          <p:nvPr/>
        </p:nvPicPr>
        <p:blipFill>
          <a:blip r:embed="rId4" cstate="print"/>
          <a:srcRect t="24683" r="-930"/>
          <a:stretch>
            <a:fillRect/>
          </a:stretch>
        </p:blipFill>
        <p:spPr bwMode="auto">
          <a:xfrm>
            <a:off x="2555776" y="4005064"/>
            <a:ext cx="4032448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5D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55576" y="1268760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/>
              <a:t>Изано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572000" y="1340768"/>
            <a:ext cx="172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/>
              <a:t>Кудияб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росо</a:t>
            </a:r>
            <a:r>
              <a:rPr lang="ru-RU" sz="2000" b="1" dirty="0" smtClean="0"/>
              <a:t> </a:t>
            </a:r>
            <a:endParaRPr lang="ru-RU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627784" y="5661248"/>
            <a:ext cx="147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 smtClean="0"/>
              <a:t>Лологонитль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1\Pictures\vlcsnap-3631-06-28-02h43m58s695.png"/>
          <p:cNvPicPr>
            <a:picLocks noChangeAspect="1" noChangeArrowheads="1"/>
          </p:cNvPicPr>
          <p:nvPr/>
        </p:nvPicPr>
        <p:blipFill>
          <a:blip r:embed="rId2" cstate="print"/>
          <a:srcRect l="2751" t="25581" r="3735"/>
          <a:stretch>
            <a:fillRect/>
          </a:stretch>
        </p:blipFill>
        <p:spPr bwMode="auto">
          <a:xfrm>
            <a:off x="4355976" y="836712"/>
            <a:ext cx="4032448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rgbClr val="92D05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4139952" y="2924944"/>
            <a:ext cx="3600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Правый берег водохранилища </a:t>
            </a:r>
            <a:endParaRPr lang="ru-RU" sz="1600" b="1" dirty="0"/>
          </a:p>
        </p:txBody>
      </p:sp>
      <p:pic>
        <p:nvPicPr>
          <p:cNvPr id="5122" name="Picture 2" descr="C:\Users\1\Pictures\vlcsnap-5034-12-13-02h27m10s004.png"/>
          <p:cNvPicPr>
            <a:picLocks noChangeAspect="1" noChangeArrowheads="1"/>
          </p:cNvPicPr>
          <p:nvPr/>
        </p:nvPicPr>
        <p:blipFill>
          <a:blip r:embed="rId3" cstate="print"/>
          <a:srcRect l="2751" t="25063" r="2751"/>
          <a:stretch>
            <a:fillRect/>
          </a:stretch>
        </p:blipFill>
        <p:spPr bwMode="auto">
          <a:xfrm>
            <a:off x="827584" y="3789040"/>
            <a:ext cx="3312368" cy="252717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3" name="Picture 3" descr="C:\Users\1\Pictures\vlcsnap-7223-01-28-16h04m55s293.png"/>
          <p:cNvPicPr>
            <a:picLocks noChangeAspect="1" noChangeArrowheads="1"/>
          </p:cNvPicPr>
          <p:nvPr/>
        </p:nvPicPr>
        <p:blipFill>
          <a:blip r:embed="rId4" cstate="print"/>
          <a:srcRect l="2751" t="23750" r="2751"/>
          <a:stretch>
            <a:fillRect/>
          </a:stretch>
        </p:blipFill>
        <p:spPr bwMode="auto">
          <a:xfrm>
            <a:off x="4572000" y="3475159"/>
            <a:ext cx="3816424" cy="2690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Users\1\Pictures\vlcsnap-2313-05-16-10h45m58s187.png"/>
          <p:cNvPicPr>
            <a:picLocks noChangeAspect="1" noChangeArrowheads="1"/>
          </p:cNvPicPr>
          <p:nvPr/>
        </p:nvPicPr>
        <p:blipFill>
          <a:blip r:embed="rId5" cstate="print"/>
          <a:srcRect l="2751" t="23750" r="2751"/>
          <a:stretch>
            <a:fillRect/>
          </a:stretch>
        </p:blipFill>
        <p:spPr bwMode="auto">
          <a:xfrm>
            <a:off x="683568" y="1412776"/>
            <a:ext cx="3384376" cy="2048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23528" y="0"/>
            <a:ext cx="52565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Проводя экскурсии в окрестности </a:t>
            </a:r>
            <a:r>
              <a:rPr lang="ru-RU" b="1" dirty="0" err="1" smtClean="0"/>
              <a:t>Аксайского</a:t>
            </a:r>
            <a:r>
              <a:rPr lang="ru-RU" b="1" dirty="0" smtClean="0"/>
              <a:t> водохранилища можно заметить прорыв на участке правого берега р. Аксай, и восточной дамбы водохранилища в районе между с. </a:t>
            </a:r>
            <a:r>
              <a:rPr lang="ru-RU" b="1" dirty="0" err="1" smtClean="0"/>
              <a:t>Тукита</a:t>
            </a:r>
            <a:r>
              <a:rPr lang="ru-RU" b="1" dirty="0" smtClean="0"/>
              <a:t> и с. </a:t>
            </a:r>
            <a:r>
              <a:rPr lang="ru-RU" b="1" dirty="0" err="1" smtClean="0"/>
              <a:t>Камышкутан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11560" y="3356992"/>
            <a:ext cx="3473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Восточная часть водохранилища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1\Desktop\Баху Вода\загруженное.jpg"/>
          <p:cNvPicPr>
            <a:picLocks noChangeAspect="1" noChangeArrowheads="1"/>
          </p:cNvPicPr>
          <p:nvPr/>
        </p:nvPicPr>
        <p:blipFill>
          <a:blip r:embed="rId2" cstate="print"/>
          <a:srcRect b="15625"/>
          <a:stretch>
            <a:fillRect/>
          </a:stretch>
        </p:blipFill>
        <p:spPr bwMode="auto">
          <a:xfrm>
            <a:off x="611560" y="404664"/>
            <a:ext cx="4824536" cy="42484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4" name="Прямая со стрелкой 3"/>
          <p:cNvCxnSpPr/>
          <p:nvPr/>
        </p:nvCxnSpPr>
        <p:spPr>
          <a:xfrm flipH="1">
            <a:off x="1403648" y="2204864"/>
            <a:ext cx="4248472" cy="72008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344248" y="1844824"/>
            <a:ext cx="3263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err="1" smtClean="0"/>
              <a:t>Аксайское</a:t>
            </a:r>
            <a:r>
              <a:rPr lang="ru-RU" sz="2000" b="1" dirty="0" smtClean="0"/>
              <a:t> водохранилище </a:t>
            </a:r>
            <a:endParaRPr lang="ru-RU" sz="2000" b="1" dirty="0"/>
          </a:p>
        </p:txBody>
      </p:sp>
      <p:pic>
        <p:nvPicPr>
          <p:cNvPr id="5" name="Picture 4" descr="C:\Users\1\Desktop\оксана фото\IMG-20160322-WA0001.jpg"/>
          <p:cNvPicPr>
            <a:picLocks noChangeAspect="1" noChangeArrowheads="1"/>
          </p:cNvPicPr>
          <p:nvPr/>
        </p:nvPicPr>
        <p:blipFill>
          <a:blip r:embed="rId3" cstate="print"/>
          <a:srcRect t="13648" b="4992"/>
          <a:stretch>
            <a:fillRect/>
          </a:stretch>
        </p:blipFill>
        <p:spPr bwMode="auto">
          <a:xfrm>
            <a:off x="5292080" y="2636913"/>
            <a:ext cx="3528392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Прямая со стрелкой 6"/>
          <p:cNvCxnSpPr/>
          <p:nvPr/>
        </p:nvCxnSpPr>
        <p:spPr>
          <a:xfrm>
            <a:off x="5724128" y="2204864"/>
            <a:ext cx="1872208" cy="2376264"/>
          </a:xfrm>
          <a:prstGeom prst="straightConnector1">
            <a:avLst/>
          </a:prstGeom>
          <a:ln>
            <a:solidFill>
              <a:srgbClr val="FFC000"/>
            </a:solidFill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211960" y="4869160"/>
            <a:ext cx="2160240" cy="432048"/>
          </a:xfrm>
          <a:prstGeom prst="straightConnector1">
            <a:avLst/>
          </a:prstGeom>
          <a:ln>
            <a:solidFill>
              <a:srgbClr val="FFC000"/>
            </a:solidFill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2627784" y="2060848"/>
            <a:ext cx="1656184" cy="2808312"/>
          </a:xfrm>
          <a:prstGeom prst="straightConnector1">
            <a:avLst/>
          </a:prstGeom>
          <a:ln>
            <a:solidFill>
              <a:srgbClr val="FFC000"/>
            </a:solidFill>
            <a:headEnd type="arrow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67744" y="4725144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С.Камышкутан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115616" y="188640"/>
            <a:ext cx="6560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Снимок  спутника нашего села и </a:t>
            </a:r>
            <a:r>
              <a:rPr lang="ru-RU" b="1" dirty="0" err="1" smtClean="0">
                <a:solidFill>
                  <a:srgbClr val="002060"/>
                </a:solidFill>
              </a:rPr>
              <a:t>Аксайского</a:t>
            </a:r>
            <a:r>
              <a:rPr lang="ru-RU" b="1" dirty="0" smtClean="0">
                <a:solidFill>
                  <a:srgbClr val="002060"/>
                </a:solidFill>
              </a:rPr>
              <a:t> водохранилища 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7704" y="0"/>
            <a:ext cx="5570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Геологическое строение и рельеф.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Левая фигурная скобка 12"/>
          <p:cNvSpPr>
            <a:spLocks/>
          </p:cNvSpPr>
          <p:nvPr/>
        </p:nvSpPr>
        <p:spPr bwMode="auto">
          <a:xfrm>
            <a:off x="3707904" y="1196752"/>
            <a:ext cx="355476" cy="2448272"/>
          </a:xfrm>
          <a:prstGeom prst="leftBrace">
            <a:avLst>
              <a:gd name="adj1" fmla="val 8325"/>
              <a:gd name="adj2" fmla="val 48075"/>
            </a:avLst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13"/>
          <p:cNvSpPr>
            <a:spLocks noChangeArrowheads="1"/>
          </p:cNvSpPr>
          <p:nvPr/>
        </p:nvSpPr>
        <p:spPr bwMode="auto">
          <a:xfrm>
            <a:off x="5364088" y="1124744"/>
            <a:ext cx="2160240" cy="257175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r>
              <a:rPr lang="ru-RU" b="1" dirty="0">
                <a:solidFill>
                  <a:srgbClr val="00B050"/>
                </a:solidFill>
              </a:rPr>
              <a:t>Верхние</a:t>
            </a:r>
          </a:p>
          <a:p>
            <a:endParaRPr lang="ru-RU" b="1" dirty="0">
              <a:solidFill>
                <a:srgbClr val="00B050"/>
              </a:solidFill>
            </a:endParaRPr>
          </a:p>
          <a:p>
            <a:r>
              <a:rPr lang="ru-RU" b="1" dirty="0">
                <a:solidFill>
                  <a:srgbClr val="00B050"/>
                </a:solidFill>
              </a:rPr>
              <a:t>Средние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ru-RU" b="1" dirty="0">
                <a:solidFill>
                  <a:srgbClr val="00B050"/>
                </a:solidFill>
              </a:rPr>
              <a:t>Нижние </a:t>
            </a: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ru-RU" b="1" dirty="0">
                <a:solidFill>
                  <a:srgbClr val="00B050"/>
                </a:solidFill>
              </a:rPr>
              <a:t>плиоцен </a:t>
            </a:r>
            <a:endParaRPr lang="en-US" b="1" dirty="0">
              <a:solidFill>
                <a:srgbClr val="00B050"/>
              </a:solidFill>
            </a:endParaRPr>
          </a:p>
          <a:p>
            <a:endParaRPr lang="en-US" b="1" dirty="0">
              <a:solidFill>
                <a:srgbClr val="00B050"/>
              </a:solidFill>
            </a:endParaRPr>
          </a:p>
          <a:p>
            <a:r>
              <a:rPr lang="ru-RU" b="1" dirty="0">
                <a:solidFill>
                  <a:srgbClr val="00B050"/>
                </a:solidFill>
              </a:rPr>
              <a:t>Миоцен </a:t>
            </a:r>
            <a:r>
              <a:rPr lang="ru-RU" b="1" dirty="0" smtClean="0">
                <a:solidFill>
                  <a:srgbClr val="00B050"/>
                </a:solidFill>
              </a:rPr>
              <a:t>верхнийий 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8" name="Прямоугольник 8"/>
          <p:cNvSpPr>
            <a:spLocks noChangeArrowheads="1"/>
          </p:cNvSpPr>
          <p:nvPr/>
        </p:nvSpPr>
        <p:spPr bwMode="auto">
          <a:xfrm>
            <a:off x="4355976" y="2276872"/>
            <a:ext cx="914400" cy="28575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G </a:t>
            </a:r>
            <a:r>
              <a:rPr lang="ru-RU" b="1" dirty="0" smtClean="0">
                <a:solidFill>
                  <a:schemeClr val="accent2"/>
                </a:solidFill>
              </a:rPr>
              <a:t>1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</a:p>
          <a:p>
            <a:endParaRPr lang="ru-RU" dirty="0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4355976" y="1700808"/>
            <a:ext cx="914400" cy="28575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b="1" dirty="0" smtClean="0">
                <a:solidFill>
                  <a:schemeClr val="accent2"/>
                </a:solidFill>
              </a:rPr>
              <a:t>G </a:t>
            </a:r>
            <a:r>
              <a:rPr lang="ru-RU" b="1" dirty="0" smtClean="0">
                <a:solidFill>
                  <a:schemeClr val="accent2"/>
                </a:solidFill>
              </a:rPr>
              <a:t>2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</a:p>
          <a:p>
            <a:endParaRPr lang="ru-RU" dirty="0"/>
          </a:p>
        </p:txBody>
      </p:sp>
      <p:sp>
        <p:nvSpPr>
          <p:cNvPr id="10" name="Прямоугольник 8"/>
          <p:cNvSpPr>
            <a:spLocks noChangeArrowheads="1"/>
          </p:cNvSpPr>
          <p:nvPr/>
        </p:nvSpPr>
        <p:spPr bwMode="auto">
          <a:xfrm>
            <a:off x="4355976" y="1196752"/>
            <a:ext cx="914400" cy="28575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G 3 </a:t>
            </a:r>
          </a:p>
          <a:p>
            <a:endParaRPr lang="ru-RU" dirty="0"/>
          </a:p>
        </p:txBody>
      </p:sp>
      <p:sp>
        <p:nvSpPr>
          <p:cNvPr id="11" name="Прямоугольник 11"/>
          <p:cNvSpPr>
            <a:spLocks noChangeArrowheads="1"/>
          </p:cNvSpPr>
          <p:nvPr/>
        </p:nvSpPr>
        <p:spPr bwMode="auto">
          <a:xfrm>
            <a:off x="4283968" y="2780928"/>
            <a:ext cx="1008112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N 2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4283968" y="3284984"/>
            <a:ext cx="1008112" cy="28803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N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</a:rPr>
              <a:t>1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2467797" y="2220835"/>
            <a:ext cx="21602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кайнозойская эра </a:t>
            </a:r>
            <a:endParaRPr lang="ru-RU" sz="20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203848" y="692696"/>
            <a:ext cx="3065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</a:rPr>
              <a:t>Четвертичное отложение </a:t>
            </a:r>
            <a:endParaRPr lang="ru-RU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029" name="Group 5"/>
          <p:cNvGrpSpPr>
            <a:grpSpLocks noChangeAspect="1"/>
          </p:cNvGrpSpPr>
          <p:nvPr/>
        </p:nvGrpSpPr>
        <p:grpSpPr bwMode="auto">
          <a:xfrm>
            <a:off x="-308" y="764704"/>
            <a:ext cx="3064240" cy="4248472"/>
            <a:chOff x="2271" y="1723"/>
            <a:chExt cx="4618" cy="4885"/>
          </a:xfrm>
        </p:grpSpPr>
        <p:sp>
          <p:nvSpPr>
            <p:cNvPr id="1030" name="AutoShape 6"/>
            <p:cNvSpPr>
              <a:spLocks noChangeAspect="1" noChangeArrowheads="1"/>
            </p:cNvSpPr>
            <p:nvPr/>
          </p:nvSpPr>
          <p:spPr bwMode="auto">
            <a:xfrm>
              <a:off x="2271" y="1723"/>
              <a:ext cx="4618" cy="4885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cxnSp>
          <p:nvCxnSpPr>
            <p:cNvPr id="1031" name="AutoShape 7"/>
            <p:cNvCxnSpPr>
              <a:cxnSpLocks noChangeShapeType="1"/>
            </p:cNvCxnSpPr>
            <p:nvPr/>
          </p:nvCxnSpPr>
          <p:spPr bwMode="auto">
            <a:xfrm rot="10800000" flipV="1">
              <a:off x="2542" y="2291"/>
              <a:ext cx="4028" cy="2802"/>
            </a:xfrm>
            <a:prstGeom prst="curvedConnector3">
              <a:avLst>
                <a:gd name="adj1" fmla="val 86962"/>
              </a:avLst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0000"/>
              </a:extrusionClr>
            </a:sp3d>
          </p:spPr>
        </p:cxnSp>
        <p:cxnSp>
          <p:nvCxnSpPr>
            <p:cNvPr id="1032" name="AutoShape 8"/>
            <p:cNvCxnSpPr>
              <a:cxnSpLocks noChangeShapeType="1"/>
            </p:cNvCxnSpPr>
            <p:nvPr/>
          </p:nvCxnSpPr>
          <p:spPr bwMode="auto">
            <a:xfrm rot="5400000">
              <a:off x="3382" y="3262"/>
              <a:ext cx="4317" cy="2058"/>
            </a:xfrm>
            <a:prstGeom prst="curvedConnector3">
              <a:avLst>
                <a:gd name="adj1" fmla="val 44995"/>
              </a:avLst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0000"/>
              </a:extrusionClr>
            </a:sp3d>
          </p:spPr>
        </p:cxnSp>
        <p:sp>
          <p:nvSpPr>
            <p:cNvPr id="1033" name="Freeform 9"/>
            <p:cNvSpPr>
              <a:spLocks/>
            </p:cNvSpPr>
            <p:nvPr/>
          </p:nvSpPr>
          <p:spPr bwMode="auto">
            <a:xfrm rot="1372030">
              <a:off x="4601" y="2714"/>
              <a:ext cx="1414" cy="2122"/>
            </a:xfrm>
            <a:custGeom>
              <a:avLst/>
              <a:gdLst/>
              <a:ahLst/>
              <a:cxnLst>
                <a:cxn ang="0">
                  <a:pos x="3379" y="0"/>
                </a:cxn>
                <a:cxn ang="0">
                  <a:pos x="3129" y="44"/>
                </a:cxn>
                <a:cxn ang="0">
                  <a:pos x="2850" y="88"/>
                </a:cxn>
                <a:cxn ang="0">
                  <a:pos x="2718" y="206"/>
                </a:cxn>
                <a:cxn ang="0">
                  <a:pos x="2674" y="235"/>
                </a:cxn>
                <a:cxn ang="0">
                  <a:pos x="2556" y="323"/>
                </a:cxn>
                <a:cxn ang="0">
                  <a:pos x="2365" y="426"/>
                </a:cxn>
                <a:cxn ang="0">
                  <a:pos x="2307" y="499"/>
                </a:cxn>
                <a:cxn ang="0">
                  <a:pos x="2057" y="661"/>
                </a:cxn>
                <a:cxn ang="0">
                  <a:pos x="1792" y="955"/>
                </a:cxn>
                <a:cxn ang="0">
                  <a:pos x="1778" y="999"/>
                </a:cxn>
                <a:cxn ang="0">
                  <a:pos x="1733" y="1014"/>
                </a:cxn>
                <a:cxn ang="0">
                  <a:pos x="1689" y="1058"/>
                </a:cxn>
                <a:cxn ang="0">
                  <a:pos x="1572" y="1234"/>
                </a:cxn>
                <a:cxn ang="0">
                  <a:pos x="1542" y="1278"/>
                </a:cxn>
                <a:cxn ang="0">
                  <a:pos x="1513" y="1322"/>
                </a:cxn>
                <a:cxn ang="0">
                  <a:pos x="1469" y="1469"/>
                </a:cxn>
                <a:cxn ang="0">
                  <a:pos x="1454" y="1557"/>
                </a:cxn>
                <a:cxn ang="0">
                  <a:pos x="1425" y="1601"/>
                </a:cxn>
                <a:cxn ang="0">
                  <a:pos x="1381" y="1734"/>
                </a:cxn>
                <a:cxn ang="0">
                  <a:pos x="1337" y="1910"/>
                </a:cxn>
                <a:cxn ang="0">
                  <a:pos x="1322" y="2189"/>
                </a:cxn>
                <a:cxn ang="0">
                  <a:pos x="1307" y="2410"/>
                </a:cxn>
                <a:cxn ang="0">
                  <a:pos x="1234" y="2601"/>
                </a:cxn>
                <a:cxn ang="0">
                  <a:pos x="1146" y="2777"/>
                </a:cxn>
                <a:cxn ang="0">
                  <a:pos x="955" y="2909"/>
                </a:cxn>
                <a:cxn ang="0">
                  <a:pos x="734" y="2997"/>
                </a:cxn>
                <a:cxn ang="0">
                  <a:pos x="558" y="3086"/>
                </a:cxn>
                <a:cxn ang="0">
                  <a:pos x="293" y="3144"/>
                </a:cxn>
                <a:cxn ang="0">
                  <a:pos x="73" y="3100"/>
                </a:cxn>
                <a:cxn ang="0">
                  <a:pos x="0" y="3115"/>
                </a:cxn>
              </a:cxnLst>
              <a:rect l="0" t="0" r="r" b="b"/>
              <a:pathLst>
                <a:path w="3379" h="3144">
                  <a:moveTo>
                    <a:pt x="3379" y="0"/>
                  </a:moveTo>
                  <a:cubicBezTo>
                    <a:pt x="3293" y="29"/>
                    <a:pt x="3223" y="34"/>
                    <a:pt x="3129" y="44"/>
                  </a:cubicBezTo>
                  <a:cubicBezTo>
                    <a:pt x="3037" y="68"/>
                    <a:pt x="2943" y="69"/>
                    <a:pt x="2850" y="88"/>
                  </a:cubicBezTo>
                  <a:cubicBezTo>
                    <a:pt x="2760" y="132"/>
                    <a:pt x="2786" y="138"/>
                    <a:pt x="2718" y="206"/>
                  </a:cubicBezTo>
                  <a:cubicBezTo>
                    <a:pt x="2706" y="218"/>
                    <a:pt x="2688" y="225"/>
                    <a:pt x="2674" y="235"/>
                  </a:cubicBezTo>
                  <a:cubicBezTo>
                    <a:pt x="2634" y="264"/>
                    <a:pt x="2595" y="294"/>
                    <a:pt x="2556" y="323"/>
                  </a:cubicBezTo>
                  <a:cubicBezTo>
                    <a:pt x="2498" y="366"/>
                    <a:pt x="2425" y="386"/>
                    <a:pt x="2365" y="426"/>
                  </a:cubicBezTo>
                  <a:cubicBezTo>
                    <a:pt x="2343" y="496"/>
                    <a:pt x="2367" y="451"/>
                    <a:pt x="2307" y="499"/>
                  </a:cubicBezTo>
                  <a:cubicBezTo>
                    <a:pt x="2231" y="560"/>
                    <a:pt x="2151" y="629"/>
                    <a:pt x="2057" y="661"/>
                  </a:cubicBezTo>
                  <a:cubicBezTo>
                    <a:pt x="1957" y="757"/>
                    <a:pt x="1907" y="869"/>
                    <a:pt x="1792" y="955"/>
                  </a:cubicBezTo>
                  <a:cubicBezTo>
                    <a:pt x="1787" y="970"/>
                    <a:pt x="1789" y="988"/>
                    <a:pt x="1778" y="999"/>
                  </a:cubicBezTo>
                  <a:cubicBezTo>
                    <a:pt x="1767" y="1010"/>
                    <a:pt x="1746" y="1005"/>
                    <a:pt x="1733" y="1014"/>
                  </a:cubicBezTo>
                  <a:cubicBezTo>
                    <a:pt x="1716" y="1025"/>
                    <a:pt x="1704" y="1043"/>
                    <a:pt x="1689" y="1058"/>
                  </a:cubicBezTo>
                  <a:cubicBezTo>
                    <a:pt x="1669" y="1121"/>
                    <a:pt x="1610" y="1177"/>
                    <a:pt x="1572" y="1234"/>
                  </a:cubicBezTo>
                  <a:cubicBezTo>
                    <a:pt x="1562" y="1249"/>
                    <a:pt x="1552" y="1263"/>
                    <a:pt x="1542" y="1278"/>
                  </a:cubicBezTo>
                  <a:cubicBezTo>
                    <a:pt x="1532" y="1293"/>
                    <a:pt x="1513" y="1322"/>
                    <a:pt x="1513" y="1322"/>
                  </a:cubicBezTo>
                  <a:cubicBezTo>
                    <a:pt x="1490" y="1411"/>
                    <a:pt x="1504" y="1362"/>
                    <a:pt x="1469" y="1469"/>
                  </a:cubicBezTo>
                  <a:cubicBezTo>
                    <a:pt x="1460" y="1497"/>
                    <a:pt x="1463" y="1529"/>
                    <a:pt x="1454" y="1557"/>
                  </a:cubicBezTo>
                  <a:cubicBezTo>
                    <a:pt x="1448" y="1574"/>
                    <a:pt x="1432" y="1585"/>
                    <a:pt x="1425" y="1601"/>
                  </a:cubicBezTo>
                  <a:cubicBezTo>
                    <a:pt x="1407" y="1644"/>
                    <a:pt x="1390" y="1688"/>
                    <a:pt x="1381" y="1734"/>
                  </a:cubicBezTo>
                  <a:cubicBezTo>
                    <a:pt x="1369" y="1794"/>
                    <a:pt x="1356" y="1852"/>
                    <a:pt x="1337" y="1910"/>
                  </a:cubicBezTo>
                  <a:cubicBezTo>
                    <a:pt x="1332" y="2003"/>
                    <a:pt x="1328" y="2096"/>
                    <a:pt x="1322" y="2189"/>
                  </a:cubicBezTo>
                  <a:cubicBezTo>
                    <a:pt x="1318" y="2263"/>
                    <a:pt x="1317" y="2337"/>
                    <a:pt x="1307" y="2410"/>
                  </a:cubicBezTo>
                  <a:cubicBezTo>
                    <a:pt x="1298" y="2474"/>
                    <a:pt x="1262" y="2545"/>
                    <a:pt x="1234" y="2601"/>
                  </a:cubicBezTo>
                  <a:cubicBezTo>
                    <a:pt x="1207" y="2654"/>
                    <a:pt x="1189" y="2734"/>
                    <a:pt x="1146" y="2777"/>
                  </a:cubicBezTo>
                  <a:cubicBezTo>
                    <a:pt x="1103" y="2820"/>
                    <a:pt x="1012" y="2891"/>
                    <a:pt x="955" y="2909"/>
                  </a:cubicBezTo>
                  <a:cubicBezTo>
                    <a:pt x="885" y="2956"/>
                    <a:pt x="817" y="2984"/>
                    <a:pt x="734" y="2997"/>
                  </a:cubicBezTo>
                  <a:cubicBezTo>
                    <a:pt x="613" y="3038"/>
                    <a:pt x="672" y="3010"/>
                    <a:pt x="558" y="3086"/>
                  </a:cubicBezTo>
                  <a:cubicBezTo>
                    <a:pt x="492" y="3130"/>
                    <a:pt x="365" y="3136"/>
                    <a:pt x="293" y="3144"/>
                  </a:cubicBezTo>
                  <a:cubicBezTo>
                    <a:pt x="212" y="3134"/>
                    <a:pt x="148" y="3126"/>
                    <a:pt x="73" y="3100"/>
                  </a:cubicBezTo>
                  <a:cubicBezTo>
                    <a:pt x="49" y="3105"/>
                    <a:pt x="0" y="3115"/>
                    <a:pt x="0" y="3115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0000"/>
              </a:extrusionClr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ru-RU"/>
            </a:p>
          </p:txBody>
        </p:sp>
        <p:cxnSp>
          <p:nvCxnSpPr>
            <p:cNvPr id="1034" name="AutoShape 10"/>
            <p:cNvCxnSpPr>
              <a:cxnSpLocks noChangeShapeType="1"/>
            </p:cNvCxnSpPr>
            <p:nvPr/>
          </p:nvCxnSpPr>
          <p:spPr bwMode="auto">
            <a:xfrm rot="5400000">
              <a:off x="2183" y="3397"/>
              <a:ext cx="3427" cy="1843"/>
            </a:xfrm>
            <a:prstGeom prst="curvedConnector3">
              <a:avLst>
                <a:gd name="adj1" fmla="val 49991"/>
              </a:avLst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0000"/>
              </a:extrusionClr>
            </a:sp3d>
          </p:spPr>
        </p:cxnSp>
        <p:sp>
          <p:nvSpPr>
            <p:cNvPr id="1035" name="Text Box 11"/>
            <p:cNvSpPr txBox="1">
              <a:spLocks noChangeArrowheads="1"/>
            </p:cNvSpPr>
            <p:nvPr/>
          </p:nvSpPr>
          <p:spPr bwMode="auto">
            <a:xfrm rot="19606819">
              <a:off x="3410" y="2256"/>
              <a:ext cx="1495" cy="3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   Аксай</a:t>
              </a: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6" name="Text Box 12"/>
            <p:cNvSpPr txBox="1">
              <a:spLocks noChangeArrowheads="1"/>
            </p:cNvSpPr>
            <p:nvPr/>
          </p:nvSpPr>
          <p:spPr bwMode="auto">
            <a:xfrm rot="17594997">
              <a:off x="3771" y="3257"/>
              <a:ext cx="1159" cy="4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Яман-су</a:t>
              </a: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7" name="Text Box 13"/>
            <p:cNvSpPr txBox="1">
              <a:spLocks noChangeArrowheads="1"/>
            </p:cNvSpPr>
            <p:nvPr/>
          </p:nvSpPr>
          <p:spPr bwMode="auto">
            <a:xfrm rot="17233395">
              <a:off x="3946" y="5084"/>
              <a:ext cx="911" cy="56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lang="ru-RU" sz="1600" b="1" dirty="0" smtClean="0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 </a:t>
              </a: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Акташ</a:t>
              </a: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38" name="Text Box 14"/>
            <p:cNvSpPr txBox="1">
              <a:spLocks noChangeArrowheads="1"/>
            </p:cNvSpPr>
            <p:nvPr/>
          </p:nvSpPr>
          <p:spPr bwMode="auto">
            <a:xfrm rot="18855016">
              <a:off x="4925" y="3004"/>
              <a:ext cx="1077" cy="4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Ярык-су</a:t>
              </a: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131840" y="3717032"/>
            <a:ext cx="54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На территории, по которой протекает река Аксай, наблюдается зона интенсивного землетрясения. Здесь землетрясение может произойти 8-9 баллов в тысячу 1 раз. 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196752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/>
                </a:solidFill>
              </a:rPr>
              <a:t>Климат.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Осадки распределяются неравномерно. В верховьях они попадают гораздо больше, чем в низовьях: от 600-700 до 200-300 мм в </a:t>
            </a:r>
          </a:p>
          <a:p>
            <a:r>
              <a:rPr lang="ru-RU" b="1" dirty="0" smtClean="0">
                <a:solidFill>
                  <a:srgbClr val="7030A0"/>
                </a:solidFill>
              </a:rPr>
              <a:t>Тип климата: засушливый с активной деятельностью антициклонов в теплое время года</a:t>
            </a:r>
            <a:r>
              <a:rPr lang="ru-RU" sz="1400" b="1" dirty="0" smtClean="0">
                <a:solidFill>
                  <a:srgbClr val="7030A0"/>
                </a:solidFill>
              </a:rPr>
              <a:t>.</a:t>
            </a:r>
            <a:endParaRPr lang="ru-RU" sz="1400" b="1" dirty="0">
              <a:solidFill>
                <a:srgbClr val="7030A0"/>
              </a:solidFill>
            </a:endParaRPr>
          </a:p>
        </p:txBody>
      </p:sp>
      <p:grpSp>
        <p:nvGrpSpPr>
          <p:cNvPr id="13" name="Group 5"/>
          <p:cNvGrpSpPr>
            <a:grpSpLocks noChangeAspect="1"/>
          </p:cNvGrpSpPr>
          <p:nvPr/>
        </p:nvGrpSpPr>
        <p:grpSpPr bwMode="auto">
          <a:xfrm>
            <a:off x="5004179" y="116632"/>
            <a:ext cx="3729527" cy="5550860"/>
            <a:chOff x="2370" y="1357"/>
            <a:chExt cx="4618" cy="5121"/>
          </a:xfrm>
        </p:grpSpPr>
        <p:sp>
          <p:nvSpPr>
            <p:cNvPr id="14" name="AutoShape 6"/>
            <p:cNvSpPr>
              <a:spLocks noChangeAspect="1" noChangeArrowheads="1"/>
            </p:cNvSpPr>
            <p:nvPr/>
          </p:nvSpPr>
          <p:spPr bwMode="auto">
            <a:xfrm>
              <a:off x="2370" y="1357"/>
              <a:ext cx="4618" cy="5121"/>
            </a:xfrm>
            <a:prstGeom prst="rect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cxnSp>
          <p:nvCxnSpPr>
            <p:cNvPr id="15" name="AutoShape 7"/>
            <p:cNvCxnSpPr>
              <a:cxnSpLocks noChangeShapeType="1"/>
            </p:cNvCxnSpPr>
            <p:nvPr/>
          </p:nvCxnSpPr>
          <p:spPr bwMode="auto">
            <a:xfrm rot="10800000" flipV="1">
              <a:off x="2542" y="2291"/>
              <a:ext cx="4028" cy="2802"/>
            </a:xfrm>
            <a:prstGeom prst="curvedConnector3">
              <a:avLst>
                <a:gd name="adj1" fmla="val 77509"/>
              </a:avLst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0000"/>
              </a:extrusionClr>
            </a:sp3d>
          </p:spPr>
        </p:cxnSp>
        <p:cxnSp>
          <p:nvCxnSpPr>
            <p:cNvPr id="16" name="AutoShape 8"/>
            <p:cNvCxnSpPr>
              <a:cxnSpLocks noChangeShapeType="1"/>
            </p:cNvCxnSpPr>
            <p:nvPr/>
          </p:nvCxnSpPr>
          <p:spPr bwMode="auto">
            <a:xfrm rot="5400000">
              <a:off x="3382" y="3262"/>
              <a:ext cx="4317" cy="2058"/>
            </a:xfrm>
            <a:prstGeom prst="curvedConnector3">
              <a:avLst>
                <a:gd name="adj1" fmla="val 44995"/>
              </a:avLst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0000"/>
              </a:extrusionClr>
            </a:sp3d>
          </p:spPr>
        </p:cxnSp>
        <p:sp>
          <p:nvSpPr>
            <p:cNvPr id="17" name="Freeform 9"/>
            <p:cNvSpPr>
              <a:spLocks/>
            </p:cNvSpPr>
            <p:nvPr/>
          </p:nvSpPr>
          <p:spPr bwMode="auto">
            <a:xfrm rot="1372030">
              <a:off x="4601" y="2714"/>
              <a:ext cx="1414" cy="2122"/>
            </a:xfrm>
            <a:custGeom>
              <a:avLst/>
              <a:gdLst/>
              <a:ahLst/>
              <a:cxnLst>
                <a:cxn ang="0">
                  <a:pos x="3379" y="0"/>
                </a:cxn>
                <a:cxn ang="0">
                  <a:pos x="3129" y="44"/>
                </a:cxn>
                <a:cxn ang="0">
                  <a:pos x="2850" y="88"/>
                </a:cxn>
                <a:cxn ang="0">
                  <a:pos x="2718" y="206"/>
                </a:cxn>
                <a:cxn ang="0">
                  <a:pos x="2674" y="235"/>
                </a:cxn>
                <a:cxn ang="0">
                  <a:pos x="2556" y="323"/>
                </a:cxn>
                <a:cxn ang="0">
                  <a:pos x="2365" y="426"/>
                </a:cxn>
                <a:cxn ang="0">
                  <a:pos x="2307" y="499"/>
                </a:cxn>
                <a:cxn ang="0">
                  <a:pos x="2057" y="661"/>
                </a:cxn>
                <a:cxn ang="0">
                  <a:pos x="1792" y="955"/>
                </a:cxn>
                <a:cxn ang="0">
                  <a:pos x="1778" y="999"/>
                </a:cxn>
                <a:cxn ang="0">
                  <a:pos x="1733" y="1014"/>
                </a:cxn>
                <a:cxn ang="0">
                  <a:pos x="1689" y="1058"/>
                </a:cxn>
                <a:cxn ang="0">
                  <a:pos x="1572" y="1234"/>
                </a:cxn>
                <a:cxn ang="0">
                  <a:pos x="1542" y="1278"/>
                </a:cxn>
                <a:cxn ang="0">
                  <a:pos x="1513" y="1322"/>
                </a:cxn>
                <a:cxn ang="0">
                  <a:pos x="1469" y="1469"/>
                </a:cxn>
                <a:cxn ang="0">
                  <a:pos x="1454" y="1557"/>
                </a:cxn>
                <a:cxn ang="0">
                  <a:pos x="1425" y="1601"/>
                </a:cxn>
                <a:cxn ang="0">
                  <a:pos x="1381" y="1734"/>
                </a:cxn>
                <a:cxn ang="0">
                  <a:pos x="1337" y="1910"/>
                </a:cxn>
                <a:cxn ang="0">
                  <a:pos x="1322" y="2189"/>
                </a:cxn>
                <a:cxn ang="0">
                  <a:pos x="1307" y="2410"/>
                </a:cxn>
                <a:cxn ang="0">
                  <a:pos x="1234" y="2601"/>
                </a:cxn>
                <a:cxn ang="0">
                  <a:pos x="1146" y="2777"/>
                </a:cxn>
                <a:cxn ang="0">
                  <a:pos x="955" y="2909"/>
                </a:cxn>
                <a:cxn ang="0">
                  <a:pos x="734" y="2997"/>
                </a:cxn>
                <a:cxn ang="0">
                  <a:pos x="558" y="3086"/>
                </a:cxn>
                <a:cxn ang="0">
                  <a:pos x="293" y="3144"/>
                </a:cxn>
                <a:cxn ang="0">
                  <a:pos x="73" y="3100"/>
                </a:cxn>
                <a:cxn ang="0">
                  <a:pos x="0" y="3115"/>
                </a:cxn>
              </a:cxnLst>
              <a:rect l="0" t="0" r="r" b="b"/>
              <a:pathLst>
                <a:path w="3379" h="3144">
                  <a:moveTo>
                    <a:pt x="3379" y="0"/>
                  </a:moveTo>
                  <a:cubicBezTo>
                    <a:pt x="3293" y="29"/>
                    <a:pt x="3223" y="34"/>
                    <a:pt x="3129" y="44"/>
                  </a:cubicBezTo>
                  <a:cubicBezTo>
                    <a:pt x="3037" y="68"/>
                    <a:pt x="2943" y="69"/>
                    <a:pt x="2850" y="88"/>
                  </a:cubicBezTo>
                  <a:cubicBezTo>
                    <a:pt x="2760" y="132"/>
                    <a:pt x="2786" y="138"/>
                    <a:pt x="2718" y="206"/>
                  </a:cubicBezTo>
                  <a:cubicBezTo>
                    <a:pt x="2706" y="218"/>
                    <a:pt x="2688" y="225"/>
                    <a:pt x="2674" y="235"/>
                  </a:cubicBezTo>
                  <a:cubicBezTo>
                    <a:pt x="2634" y="264"/>
                    <a:pt x="2595" y="294"/>
                    <a:pt x="2556" y="323"/>
                  </a:cubicBezTo>
                  <a:cubicBezTo>
                    <a:pt x="2498" y="366"/>
                    <a:pt x="2425" y="386"/>
                    <a:pt x="2365" y="426"/>
                  </a:cubicBezTo>
                  <a:cubicBezTo>
                    <a:pt x="2343" y="496"/>
                    <a:pt x="2367" y="451"/>
                    <a:pt x="2307" y="499"/>
                  </a:cubicBezTo>
                  <a:cubicBezTo>
                    <a:pt x="2231" y="560"/>
                    <a:pt x="2151" y="629"/>
                    <a:pt x="2057" y="661"/>
                  </a:cubicBezTo>
                  <a:cubicBezTo>
                    <a:pt x="1957" y="757"/>
                    <a:pt x="1907" y="869"/>
                    <a:pt x="1792" y="955"/>
                  </a:cubicBezTo>
                  <a:cubicBezTo>
                    <a:pt x="1787" y="970"/>
                    <a:pt x="1789" y="988"/>
                    <a:pt x="1778" y="999"/>
                  </a:cubicBezTo>
                  <a:cubicBezTo>
                    <a:pt x="1767" y="1010"/>
                    <a:pt x="1746" y="1005"/>
                    <a:pt x="1733" y="1014"/>
                  </a:cubicBezTo>
                  <a:cubicBezTo>
                    <a:pt x="1716" y="1025"/>
                    <a:pt x="1704" y="1043"/>
                    <a:pt x="1689" y="1058"/>
                  </a:cubicBezTo>
                  <a:cubicBezTo>
                    <a:pt x="1669" y="1121"/>
                    <a:pt x="1610" y="1177"/>
                    <a:pt x="1572" y="1234"/>
                  </a:cubicBezTo>
                  <a:cubicBezTo>
                    <a:pt x="1562" y="1249"/>
                    <a:pt x="1552" y="1263"/>
                    <a:pt x="1542" y="1278"/>
                  </a:cubicBezTo>
                  <a:cubicBezTo>
                    <a:pt x="1532" y="1293"/>
                    <a:pt x="1513" y="1322"/>
                    <a:pt x="1513" y="1322"/>
                  </a:cubicBezTo>
                  <a:cubicBezTo>
                    <a:pt x="1490" y="1411"/>
                    <a:pt x="1504" y="1362"/>
                    <a:pt x="1469" y="1469"/>
                  </a:cubicBezTo>
                  <a:cubicBezTo>
                    <a:pt x="1460" y="1497"/>
                    <a:pt x="1463" y="1529"/>
                    <a:pt x="1454" y="1557"/>
                  </a:cubicBezTo>
                  <a:cubicBezTo>
                    <a:pt x="1448" y="1574"/>
                    <a:pt x="1432" y="1585"/>
                    <a:pt x="1425" y="1601"/>
                  </a:cubicBezTo>
                  <a:cubicBezTo>
                    <a:pt x="1407" y="1644"/>
                    <a:pt x="1390" y="1688"/>
                    <a:pt x="1381" y="1734"/>
                  </a:cubicBezTo>
                  <a:cubicBezTo>
                    <a:pt x="1369" y="1794"/>
                    <a:pt x="1356" y="1852"/>
                    <a:pt x="1337" y="1910"/>
                  </a:cubicBezTo>
                  <a:cubicBezTo>
                    <a:pt x="1332" y="2003"/>
                    <a:pt x="1328" y="2096"/>
                    <a:pt x="1322" y="2189"/>
                  </a:cubicBezTo>
                  <a:cubicBezTo>
                    <a:pt x="1318" y="2263"/>
                    <a:pt x="1317" y="2337"/>
                    <a:pt x="1307" y="2410"/>
                  </a:cubicBezTo>
                  <a:cubicBezTo>
                    <a:pt x="1298" y="2474"/>
                    <a:pt x="1262" y="2545"/>
                    <a:pt x="1234" y="2601"/>
                  </a:cubicBezTo>
                  <a:cubicBezTo>
                    <a:pt x="1207" y="2654"/>
                    <a:pt x="1189" y="2734"/>
                    <a:pt x="1146" y="2777"/>
                  </a:cubicBezTo>
                  <a:cubicBezTo>
                    <a:pt x="1103" y="2820"/>
                    <a:pt x="1012" y="2891"/>
                    <a:pt x="955" y="2909"/>
                  </a:cubicBezTo>
                  <a:cubicBezTo>
                    <a:pt x="885" y="2956"/>
                    <a:pt x="817" y="2984"/>
                    <a:pt x="734" y="2997"/>
                  </a:cubicBezTo>
                  <a:cubicBezTo>
                    <a:pt x="613" y="3038"/>
                    <a:pt x="672" y="3010"/>
                    <a:pt x="558" y="3086"/>
                  </a:cubicBezTo>
                  <a:cubicBezTo>
                    <a:pt x="492" y="3130"/>
                    <a:pt x="365" y="3136"/>
                    <a:pt x="293" y="3144"/>
                  </a:cubicBezTo>
                  <a:cubicBezTo>
                    <a:pt x="212" y="3134"/>
                    <a:pt x="148" y="3126"/>
                    <a:pt x="73" y="3100"/>
                  </a:cubicBezTo>
                  <a:cubicBezTo>
                    <a:pt x="49" y="3105"/>
                    <a:pt x="0" y="3115"/>
                    <a:pt x="0" y="3115"/>
                  </a:cubicBezTo>
                </a:path>
              </a:pathLst>
            </a:custGeom>
            <a:noFill/>
            <a:ln w="28575">
              <a:solidFill>
                <a:srgbClr val="002060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0000"/>
              </a:extrusionClr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ru-RU"/>
            </a:p>
          </p:txBody>
        </p:sp>
        <p:cxnSp>
          <p:nvCxnSpPr>
            <p:cNvPr id="18" name="AutoShape 10"/>
            <p:cNvCxnSpPr>
              <a:cxnSpLocks noChangeShapeType="1"/>
            </p:cNvCxnSpPr>
            <p:nvPr/>
          </p:nvCxnSpPr>
          <p:spPr bwMode="auto">
            <a:xfrm rot="5400000">
              <a:off x="2183" y="3397"/>
              <a:ext cx="3427" cy="1843"/>
            </a:xfrm>
            <a:prstGeom prst="curvedConnector3">
              <a:avLst>
                <a:gd name="adj1" fmla="val 49991"/>
              </a:avLst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0000"/>
              </a:extrusionClr>
            </a:sp3d>
          </p:spPr>
        </p:cxnSp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 rot="19380644">
              <a:off x="3643" y="2311"/>
              <a:ext cx="1475" cy="28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Аксай 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 rot="17576746">
              <a:off x="3851" y="3149"/>
              <a:ext cx="1133" cy="399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b="1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Яман-су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 Box 13"/>
            <p:cNvSpPr txBox="1">
              <a:spLocks noChangeArrowheads="1"/>
            </p:cNvSpPr>
            <p:nvPr/>
          </p:nvSpPr>
          <p:spPr bwMode="auto">
            <a:xfrm rot="17155749">
              <a:off x="4051" y="4846"/>
              <a:ext cx="940" cy="331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     Акташ</a:t>
              </a:r>
              <a:endPara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 Box 14"/>
            <p:cNvSpPr txBox="1">
              <a:spLocks noChangeArrowheads="1"/>
            </p:cNvSpPr>
            <p:nvPr/>
          </p:nvSpPr>
          <p:spPr bwMode="auto">
            <a:xfrm rot="19276591">
              <a:off x="5167" y="2837"/>
              <a:ext cx="1429" cy="3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b="1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Ярык-су</a:t>
              </a:r>
              <a:endPara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5896" y="3284984"/>
            <a:ext cx="21979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00B050"/>
                </a:solidFill>
              </a:rPr>
              <a:t>Почвенная карта. </a:t>
            </a:r>
          </a:p>
        </p:txBody>
      </p:sp>
      <p:sp>
        <p:nvSpPr>
          <p:cNvPr id="3" name="Прямоугольник 7"/>
          <p:cNvSpPr>
            <a:spLocks noChangeArrowheads="1"/>
          </p:cNvSpPr>
          <p:nvPr/>
        </p:nvSpPr>
        <p:spPr bwMode="auto">
          <a:xfrm>
            <a:off x="683568" y="3789040"/>
            <a:ext cx="3071812" cy="28575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Каштановые карбонатные </a:t>
            </a:r>
          </a:p>
        </p:txBody>
      </p:sp>
      <p:sp>
        <p:nvSpPr>
          <p:cNvPr id="4" name="Прямоугольник 8"/>
          <p:cNvSpPr>
            <a:spLocks noChangeArrowheads="1"/>
          </p:cNvSpPr>
          <p:nvPr/>
        </p:nvSpPr>
        <p:spPr bwMode="auto">
          <a:xfrm>
            <a:off x="683568" y="4149080"/>
            <a:ext cx="3071813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b="1" dirty="0" err="1">
                <a:solidFill>
                  <a:srgbClr val="FF0000"/>
                </a:solidFill>
              </a:rPr>
              <a:t>Лугово</a:t>
            </a:r>
            <a:r>
              <a:rPr lang="ru-RU" b="1" dirty="0">
                <a:solidFill>
                  <a:srgbClr val="FF0000"/>
                </a:solidFill>
              </a:rPr>
              <a:t>- каштановые </a:t>
            </a:r>
          </a:p>
        </p:txBody>
      </p:sp>
      <p:sp>
        <p:nvSpPr>
          <p:cNvPr id="5" name="Прямоугольник 9"/>
          <p:cNvSpPr>
            <a:spLocks noChangeArrowheads="1"/>
          </p:cNvSpPr>
          <p:nvPr/>
        </p:nvSpPr>
        <p:spPr bwMode="auto">
          <a:xfrm>
            <a:off x="683568" y="4581128"/>
            <a:ext cx="3923928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b="1" dirty="0" err="1">
                <a:solidFill>
                  <a:srgbClr val="FF0000"/>
                </a:solidFill>
              </a:rPr>
              <a:t>Лугово</a:t>
            </a:r>
            <a:r>
              <a:rPr lang="ru-RU" b="1" dirty="0">
                <a:solidFill>
                  <a:srgbClr val="FF0000"/>
                </a:solidFill>
              </a:rPr>
              <a:t> – каштановые </a:t>
            </a:r>
            <a:r>
              <a:rPr lang="ru-RU" b="1" dirty="0" err="1">
                <a:solidFill>
                  <a:srgbClr val="FF0000"/>
                </a:solidFill>
              </a:rPr>
              <a:t>саланчаковые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10"/>
          <p:cNvSpPr>
            <a:spLocks noChangeArrowheads="1"/>
          </p:cNvSpPr>
          <p:nvPr/>
        </p:nvSpPr>
        <p:spPr bwMode="auto">
          <a:xfrm>
            <a:off x="4788024" y="3717032"/>
            <a:ext cx="3271838" cy="28575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Аллювиально-луговые</a:t>
            </a:r>
          </a:p>
        </p:txBody>
      </p:sp>
      <p:sp>
        <p:nvSpPr>
          <p:cNvPr id="7" name="Прямоугольник 12"/>
          <p:cNvSpPr>
            <a:spLocks noChangeArrowheads="1"/>
          </p:cNvSpPr>
          <p:nvPr/>
        </p:nvSpPr>
        <p:spPr bwMode="auto">
          <a:xfrm>
            <a:off x="4860032" y="4149080"/>
            <a:ext cx="1143000" cy="28803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луговые</a:t>
            </a:r>
          </a:p>
        </p:txBody>
      </p:sp>
      <p:sp>
        <p:nvSpPr>
          <p:cNvPr id="8" name="Прямоугольник 11"/>
          <p:cNvSpPr>
            <a:spLocks noChangeArrowheads="1"/>
          </p:cNvSpPr>
          <p:nvPr/>
        </p:nvSpPr>
        <p:spPr bwMode="auto">
          <a:xfrm>
            <a:off x="4788024" y="4509120"/>
            <a:ext cx="3000375" cy="428625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Луговые карбонатные</a:t>
            </a:r>
            <a:r>
              <a:rPr lang="ru-RU" b="1" dirty="0"/>
              <a:t>.</a:t>
            </a:r>
          </a:p>
        </p:txBody>
      </p:sp>
      <p:grpSp>
        <p:nvGrpSpPr>
          <p:cNvPr id="9" name="Group 5"/>
          <p:cNvGrpSpPr>
            <a:grpSpLocks noChangeAspect="1"/>
          </p:cNvGrpSpPr>
          <p:nvPr/>
        </p:nvGrpSpPr>
        <p:grpSpPr bwMode="auto">
          <a:xfrm>
            <a:off x="0" y="188640"/>
            <a:ext cx="3315760" cy="3528392"/>
            <a:chOff x="2542" y="1723"/>
            <a:chExt cx="4618" cy="4885"/>
          </a:xfrm>
        </p:grpSpPr>
        <p:sp>
          <p:nvSpPr>
            <p:cNvPr id="10" name="AutoShape 6"/>
            <p:cNvSpPr>
              <a:spLocks noChangeAspect="1" noChangeArrowheads="1"/>
            </p:cNvSpPr>
            <p:nvPr/>
          </p:nvSpPr>
          <p:spPr bwMode="auto">
            <a:xfrm>
              <a:off x="2542" y="1723"/>
              <a:ext cx="4618" cy="4885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cxnSp>
          <p:nvCxnSpPr>
            <p:cNvPr id="11" name="AutoShape 7"/>
            <p:cNvCxnSpPr>
              <a:cxnSpLocks noChangeShapeType="1"/>
            </p:cNvCxnSpPr>
            <p:nvPr/>
          </p:nvCxnSpPr>
          <p:spPr bwMode="auto">
            <a:xfrm rot="10800000" flipV="1">
              <a:off x="2542" y="2291"/>
              <a:ext cx="4028" cy="2802"/>
            </a:xfrm>
            <a:prstGeom prst="curvedConnector3">
              <a:avLst>
                <a:gd name="adj1" fmla="val 77509"/>
              </a:avLst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0000"/>
              </a:extrusionClr>
            </a:sp3d>
          </p:spPr>
        </p:cxnSp>
        <p:cxnSp>
          <p:nvCxnSpPr>
            <p:cNvPr id="12" name="AutoShape 8"/>
            <p:cNvCxnSpPr>
              <a:cxnSpLocks noChangeShapeType="1"/>
            </p:cNvCxnSpPr>
            <p:nvPr/>
          </p:nvCxnSpPr>
          <p:spPr bwMode="auto">
            <a:xfrm rot="5400000">
              <a:off x="3382" y="3262"/>
              <a:ext cx="4317" cy="2058"/>
            </a:xfrm>
            <a:prstGeom prst="curvedConnector3">
              <a:avLst>
                <a:gd name="adj1" fmla="val 44995"/>
              </a:avLst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0000"/>
              </a:extrusionClr>
            </a:sp3d>
          </p:spPr>
        </p:cxnSp>
        <p:sp>
          <p:nvSpPr>
            <p:cNvPr id="13" name="Freeform 9"/>
            <p:cNvSpPr>
              <a:spLocks/>
            </p:cNvSpPr>
            <p:nvPr/>
          </p:nvSpPr>
          <p:spPr bwMode="auto">
            <a:xfrm rot="1372030">
              <a:off x="4601" y="2714"/>
              <a:ext cx="1414" cy="2122"/>
            </a:xfrm>
            <a:custGeom>
              <a:avLst/>
              <a:gdLst/>
              <a:ahLst/>
              <a:cxnLst>
                <a:cxn ang="0">
                  <a:pos x="3379" y="0"/>
                </a:cxn>
                <a:cxn ang="0">
                  <a:pos x="3129" y="44"/>
                </a:cxn>
                <a:cxn ang="0">
                  <a:pos x="2850" y="88"/>
                </a:cxn>
                <a:cxn ang="0">
                  <a:pos x="2718" y="206"/>
                </a:cxn>
                <a:cxn ang="0">
                  <a:pos x="2674" y="235"/>
                </a:cxn>
                <a:cxn ang="0">
                  <a:pos x="2556" y="323"/>
                </a:cxn>
                <a:cxn ang="0">
                  <a:pos x="2365" y="426"/>
                </a:cxn>
                <a:cxn ang="0">
                  <a:pos x="2307" y="499"/>
                </a:cxn>
                <a:cxn ang="0">
                  <a:pos x="2057" y="661"/>
                </a:cxn>
                <a:cxn ang="0">
                  <a:pos x="1792" y="955"/>
                </a:cxn>
                <a:cxn ang="0">
                  <a:pos x="1778" y="999"/>
                </a:cxn>
                <a:cxn ang="0">
                  <a:pos x="1733" y="1014"/>
                </a:cxn>
                <a:cxn ang="0">
                  <a:pos x="1689" y="1058"/>
                </a:cxn>
                <a:cxn ang="0">
                  <a:pos x="1572" y="1234"/>
                </a:cxn>
                <a:cxn ang="0">
                  <a:pos x="1542" y="1278"/>
                </a:cxn>
                <a:cxn ang="0">
                  <a:pos x="1513" y="1322"/>
                </a:cxn>
                <a:cxn ang="0">
                  <a:pos x="1469" y="1469"/>
                </a:cxn>
                <a:cxn ang="0">
                  <a:pos x="1454" y="1557"/>
                </a:cxn>
                <a:cxn ang="0">
                  <a:pos x="1425" y="1601"/>
                </a:cxn>
                <a:cxn ang="0">
                  <a:pos x="1381" y="1734"/>
                </a:cxn>
                <a:cxn ang="0">
                  <a:pos x="1337" y="1910"/>
                </a:cxn>
                <a:cxn ang="0">
                  <a:pos x="1322" y="2189"/>
                </a:cxn>
                <a:cxn ang="0">
                  <a:pos x="1307" y="2410"/>
                </a:cxn>
                <a:cxn ang="0">
                  <a:pos x="1234" y="2601"/>
                </a:cxn>
                <a:cxn ang="0">
                  <a:pos x="1146" y="2777"/>
                </a:cxn>
                <a:cxn ang="0">
                  <a:pos x="955" y="2909"/>
                </a:cxn>
                <a:cxn ang="0">
                  <a:pos x="734" y="2997"/>
                </a:cxn>
                <a:cxn ang="0">
                  <a:pos x="558" y="3086"/>
                </a:cxn>
                <a:cxn ang="0">
                  <a:pos x="293" y="3144"/>
                </a:cxn>
                <a:cxn ang="0">
                  <a:pos x="73" y="3100"/>
                </a:cxn>
                <a:cxn ang="0">
                  <a:pos x="0" y="3115"/>
                </a:cxn>
              </a:cxnLst>
              <a:rect l="0" t="0" r="r" b="b"/>
              <a:pathLst>
                <a:path w="3379" h="3144">
                  <a:moveTo>
                    <a:pt x="3379" y="0"/>
                  </a:moveTo>
                  <a:cubicBezTo>
                    <a:pt x="3293" y="29"/>
                    <a:pt x="3223" y="34"/>
                    <a:pt x="3129" y="44"/>
                  </a:cubicBezTo>
                  <a:cubicBezTo>
                    <a:pt x="3037" y="68"/>
                    <a:pt x="2943" y="69"/>
                    <a:pt x="2850" y="88"/>
                  </a:cubicBezTo>
                  <a:cubicBezTo>
                    <a:pt x="2760" y="132"/>
                    <a:pt x="2786" y="138"/>
                    <a:pt x="2718" y="206"/>
                  </a:cubicBezTo>
                  <a:cubicBezTo>
                    <a:pt x="2706" y="218"/>
                    <a:pt x="2688" y="225"/>
                    <a:pt x="2674" y="235"/>
                  </a:cubicBezTo>
                  <a:cubicBezTo>
                    <a:pt x="2634" y="264"/>
                    <a:pt x="2595" y="294"/>
                    <a:pt x="2556" y="323"/>
                  </a:cubicBezTo>
                  <a:cubicBezTo>
                    <a:pt x="2498" y="366"/>
                    <a:pt x="2425" y="386"/>
                    <a:pt x="2365" y="426"/>
                  </a:cubicBezTo>
                  <a:cubicBezTo>
                    <a:pt x="2343" y="496"/>
                    <a:pt x="2367" y="451"/>
                    <a:pt x="2307" y="499"/>
                  </a:cubicBezTo>
                  <a:cubicBezTo>
                    <a:pt x="2231" y="560"/>
                    <a:pt x="2151" y="629"/>
                    <a:pt x="2057" y="661"/>
                  </a:cubicBezTo>
                  <a:cubicBezTo>
                    <a:pt x="1957" y="757"/>
                    <a:pt x="1907" y="869"/>
                    <a:pt x="1792" y="955"/>
                  </a:cubicBezTo>
                  <a:cubicBezTo>
                    <a:pt x="1787" y="970"/>
                    <a:pt x="1789" y="988"/>
                    <a:pt x="1778" y="999"/>
                  </a:cubicBezTo>
                  <a:cubicBezTo>
                    <a:pt x="1767" y="1010"/>
                    <a:pt x="1746" y="1005"/>
                    <a:pt x="1733" y="1014"/>
                  </a:cubicBezTo>
                  <a:cubicBezTo>
                    <a:pt x="1716" y="1025"/>
                    <a:pt x="1704" y="1043"/>
                    <a:pt x="1689" y="1058"/>
                  </a:cubicBezTo>
                  <a:cubicBezTo>
                    <a:pt x="1669" y="1121"/>
                    <a:pt x="1610" y="1177"/>
                    <a:pt x="1572" y="1234"/>
                  </a:cubicBezTo>
                  <a:cubicBezTo>
                    <a:pt x="1562" y="1249"/>
                    <a:pt x="1552" y="1263"/>
                    <a:pt x="1542" y="1278"/>
                  </a:cubicBezTo>
                  <a:cubicBezTo>
                    <a:pt x="1532" y="1293"/>
                    <a:pt x="1513" y="1322"/>
                    <a:pt x="1513" y="1322"/>
                  </a:cubicBezTo>
                  <a:cubicBezTo>
                    <a:pt x="1490" y="1411"/>
                    <a:pt x="1504" y="1362"/>
                    <a:pt x="1469" y="1469"/>
                  </a:cubicBezTo>
                  <a:cubicBezTo>
                    <a:pt x="1460" y="1497"/>
                    <a:pt x="1463" y="1529"/>
                    <a:pt x="1454" y="1557"/>
                  </a:cubicBezTo>
                  <a:cubicBezTo>
                    <a:pt x="1448" y="1574"/>
                    <a:pt x="1432" y="1585"/>
                    <a:pt x="1425" y="1601"/>
                  </a:cubicBezTo>
                  <a:cubicBezTo>
                    <a:pt x="1407" y="1644"/>
                    <a:pt x="1390" y="1688"/>
                    <a:pt x="1381" y="1734"/>
                  </a:cubicBezTo>
                  <a:cubicBezTo>
                    <a:pt x="1369" y="1794"/>
                    <a:pt x="1356" y="1852"/>
                    <a:pt x="1337" y="1910"/>
                  </a:cubicBezTo>
                  <a:cubicBezTo>
                    <a:pt x="1332" y="2003"/>
                    <a:pt x="1328" y="2096"/>
                    <a:pt x="1322" y="2189"/>
                  </a:cubicBezTo>
                  <a:cubicBezTo>
                    <a:pt x="1318" y="2263"/>
                    <a:pt x="1317" y="2337"/>
                    <a:pt x="1307" y="2410"/>
                  </a:cubicBezTo>
                  <a:cubicBezTo>
                    <a:pt x="1298" y="2474"/>
                    <a:pt x="1262" y="2545"/>
                    <a:pt x="1234" y="2601"/>
                  </a:cubicBezTo>
                  <a:cubicBezTo>
                    <a:pt x="1207" y="2654"/>
                    <a:pt x="1189" y="2734"/>
                    <a:pt x="1146" y="2777"/>
                  </a:cubicBezTo>
                  <a:cubicBezTo>
                    <a:pt x="1103" y="2820"/>
                    <a:pt x="1012" y="2891"/>
                    <a:pt x="955" y="2909"/>
                  </a:cubicBezTo>
                  <a:cubicBezTo>
                    <a:pt x="885" y="2956"/>
                    <a:pt x="817" y="2984"/>
                    <a:pt x="734" y="2997"/>
                  </a:cubicBezTo>
                  <a:cubicBezTo>
                    <a:pt x="613" y="3038"/>
                    <a:pt x="672" y="3010"/>
                    <a:pt x="558" y="3086"/>
                  </a:cubicBezTo>
                  <a:cubicBezTo>
                    <a:pt x="492" y="3130"/>
                    <a:pt x="365" y="3136"/>
                    <a:pt x="293" y="3144"/>
                  </a:cubicBezTo>
                  <a:cubicBezTo>
                    <a:pt x="212" y="3134"/>
                    <a:pt x="148" y="3126"/>
                    <a:pt x="73" y="3100"/>
                  </a:cubicBezTo>
                  <a:cubicBezTo>
                    <a:pt x="49" y="3105"/>
                    <a:pt x="0" y="3115"/>
                    <a:pt x="0" y="3115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0000"/>
              </a:extrusionClr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ru-RU"/>
            </a:p>
          </p:txBody>
        </p:sp>
        <p:cxnSp>
          <p:nvCxnSpPr>
            <p:cNvPr id="14" name="AutoShape 10"/>
            <p:cNvCxnSpPr>
              <a:cxnSpLocks noChangeShapeType="1"/>
            </p:cNvCxnSpPr>
            <p:nvPr/>
          </p:nvCxnSpPr>
          <p:spPr bwMode="auto">
            <a:xfrm rot="5400000">
              <a:off x="2183" y="3397"/>
              <a:ext cx="3427" cy="1843"/>
            </a:xfrm>
            <a:prstGeom prst="curvedConnector3">
              <a:avLst>
                <a:gd name="adj1" fmla="val 49991"/>
              </a:avLst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0000"/>
              </a:extrusionClr>
            </a:sp3d>
          </p:spPr>
        </p:cxn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 rot="20300378">
              <a:off x="4123" y="2095"/>
              <a:ext cx="1007" cy="34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Аксай</a:t>
              </a:r>
              <a:r>
                <a:rPr kumimoji="0" lang="ru-RU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 Box 12"/>
            <p:cNvSpPr txBox="1">
              <a:spLocks noChangeArrowheads="1"/>
            </p:cNvSpPr>
            <p:nvPr/>
          </p:nvSpPr>
          <p:spPr bwMode="auto">
            <a:xfrm rot="17861701">
              <a:off x="3849" y="3211"/>
              <a:ext cx="1076" cy="31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Яман-су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 rot="17452677">
              <a:off x="3805" y="5314"/>
              <a:ext cx="1187" cy="4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cs typeface="Arial" pitchFamily="34" charset="0"/>
                </a:rPr>
                <a:t>    </a:t>
              </a: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 Акташ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 Box 14"/>
            <p:cNvSpPr txBox="1">
              <a:spLocks noChangeArrowheads="1"/>
            </p:cNvSpPr>
            <p:nvPr/>
          </p:nvSpPr>
          <p:spPr bwMode="auto">
            <a:xfrm rot="19049956">
              <a:off x="5056" y="2877"/>
              <a:ext cx="1194" cy="3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1100" b="1" i="0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Ярык-су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3347864" y="764704"/>
            <a:ext cx="51125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Здесь образовались луговые карбонатные и  лугово-каштановые солончаковые почвы. Почвы в долине реки Аксай сложены мощной толщей глинисто песчаных </a:t>
            </a:r>
            <a:r>
              <a:rPr lang="ru-RU" b="1" dirty="0" err="1" smtClean="0">
                <a:solidFill>
                  <a:srgbClr val="00B0F0"/>
                </a:solidFill>
              </a:rPr>
              <a:t>древнекаспийских</a:t>
            </a:r>
            <a:r>
              <a:rPr lang="ru-RU" b="1" dirty="0" smtClean="0">
                <a:solidFill>
                  <a:srgbClr val="00B0F0"/>
                </a:solidFill>
              </a:rPr>
              <a:t> осадков, а также аллювиальными отложениями, которые покрывают коренные горные породы. </a:t>
            </a:r>
            <a:r>
              <a:rPr lang="ru-RU" b="1" dirty="0" err="1" smtClean="0">
                <a:solidFill>
                  <a:srgbClr val="00B0F0"/>
                </a:solidFill>
              </a:rPr>
              <a:t>Лугово</a:t>
            </a:r>
            <a:r>
              <a:rPr lang="ru-RU" b="1" dirty="0" smtClean="0">
                <a:solidFill>
                  <a:srgbClr val="00B0F0"/>
                </a:solidFill>
              </a:rPr>
              <a:t> - каштановые почвы характеризуются сравнительно высоким содержанием гумуса, постепенно снижающимся с глубиной.</a:t>
            </a:r>
            <a:endParaRPr lang="ru-RU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268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Растительный и животный мир </a:t>
            </a:r>
            <a:r>
              <a:rPr lang="ru-RU" sz="2400" b="1" dirty="0" err="1" smtClean="0"/>
              <a:t>Аксайского</a:t>
            </a:r>
            <a:r>
              <a:rPr lang="ru-RU" sz="2400" b="1" dirty="0" smtClean="0"/>
              <a:t> водохранилища  </a:t>
            </a:r>
            <a:endParaRPr lang="ru-RU" sz="2400" b="1" dirty="0"/>
          </a:p>
        </p:txBody>
      </p:sp>
      <p:pic>
        <p:nvPicPr>
          <p:cNvPr id="1026" name="Picture 2" descr="C:\Users\1\Desktop\Баху Вода\img39.jpg"/>
          <p:cNvPicPr>
            <a:picLocks noChangeAspect="1" noChangeArrowheads="1"/>
          </p:cNvPicPr>
          <p:nvPr/>
        </p:nvPicPr>
        <p:blipFill>
          <a:blip r:embed="rId2" cstate="print"/>
          <a:srcRect l="5906" t="39374" r="38576"/>
          <a:stretch>
            <a:fillRect/>
          </a:stretch>
        </p:blipFill>
        <p:spPr bwMode="auto">
          <a:xfrm>
            <a:off x="539552" y="980728"/>
            <a:ext cx="2198050" cy="1800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39552" y="2492896"/>
            <a:ext cx="17940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/>
              <a:t>Лиса обыкновенная </a:t>
            </a:r>
            <a:endParaRPr lang="ru-RU" sz="1400" b="1" dirty="0"/>
          </a:p>
        </p:txBody>
      </p:sp>
      <p:pic>
        <p:nvPicPr>
          <p:cNvPr id="5" name="Picture 1" descr="C:\Users\1\Desktop\Баху Вода\Aksayi.jpg"/>
          <p:cNvPicPr>
            <a:picLocks noChangeAspect="1" noChangeArrowheads="1"/>
          </p:cNvPicPr>
          <p:nvPr/>
        </p:nvPicPr>
        <p:blipFill>
          <a:blip r:embed="rId3" cstate="print"/>
          <a:srcRect t="22332"/>
          <a:stretch>
            <a:fillRect/>
          </a:stretch>
        </p:blipFill>
        <p:spPr bwMode="auto">
          <a:xfrm>
            <a:off x="7020272" y="2276872"/>
            <a:ext cx="1985257" cy="1475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380312" y="2348880"/>
            <a:ext cx="915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камыш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Picture 3" descr="D:\ \в\img18.jpg"/>
          <p:cNvPicPr>
            <a:picLocks noChangeAspect="1" noChangeArrowheads="1"/>
          </p:cNvPicPr>
          <p:nvPr/>
        </p:nvPicPr>
        <p:blipFill>
          <a:blip r:embed="rId4" cstate="print"/>
          <a:srcRect l="4396" t="28782" r="64835" b="39813"/>
          <a:stretch>
            <a:fillRect/>
          </a:stretch>
        </p:blipFill>
        <p:spPr bwMode="auto">
          <a:xfrm>
            <a:off x="6948264" y="4005064"/>
            <a:ext cx="201622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D:\ \в\img18.jpg"/>
          <p:cNvPicPr>
            <a:picLocks noChangeAspect="1" noChangeArrowheads="1"/>
          </p:cNvPicPr>
          <p:nvPr/>
        </p:nvPicPr>
        <p:blipFill>
          <a:blip r:embed="rId4" cstate="print"/>
          <a:srcRect l="62096" t="30277" r="7692" b="39813"/>
          <a:stretch>
            <a:fillRect/>
          </a:stretch>
        </p:blipFill>
        <p:spPr bwMode="auto">
          <a:xfrm>
            <a:off x="4860032" y="2276872"/>
            <a:ext cx="207869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D:\ \в\img18.jpg"/>
          <p:cNvPicPr>
            <a:picLocks noChangeAspect="1" noChangeArrowheads="1"/>
          </p:cNvPicPr>
          <p:nvPr/>
        </p:nvPicPr>
        <p:blipFill>
          <a:blip r:embed="rId4" cstate="print"/>
          <a:srcRect l="4396" t="63178" r="64278" b="5417"/>
          <a:stretch>
            <a:fillRect/>
          </a:stretch>
        </p:blipFill>
        <p:spPr bwMode="auto">
          <a:xfrm>
            <a:off x="2915816" y="3861048"/>
            <a:ext cx="2052736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D:\ \в\img18.jpg"/>
          <p:cNvPicPr>
            <a:picLocks noChangeAspect="1" noChangeArrowheads="1"/>
          </p:cNvPicPr>
          <p:nvPr/>
        </p:nvPicPr>
        <p:blipFill>
          <a:blip r:embed="rId4" cstate="print"/>
          <a:srcRect l="63666" t="63949" r="5998" b="2995"/>
          <a:stretch>
            <a:fillRect/>
          </a:stretch>
        </p:blipFill>
        <p:spPr bwMode="auto">
          <a:xfrm>
            <a:off x="5940152" y="692696"/>
            <a:ext cx="2376264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 descr="D:\ \в\img18.jpg"/>
          <p:cNvPicPr>
            <a:picLocks noChangeAspect="1" noChangeArrowheads="1"/>
          </p:cNvPicPr>
          <p:nvPr/>
        </p:nvPicPr>
        <p:blipFill>
          <a:blip r:embed="rId4" cstate="print"/>
          <a:srcRect l="36821" t="39250" r="41201" b="20372"/>
          <a:stretch>
            <a:fillRect/>
          </a:stretch>
        </p:blipFill>
        <p:spPr bwMode="auto">
          <a:xfrm>
            <a:off x="5076056" y="4077072"/>
            <a:ext cx="172819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D:\ \в\img8.jpg"/>
          <p:cNvPicPr>
            <a:picLocks noChangeAspect="1" noChangeArrowheads="1"/>
          </p:cNvPicPr>
          <p:nvPr/>
        </p:nvPicPr>
        <p:blipFill>
          <a:blip r:embed="rId5" cstate="print"/>
          <a:srcRect l="37138" t="62579" r="44559" b="10846"/>
          <a:stretch>
            <a:fillRect/>
          </a:stretch>
        </p:blipFill>
        <p:spPr bwMode="auto">
          <a:xfrm>
            <a:off x="2987824" y="764704"/>
            <a:ext cx="2160240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D:\ \в\img8.jpg"/>
          <p:cNvPicPr>
            <a:picLocks noChangeAspect="1" noChangeArrowheads="1"/>
          </p:cNvPicPr>
          <p:nvPr/>
        </p:nvPicPr>
        <p:blipFill>
          <a:blip r:embed="rId5" cstate="print"/>
          <a:srcRect l="4158" t="27177" r="72120" b="42729"/>
          <a:stretch>
            <a:fillRect/>
          </a:stretch>
        </p:blipFill>
        <p:spPr bwMode="auto">
          <a:xfrm>
            <a:off x="2843808" y="2276872"/>
            <a:ext cx="181460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D:\ \в\img8.jpg"/>
          <p:cNvPicPr>
            <a:picLocks noChangeAspect="1" noChangeArrowheads="1"/>
          </p:cNvPicPr>
          <p:nvPr/>
        </p:nvPicPr>
        <p:blipFill>
          <a:blip r:embed="rId5" cstate="print"/>
          <a:srcRect l="39829" t="31131" r="40493" b="43973"/>
          <a:stretch>
            <a:fillRect/>
          </a:stretch>
        </p:blipFill>
        <p:spPr bwMode="auto">
          <a:xfrm>
            <a:off x="467544" y="2996952"/>
            <a:ext cx="2032841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1\Desktop\Баху Вода\image472421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88640"/>
            <a:ext cx="266429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C:\Users\1\Desktop\Баху Вода\result_image_big223151.png"/>
          <p:cNvPicPr>
            <a:picLocks noChangeAspect="1" noChangeArrowheads="1"/>
          </p:cNvPicPr>
          <p:nvPr/>
        </p:nvPicPr>
        <p:blipFill>
          <a:blip r:embed="rId3" cstate="print"/>
          <a:srcRect r="857" b="13033"/>
          <a:stretch>
            <a:fillRect/>
          </a:stretch>
        </p:blipFill>
        <p:spPr bwMode="auto">
          <a:xfrm>
            <a:off x="395536" y="836712"/>
            <a:ext cx="2520279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95536" y="188640"/>
            <a:ext cx="7962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Берегоукрепительные работы на дамбе </a:t>
            </a:r>
            <a:r>
              <a:rPr lang="ru-RU" b="1" dirty="0" err="1" smtClean="0"/>
              <a:t>Аксайского</a:t>
            </a:r>
            <a:r>
              <a:rPr lang="ru-RU" b="1" dirty="0" smtClean="0"/>
              <a:t> </a:t>
            </a:r>
            <a:r>
              <a:rPr lang="ru-RU" b="1" dirty="0" err="1" smtClean="0"/>
              <a:t>водохронилища</a:t>
            </a:r>
            <a:r>
              <a:rPr lang="ru-RU" b="1" dirty="0" smtClean="0"/>
              <a:t> в близ нашего села проводящие нашими односельчанами.</a:t>
            </a:r>
            <a:endParaRPr lang="ru-RU" b="1" dirty="0"/>
          </a:p>
        </p:txBody>
      </p:sp>
      <p:pic>
        <p:nvPicPr>
          <p:cNvPr id="2050" name="Picture 2" descr="C:\Users\1\Pictures\vlcsnap-6634-02-28-11h33m54s586.png"/>
          <p:cNvPicPr>
            <a:picLocks noChangeAspect="1" noChangeArrowheads="1"/>
          </p:cNvPicPr>
          <p:nvPr/>
        </p:nvPicPr>
        <p:blipFill>
          <a:blip r:embed="rId4" cstate="print"/>
          <a:srcRect l="3735" t="23655" r="3735" b="2751"/>
          <a:stretch>
            <a:fillRect/>
          </a:stretch>
        </p:blipFill>
        <p:spPr bwMode="auto">
          <a:xfrm>
            <a:off x="323528" y="2996952"/>
            <a:ext cx="2736304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1\Pictures\vlcsnap-5150-10-22-06h23m19s756.png"/>
          <p:cNvPicPr>
            <a:picLocks noChangeAspect="1" noChangeArrowheads="1"/>
          </p:cNvPicPr>
          <p:nvPr/>
        </p:nvPicPr>
        <p:blipFill>
          <a:blip r:embed="rId5" cstate="print"/>
          <a:srcRect l="2751" r="2751" b="1438"/>
          <a:stretch>
            <a:fillRect/>
          </a:stretch>
        </p:blipFill>
        <p:spPr bwMode="auto">
          <a:xfrm>
            <a:off x="3131840" y="3212976"/>
            <a:ext cx="2669528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1\Pictures\vlcsnap-5679-01-21-22h59m16s195.png"/>
          <p:cNvPicPr>
            <a:picLocks noChangeAspect="1" noChangeArrowheads="1"/>
          </p:cNvPicPr>
          <p:nvPr/>
        </p:nvPicPr>
        <p:blipFill>
          <a:blip r:embed="rId6" cstate="print"/>
          <a:srcRect l="2751" t="22579" r="2751"/>
          <a:stretch>
            <a:fillRect/>
          </a:stretch>
        </p:blipFill>
        <p:spPr bwMode="auto">
          <a:xfrm>
            <a:off x="5868144" y="2132856"/>
            <a:ext cx="2465524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 descr="C:\Users\1\Pictures\vlcsnap-8789-04-09-03h15m43s478.png"/>
          <p:cNvPicPr>
            <a:picLocks noChangeAspect="1" noChangeArrowheads="1"/>
          </p:cNvPicPr>
          <p:nvPr/>
        </p:nvPicPr>
        <p:blipFill>
          <a:blip r:embed="rId7" cstate="print"/>
          <a:srcRect l="2751" t="9313" r="2751" b="2751"/>
          <a:stretch>
            <a:fillRect/>
          </a:stretch>
        </p:blipFill>
        <p:spPr bwMode="auto">
          <a:xfrm>
            <a:off x="3131840" y="1124744"/>
            <a:ext cx="2476215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 descr="C:\Users\1\Pictures\vlcsnap-0709-04-23-17h00m55s905.png"/>
          <p:cNvPicPr>
            <a:picLocks noChangeAspect="1" noChangeArrowheads="1"/>
          </p:cNvPicPr>
          <p:nvPr/>
        </p:nvPicPr>
        <p:blipFill>
          <a:blip r:embed="rId8" cstate="print"/>
          <a:srcRect l="2751" r="2751" b="1438"/>
          <a:stretch>
            <a:fillRect/>
          </a:stretch>
        </p:blipFill>
        <p:spPr bwMode="auto">
          <a:xfrm>
            <a:off x="5836225" y="4437112"/>
            <a:ext cx="2402186" cy="1807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Другая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BACC6"/>
      </a:hlink>
      <a:folHlink>
        <a:srgbClr val="4BACC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668</TotalTime>
  <Words>292</Words>
  <Application>Microsoft Office PowerPoint</Application>
  <PresentationFormat>Экран (4:3)</PresentationFormat>
  <Paragraphs>68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1</cp:lastModifiedBy>
  <cp:revision>75</cp:revision>
  <dcterms:created xsi:type="dcterms:W3CDTF">2014-07-06T18:18:01Z</dcterms:created>
  <dcterms:modified xsi:type="dcterms:W3CDTF">2017-10-14T16:40:22Z</dcterms:modified>
</cp:coreProperties>
</file>