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1" r:id="rId4"/>
    <p:sldId id="279" r:id="rId5"/>
    <p:sldId id="280" r:id="rId6"/>
    <p:sldId id="281" r:id="rId7"/>
    <p:sldId id="261" r:id="rId8"/>
    <p:sldId id="262" r:id="rId9"/>
    <p:sldId id="263" r:id="rId10"/>
    <p:sldId id="282" r:id="rId11"/>
    <p:sldId id="283" r:id="rId12"/>
    <p:sldId id="286" r:id="rId13"/>
    <p:sldId id="287" r:id="rId14"/>
    <p:sldId id="293" r:id="rId15"/>
    <p:sldId id="270" r:id="rId16"/>
    <p:sldId id="271" r:id="rId17"/>
    <p:sldId id="294" r:id="rId18"/>
    <p:sldId id="288" r:id="rId19"/>
    <p:sldId id="289" r:id="rId20"/>
    <p:sldId id="274" r:id="rId21"/>
    <p:sldId id="29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8FF"/>
    <a:srgbClr val="E1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D1F87-A1E6-4DFF-8EA0-B7464EAB4E9A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4D055A-741C-4328-BF57-B329686802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D1F87-A1E6-4DFF-8EA0-B7464EAB4E9A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055A-741C-4328-BF57-B32968680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D1F87-A1E6-4DFF-8EA0-B7464EAB4E9A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055A-741C-4328-BF57-B32968680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A0D1F87-A1E6-4DFF-8EA0-B7464EAB4E9A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E4D055A-741C-4328-BF57-B329686802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D1F87-A1E6-4DFF-8EA0-B7464EAB4E9A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055A-741C-4328-BF57-B329686802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D1F87-A1E6-4DFF-8EA0-B7464EAB4E9A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055A-741C-4328-BF57-B329686802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055A-741C-4328-BF57-B329686802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D1F87-A1E6-4DFF-8EA0-B7464EAB4E9A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D1F87-A1E6-4DFF-8EA0-B7464EAB4E9A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055A-741C-4328-BF57-B329686802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D1F87-A1E6-4DFF-8EA0-B7464EAB4E9A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055A-741C-4328-BF57-B32968680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A0D1F87-A1E6-4DFF-8EA0-B7464EAB4E9A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4D055A-741C-4328-BF57-B329686802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D1F87-A1E6-4DFF-8EA0-B7464EAB4E9A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4D055A-741C-4328-BF57-B329686802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A0D1F87-A1E6-4DFF-8EA0-B7464EAB4E9A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E4D055A-741C-4328-BF57-B329686802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484784"/>
            <a:ext cx="8568952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Гражданская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cree Narrow" pitchFamily="2" charset="0"/>
              </a:rPr>
              <a:t> оборона, 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cree Narrow" pitchFamily="2" charset="0"/>
              </a:rPr>
              <a:t>основные понятия и определения, задачи гражданской обороны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cree Narrow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611560" y="764704"/>
            <a:ext cx="7920880" cy="93610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 smtClean="0">
                <a:solidFill>
                  <a:srgbClr val="002060"/>
                </a:solidFill>
              </a:rPr>
              <a:t>обучение населения в области гражданской обороны; </a:t>
            </a:r>
            <a:endParaRPr lang="ru-RU" sz="2000" b="1" dirty="0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611560" y="1844824"/>
            <a:ext cx="7992888" cy="122413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</a:rPr>
              <a:t>оповещение населения об опасностях, возникающих при ведении военных действий или вследствие этих действий, а также при возникновении чрезвычайных ситуаций природного и техногенного характера;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611560" y="3140968"/>
            <a:ext cx="8064896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</a:rPr>
              <a:t>эвакуация населения, материальных и культурных ценностей в безопасные районы; </a:t>
            </a:r>
            <a:endParaRPr lang="ru-RU" b="1" dirty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39552" y="4221088"/>
            <a:ext cx="8208912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</a:rPr>
              <a:t>предоставление населению убежищ и средств индивидуальной защиты;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539552" y="5301208"/>
            <a:ext cx="8136904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</a:rPr>
              <a:t>проведение мероприятий по световой маскировке и другим видам маскировки;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116632"/>
            <a:ext cx="41946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Основные задачи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16632"/>
            <a:ext cx="41946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Основные задачи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611560" y="1052736"/>
            <a:ext cx="7920880" cy="108012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проведение аварийно-спасательных работ в случае возникновения опасностей для населения при ведении военных действий или вследствие  этих действий, а также вследствие чрезвычайных ситуаций природного и техногенного характера;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611560" y="2276872"/>
            <a:ext cx="7920880" cy="172819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</a:rPr>
              <a:t>первоочередное обеспечение населения, пострадавшего при ведении военных действий или вследствие этих действий, в том числе медицинское обслуживание, включая оказание первой медицинской помощи, срочное предоставление жилья и принятие других необходимых мер;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39552" y="4149080"/>
            <a:ext cx="7992888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</a:rPr>
              <a:t>борьба с пожарами, возникшими при ведении военных действий или вследствие этих действий;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67544" y="5229200"/>
            <a:ext cx="8136904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</a:rPr>
              <a:t>обнаружение и обозначение районов, подвергшихся радиоактивному, химическому, биологическому и иному заражению;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16632"/>
            <a:ext cx="41946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Основные задачи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611560" y="1052736"/>
            <a:ext cx="7920880" cy="108012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санитарная обработка населения, обеззараживание зданий и сооружений, специальная обработка техники и территорий;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611560" y="2276872"/>
            <a:ext cx="7920880" cy="172819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</a:rPr>
              <a:t>восстановление и поддержание порядка в районах, пострадавших при ведении военных  действий или вследствие этих действий, а также вследствие чрезвычайных ситуаций природного и техногенного характера; 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39552" y="4149080"/>
            <a:ext cx="7992888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</a:rPr>
              <a:t>срочное восстановление надежного функционирования необходимых коммунальных служб в военное время;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67544" y="5229200"/>
            <a:ext cx="8136904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rgbClr val="002060"/>
                </a:solidFill>
              </a:rPr>
              <a:t>срочное захоронение трупов в военное время;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16632"/>
            <a:ext cx="41946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Основные задачи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611560" y="836712"/>
            <a:ext cx="7920880" cy="108012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rgbClr val="002060"/>
                </a:solidFill>
              </a:rPr>
              <a:t>разработка и осуществление мер, направленных на сохранение объектов, необходимых для устойчивого функционирования экономики и выживания населения в военное время;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39552" y="4653136"/>
            <a:ext cx="7920880" cy="172819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</a:rPr>
              <a:t>обеспечение постоянной готовности сил и средств гражданской обороны.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7106" name="Picture 2" descr="http://www.65.mchs.gov.ru/upload/iblock/4eb/4ebbcaee4d53784bb2b0118de5b04fb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760" y="2204864"/>
            <a:ext cx="3365104" cy="225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тенды по пожарной безопасности купить в Москве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6632"/>
            <a:ext cx="6568240" cy="654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0" descr="This is actually a post or even picture around the Основные требования пожа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921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80320" y="116632"/>
            <a:ext cx="478802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Руководство</a:t>
            </a:r>
            <a:endParaRPr lang="ru-RU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1800" y="714356"/>
            <a:ext cx="61579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Руководство гражданской обороной в Российской Федерации осуществляет Правительство Российской Федерации.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002060"/>
                </a:solidFill>
              </a:rPr>
              <a:t>Государственную политику в области гражданской обороны осуществляет федеральный орган исполнительной власти, уполномоченный Президентом Российской Федерации на решение задач в области гражданской обороны (МЧС России).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1506" name="Picture 2" descr="http://www.mchs.gov.ru/upload/site1/document_manager/4RW56i3HTs-178xx2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738778"/>
            <a:ext cx="1983482" cy="298636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3529" y="4797152"/>
            <a:ext cx="64087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Пучков Владимир Андреевич</a:t>
            </a:r>
          </a:p>
          <a:p>
            <a:r>
              <a:rPr lang="ru-RU" sz="2400" b="1" dirty="0" smtClean="0"/>
              <a:t>Министр Российской Федерации по делам ГО, ЧС и ликвидации последствий стихийных бедствий,</a:t>
            </a:r>
            <a:endParaRPr lang="ru-RU" sz="2400" b="1" dirty="0"/>
          </a:p>
        </p:txBody>
      </p:sp>
      <p:pic>
        <p:nvPicPr>
          <p:cNvPr id="9" name="Picture 4" descr="http://www.76.mchs.gov.ru/upload/iblock/1e3/1e3a5a497f83c24a79f6cbb8b719227f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60232" y="4581128"/>
            <a:ext cx="2222211" cy="1636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4176" y="118373"/>
            <a:ext cx="54360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Руководство</a:t>
            </a:r>
            <a:endParaRPr lang="ru-RU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39552" y="836712"/>
            <a:ext cx="7848872" cy="208823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27584" y="980728"/>
            <a:ext cx="80010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Руководство гражданской обороной в федеральных органах исполнительной власти и организациях осуществляют руководители этих органов и организаций. </a:t>
            </a:r>
          </a:p>
          <a:p>
            <a:endParaRPr lang="ru-RU" sz="2400" dirty="0" smtClean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539552" y="3789040"/>
            <a:ext cx="7848872" cy="266429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3856980"/>
            <a:ext cx="7560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Руководство гражданской обороной на территориях субъектов Российской Федерации и муниципальных образований осуществляют соответственно главы органов исполнительной власти субъектов Российской Федерации и руководители органов местного самоуправления. 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his is actually a post or even picture around the Основные требования пожа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 descr="C:\Users\1\Desktop\советы-от-бывалого-Огнетушител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8713" y="-114300"/>
            <a:ext cx="11401426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928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60648"/>
            <a:ext cx="72473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Структура органов управления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539552" y="980728"/>
            <a:ext cx="3096344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Федеральный уровень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67544" y="2060848"/>
            <a:ext cx="3096344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Межрегиональный уровень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39552" y="3140968"/>
            <a:ext cx="3096344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Региональный уровень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39552" y="4293096"/>
            <a:ext cx="3096344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Муниципальный уровень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539552" y="5445224"/>
            <a:ext cx="3168352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Объектовый уровень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с двумя скругленными соседними углами 7"/>
          <p:cNvSpPr/>
          <p:nvPr/>
        </p:nvSpPr>
        <p:spPr>
          <a:xfrm>
            <a:off x="5148064" y="908720"/>
            <a:ext cx="3600400" cy="9144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rgbClr val="002060"/>
                </a:solidFill>
              </a:rPr>
              <a:t>МЧС России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с двумя скругленными соседними углами 8"/>
          <p:cNvSpPr/>
          <p:nvPr/>
        </p:nvSpPr>
        <p:spPr>
          <a:xfrm>
            <a:off x="5148064" y="2060848"/>
            <a:ext cx="3672408" cy="9144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rgbClr val="002060"/>
                </a:solidFill>
              </a:rPr>
              <a:t>Региональные центры МЧС России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>
          <a:xfrm>
            <a:off x="5220072" y="3140968"/>
            <a:ext cx="3672408" cy="9144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rgbClr val="002060"/>
                </a:solidFill>
              </a:rPr>
              <a:t>Главные управления МЧС России по субъектам РФ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с двумя скругленными соседними углами 10"/>
          <p:cNvSpPr/>
          <p:nvPr/>
        </p:nvSpPr>
        <p:spPr>
          <a:xfrm>
            <a:off x="5220072" y="4221088"/>
            <a:ext cx="3672408" cy="9144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rgbClr val="002060"/>
                </a:solidFill>
              </a:rPr>
              <a:t>Отделы ГОЧС органов местного самоуправления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с двумя скругленными соседними углами 11"/>
          <p:cNvSpPr/>
          <p:nvPr/>
        </p:nvSpPr>
        <p:spPr>
          <a:xfrm>
            <a:off x="5076056" y="5250904"/>
            <a:ext cx="3744416" cy="127444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rgbClr val="002060"/>
                </a:solidFill>
              </a:rPr>
              <a:t>Структурные подразделения (работники) организаций, уполномоченные на решение задач в области ГО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14" name="Прямая со стрелкой 13"/>
          <p:cNvCxnSpPr>
            <a:stCxn id="3" idx="0"/>
            <a:endCxn id="8" idx="2"/>
          </p:cNvCxnSpPr>
          <p:nvPr/>
        </p:nvCxnSpPr>
        <p:spPr>
          <a:xfrm flipV="1">
            <a:off x="3635896" y="1365920"/>
            <a:ext cx="151216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4" idx="0"/>
            <a:endCxn id="9" idx="2"/>
          </p:cNvCxnSpPr>
          <p:nvPr/>
        </p:nvCxnSpPr>
        <p:spPr>
          <a:xfrm>
            <a:off x="3563888" y="2518048"/>
            <a:ext cx="15841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5" idx="0"/>
            <a:endCxn id="10" idx="2"/>
          </p:cNvCxnSpPr>
          <p:nvPr/>
        </p:nvCxnSpPr>
        <p:spPr>
          <a:xfrm>
            <a:off x="3635896" y="3598168"/>
            <a:ext cx="15841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6" idx="0"/>
            <a:endCxn id="11" idx="2"/>
          </p:cNvCxnSpPr>
          <p:nvPr/>
        </p:nvCxnSpPr>
        <p:spPr>
          <a:xfrm flipV="1">
            <a:off x="3635896" y="4678288"/>
            <a:ext cx="158417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7" idx="0"/>
            <a:endCxn id="12" idx="2"/>
          </p:cNvCxnSpPr>
          <p:nvPr/>
        </p:nvCxnSpPr>
        <p:spPr>
          <a:xfrm flipV="1">
            <a:off x="3707904" y="5888124"/>
            <a:ext cx="1368152" cy="14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8373"/>
            <a:ext cx="457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Подготовка</a:t>
            </a:r>
            <a:endParaRPr lang="ru-RU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908720"/>
            <a:ext cx="80648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Подготовку к ведению гражданской обороны осуществляют заблаговременно в мирное время с учетом развития вооружения, военной техники и средств защиты населения от опасностей, возникающих при ведении военных действий или вследствие этих действий, а также при возникновении чрезвычайных ситуаций природного и техногенного характера. 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5298" name="Picture 2" descr="http://60.mchs.gov.ru/upload/images/go_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8064" y="3861048"/>
            <a:ext cx="3528392" cy="2356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8640" y="385500"/>
            <a:ext cx="71997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История создания гражданской обороны</a:t>
            </a:r>
            <a:endParaRPr lang="ru-RU" sz="2800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196752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История МПВО-ГО-МЧС России начинается с февраля 1918 года, когда в Петрограде был создан штаб воздушной обороны города под руководством Н.И.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Подвойского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. В марте 1918 года издан Комитетом революционной обороны воззвание "К населению Петрограда и его окрестностей" устанавливало правила поведения населения в условиях воздушного нападения и явилось первым документом, определяющим мероприятия гражданской обороны.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4" name="Picture 6" descr="http://sitka.ucoz.ru/_ph/5/70486605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005064"/>
            <a:ext cx="2116611" cy="1841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http://www.22.mchs.gov.ru/upload/images/history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72200" y="3717032"/>
            <a:ext cx="2267744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0381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Введение гражданской обороны</a:t>
            </a:r>
            <a:endParaRPr lang="ru-RU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958076"/>
            <a:ext cx="56544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в соответствии с законом ведение ГО на территории Р Ф или в отдельных ее местностях начинается с момента объявления состояния войны, фактического начала военных действий или введения Президентом РФ военного положения на территории РФ или в отдельных ее местностях,  а также при возникновении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чс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 природного и техногенного характера. 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http://www.vsehpozdravil.ru/res/files/postcards/617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01005" y="4266728"/>
            <a:ext cx="2819467" cy="21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http://www.05.mchs.gov.ru/upload/iblock/992/99274dfaf5a79e5c6124d64ff9524ba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152" y="1052736"/>
            <a:ext cx="2939819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41484"/>
            <a:ext cx="9144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Права и обязанности граждан</a:t>
            </a:r>
            <a:endParaRPr lang="ru-RU" sz="2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899592" y="1196752"/>
            <a:ext cx="7560840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проходить обучение по гражданской обороне;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99592" y="2996952"/>
            <a:ext cx="7503752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принимать участие в проведении мероприятий по гражданской обороне;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827584" y="4725144"/>
            <a:ext cx="7704856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оказывать содействие органам государственной власти и организациям в решении задач гражданской обороны. 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rpp.nashaucheba.ru/pars_docs/refs/26/25338/img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3933056"/>
            <a:ext cx="388843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http://02.mchs.gov.ru/upload/iblock/7fa/7fae8bd5a80cfba5867f2b1eeb356e0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2924944"/>
            <a:ext cx="3384376" cy="2070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67544" y="1196752"/>
            <a:ext cx="86764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Второй этап (ноябрь 1932 г.- июль 1941 г.) 4 октября 1932 года было принято Советом народных комиссаров СССР «Положение о противовоздушной обороне СССР», которым впервые определены мероприятия и средства непосредственной защиты населения и территорий страны от воздушной опасности в зоне возможного действия авиации противника.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8640" y="385500"/>
            <a:ext cx="719978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История создания гражданской обороны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385500"/>
            <a:ext cx="76328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История создания гражданской обороны</a:t>
            </a:r>
            <a:endParaRPr lang="ru-RU" sz="2800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80728"/>
            <a:ext cx="87484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Третий этап (июнь 1941-1945 г.г.) охватывает годы Великой Отечественной войны. Опыт войны показал, что от успешного решения задач по организации МПВО-ГО в значительной степени зависела не только бесперебойная работа промышленности и транспорта, но и высокое морально политическое состояние войск.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509120"/>
            <a:ext cx="6984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Силами МПВО были спасены от гибели многие миллионы граждан, было ликвидировано </a:t>
            </a:r>
          </a:p>
          <a:p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90тыс. пожаров и загораний, предотвращено </a:t>
            </a:r>
            <a:b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32тыс. серьезных промышленных аварий, обезврежено более </a:t>
            </a:r>
          </a:p>
          <a:p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110 тыс. авиабомб и почти  2,5 млн. снарядов и мин. 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3252" name="Picture 4" descr="http://yansk.ru/images/news/b_AD9EA6B1-1F11-47FA-B3E5-02F88C65A17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2708920"/>
            <a:ext cx="2088232" cy="1494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254" name="Picture 6" descr="http://cp12.nevsepic.com.ua/61/1353763645-0477242-www.nevsepic.com.u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88755" y="2924944"/>
            <a:ext cx="2559709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60648" y="385500"/>
            <a:ext cx="74158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История создания гражданской обороны</a:t>
            </a:r>
            <a:endParaRPr lang="ru-RU" sz="2800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052736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Четвертый этап (июнь 1945 - июль 1961 г.г.). На этом этапе руководство МПВО-ГО было возложено на исполнительные органы Советов депутатов трудящихся краев, областей, городов и районов.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2492896"/>
            <a:ext cx="4248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Пятый этап (июль 1961 - сентябрь 1971 г.г.) характеризуется глубокими структурными изменениями ГО. С сентября 1971 г. непосредственное руководство системой ГО вновь, как и в 30-е годы, было передано военному ведомству.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301208"/>
            <a:ext cx="6984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Шестой этап (октябрь 1971 - июль 1987 г.г.) связан с новыми структурными изменениями, связанными с усилением гонки вооружения и достижением СССР стратегического паритета.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2226" name="Picture 2" descr="http://knu.znate.ru/pars_docs/refs/474/473297/473297_html_m55e7f73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2492896"/>
            <a:ext cx="2808312" cy="1465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228" name="Picture 4" descr="http://www.protivogas.ru/gal/big/17/837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88692" y="2060848"/>
            <a:ext cx="1676899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60648" y="385500"/>
            <a:ext cx="74158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История создания гражданской обороны</a:t>
            </a:r>
            <a:endParaRPr lang="ru-RU" sz="2800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908720"/>
            <a:ext cx="81369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Седьмой этап (август 1987 - декабрь 1991 г.) развития системы ГО является этапом позитивных перемен в военно-политической ситуации, окончания "холодной" войны и переключения значительной части сил ГО на решение экологических и хозяйственных проблем.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4149080"/>
            <a:ext cx="51125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Восьмой этап (с декабря 1991 г. по настоящее время) начался с упразднения государственных структур СССР, образованием СНГ и созданием Российской системы предупреждения и действий в чрезвычайных ситуациях (РСЧС).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2" name="Picture 2" descr="http://vg-news.ru/sites/default/files/uploads/201210/%20%D0%BF%D0%BE%20%D0%93%D0%9E_4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72200" y="2276872"/>
            <a:ext cx="2294968" cy="1825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04" name="Picture 4" descr="http://img.gazeta.ru/files3/345/4783345/TASS_3181550-pic4_zoom-1000x1000-2443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8742" y="4223666"/>
            <a:ext cx="3461170" cy="230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13492"/>
            <a:ext cx="9144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История создания гражданской обороны</a:t>
            </a:r>
            <a:endParaRPr lang="ru-RU" sz="2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124744"/>
            <a:ext cx="64087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В ноябре 1991 г. на базе Госкомитета РСФСР по чрезвычайным ситуациям и Штаба ГО РСФСР был образован Государственный комитет по делам гражданской обороны, чрезвычайным ситуациям и ликвидации последствий стихийных бедствий, который (10 января 1994 Г.) был преобразован в министерство (МЧС России). 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http://rpp.nashaucheba.ru/pars_docs/refs/26/25338/img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2160" y="3356992"/>
            <a:ext cx="2744776" cy="1728192"/>
          </a:xfrm>
          <a:prstGeom prst="rect">
            <a:avLst/>
          </a:prstGeom>
          <a:noFill/>
        </p:spPr>
      </p:pic>
      <p:pic>
        <p:nvPicPr>
          <p:cNvPr id="28674" name="Picture 2" descr="http://www.32.mchs.gov.ru/upload/resize_cache/iblock/532/360_360_0/%20eoyucnboi%20yrnuwqwf-pmnygyixuruc%20pyhdwbgkdvsc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4077072"/>
            <a:ext cx="3429000" cy="2286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4624" y="385500"/>
            <a:ext cx="9144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История создания гражданской обороны</a:t>
            </a:r>
            <a:endParaRPr lang="ru-RU" sz="2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Рисунок 3" descr="19334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88024" y="2492896"/>
            <a:ext cx="2599722" cy="40583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1196752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Дальнейшему развитию системы гражданской обороны послужило принятие в феврале 1998 г. Федерального закона "О гражданской обороне». 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Предназначение</a:t>
            </a:r>
            <a:endParaRPr lang="ru-RU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714356"/>
            <a:ext cx="421484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Гражданская оборона </a:t>
            </a:r>
            <a:r>
              <a:rPr lang="ru-RU" sz="2400" dirty="0" smtClean="0">
                <a:solidFill>
                  <a:srgbClr val="002060"/>
                </a:solidFill>
              </a:rPr>
              <a:t>- </a:t>
            </a:r>
            <a:r>
              <a:rPr lang="ru-RU" sz="2000" b="1" dirty="0" smtClean="0">
                <a:solidFill>
                  <a:srgbClr val="002060"/>
                </a:solidFill>
              </a:rPr>
              <a:t>это 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система мероприятий по подготовке к защите и по защите населения, материальных и культурных ценностей на территории Российской Федерации от опасностей, возникающих при ведении военных действий или вследствие этих действий, а также при возникновении чрезвычайных ситуаций природного  и техногенного характера. 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http://dom.pln24.ru/pictures/1212270913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4088" y="620688"/>
            <a:ext cx="3384376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http://www.protivogas.ru/gal/big/13/6067.jpg"/>
          <p:cNvPicPr>
            <a:picLocks noChangeAspect="1" noChangeArrowheads="1"/>
          </p:cNvPicPr>
          <p:nvPr/>
        </p:nvPicPr>
        <p:blipFill>
          <a:blip r:embed="rId3" cstate="email"/>
          <a:srcRect l="2564" b="10000"/>
          <a:stretch>
            <a:fillRect/>
          </a:stretch>
        </p:blipFill>
        <p:spPr bwMode="auto">
          <a:xfrm>
            <a:off x="3995936" y="3717032"/>
            <a:ext cx="273630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678</TotalTime>
  <Words>999</Words>
  <Application>Microsoft Office PowerPoint</Application>
  <PresentationFormat>Экран (4:3)</PresentationFormat>
  <Paragraphs>69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МОУ СОШ №4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Рабочая станция</dc:creator>
  <cp:lastModifiedBy>1</cp:lastModifiedBy>
  <cp:revision>73</cp:revision>
  <dcterms:created xsi:type="dcterms:W3CDTF">2011-11-13T21:48:12Z</dcterms:created>
  <dcterms:modified xsi:type="dcterms:W3CDTF">2022-10-23T05:52:06Z</dcterms:modified>
</cp:coreProperties>
</file>