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582B3-E2BD-4127-B66F-27FEE3F2CFC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087EF0-E6DF-44E4-8CE5-500E9094CB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Принцип Гюйгенса</a:t>
            </a:r>
            <a:br>
              <a:rPr lang="ru-RU" sz="4000" dirty="0" smtClean="0"/>
            </a:br>
            <a:r>
              <a:rPr lang="ru-RU" sz="4000" dirty="0" smtClean="0"/>
              <a:t>Принцип Ферма</a:t>
            </a:r>
            <a:br>
              <a:rPr lang="ru-RU" sz="4000" dirty="0" smtClean="0"/>
            </a:br>
            <a:r>
              <a:rPr lang="ru-RU" sz="4000" dirty="0" smtClean="0"/>
              <a:t>Законы отражения света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 лучшие свои побуждения вложил в эту попытку достучаться до сознания чад наших!!!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В.Ф.Твердов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Применение законов отражения света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Оптические приборы: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Рисунок 4" descr="http://upload.wikimedia.org/wikipedia/commons/thumb/6/6a/Porro_binocular.jpg/300px-Porro_binocular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2420888"/>
            <a:ext cx="28575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www.bratishka.ru/archiv/2007/9/images/2007090803.jpg"/>
          <p:cNvPicPr>
            <a:picLocks noGrp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2132856"/>
            <a:ext cx="4038600" cy="31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608" y="58052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Бинокль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57332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Перископ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Применение законов отражения света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Оптические приборы: уголковый отражатель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Рисунок 4" descr="Для построения зеркального отражения необходимо соблюдать закон: угол падения равен углу отражения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4005064"/>
            <a:ext cx="2422392" cy="19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www.f7x.ru/sites/default/files/8/katafot_na_spici_velo_romb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99592" y="2636912"/>
            <a:ext cx="2052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616530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Ход лучей в отражателе</a:t>
            </a:r>
            <a:endParaRPr lang="ru-RU" dirty="0"/>
          </a:p>
        </p:txBody>
      </p:sp>
      <p:pic>
        <p:nvPicPr>
          <p:cNvPr id="8" name="Рисунок 7" descr="http://crazy.werd.ru/uploads/posts/2009-05-07/1241695427_oka-w-boat1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4048" y="2132856"/>
            <a:ext cx="25336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kp.ru/f/4/image/15/39/483915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76056" y="3789040"/>
            <a:ext cx="2794831" cy="20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4008" y="61653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Светоотражающие полоски на форме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законов отражения света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Оптическая иллюзия: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Благодаря зеркалам создается впечатление, что по сцене театра движутся маленькие человечки или предметы</a:t>
            </a:r>
            <a:endParaRPr lang="ru-RU" sz="2000" dirty="0"/>
          </a:p>
        </p:txBody>
      </p:sp>
      <p:pic>
        <p:nvPicPr>
          <p:cNvPr id="5" name="Рисунок 4" descr="http://fiziks.org.ua/wp-content/uploads/2010/01/20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2708920"/>
            <a:ext cx="3743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ринцип действия Танагрского театра. Благодаря зеркалам создается впечатление, что на сцене движутся маленькие человечки или предметы, как бы наблюдаемые в перевернутый бинокль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6056" y="3429000"/>
            <a:ext cx="3580937" cy="27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законов отражения света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Угловой калейдоскоп: только 8 фишек действительные, остальные – их отражения</a:t>
            </a:r>
            <a:endParaRPr lang="ru-RU" sz="2000" dirty="0"/>
          </a:p>
        </p:txBody>
      </p:sp>
      <p:pic>
        <p:nvPicPr>
          <p:cNvPr id="5" name="Рисунок 4" descr="Принцип действия зеркального у глав калейдоскопе. Только 8 фишек на переднем плане 'истинные', все остальные фишки - их отражения в зеркальных углах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3356992"/>
            <a:ext cx="3457842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4" descr="http://img0.liveinternet.ru/images/attach/c/4/81/718/81718790_1.jpg"/>
          <p:cNvPicPr>
            <a:picLocks noGrp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206084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16016" y="537321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Изображения в калейдоскопе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законов отражения света</a:t>
            </a:r>
            <a:endParaRPr lang="ru-RU" sz="3600" dirty="0"/>
          </a:p>
        </p:txBody>
      </p:sp>
      <p:pic>
        <p:nvPicPr>
          <p:cNvPr id="7" name="Содержимое 6" descr="http://vsg-sound.ru/uploads/posts/2010-03/1269023624_miror-ball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16016" y="2276872"/>
            <a:ext cx="422800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16016" y="55172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Зеркальный шар на дискотеке</a:t>
            </a:r>
            <a:endParaRPr lang="ru-RU" dirty="0"/>
          </a:p>
        </p:txBody>
      </p:sp>
      <p:pic>
        <p:nvPicPr>
          <p:cNvPr id="10" name="Содержимое 7" descr="http://t3.gstatic.com/images?q=tbn:ANd9GcRj0jZl9qqdVPghmJkJPVQOKQNh55ZeeX45VhQkkCNuEtGz5DIpyBG2JlG-"/>
          <p:cNvPicPr>
            <a:picLocks noGrp="1" noChangeAspect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2276872"/>
            <a:ext cx="3220560" cy="2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27584" y="55172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Драгоценные камни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законов отражения света</a:t>
            </a:r>
            <a:endParaRPr lang="ru-RU" sz="3600" dirty="0"/>
          </a:p>
        </p:txBody>
      </p:sp>
      <p:pic>
        <p:nvPicPr>
          <p:cNvPr id="5" name="Содержимое 4" descr="http://rostov-dom.info/wp-content/uploads/2010/11/e1-zerkalo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2564904"/>
            <a:ext cx="2781000" cy="37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988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Интерьер квартиры:</a:t>
            </a:r>
            <a:endParaRPr lang="ru-RU" sz="2000" dirty="0"/>
          </a:p>
        </p:txBody>
      </p:sp>
      <p:pic>
        <p:nvPicPr>
          <p:cNvPr id="7" name="Содержимое 6" descr="http://art-classic.net/images/topic/mirror-tile.jpg"/>
          <p:cNvPicPr>
            <a:picLocks noGrp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2564904"/>
            <a:ext cx="3810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16016" y="58052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Зеркальная плитка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законов отражения света</a:t>
            </a:r>
            <a:endParaRPr lang="ru-RU" sz="3600" dirty="0"/>
          </a:p>
        </p:txBody>
      </p:sp>
      <p:pic>
        <p:nvPicPr>
          <p:cNvPr id="9" name="Содержимое 5" descr="http://photos.lifeisphoto.ru/44/0/44808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608524"/>
            <a:ext cx="4038600" cy="305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litn-andr.narod.ru/data/Glossary/images/p61_signzerk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32040" y="2636912"/>
            <a:ext cx="3735000" cy="29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932040" y="594928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Подача сигналов бедствия </a:t>
            </a:r>
          </a:p>
          <a:p>
            <a:pPr algn="ctr"/>
            <a:r>
              <a:rPr lang="ru-RU" dirty="0" smtClean="0"/>
              <a:t>в автономной ситуации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Закон прямолинейного распространения света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однородной прозрачной среде свет распространяется прямолинейно</a:t>
            </a:r>
          </a:p>
          <a:p>
            <a:r>
              <a:rPr lang="ru-RU" dirty="0" smtClean="0"/>
              <a:t>Доказательства: солнечное и лунное затмения</a:t>
            </a:r>
            <a:endParaRPr lang="ru-RU" dirty="0"/>
          </a:p>
        </p:txBody>
      </p:sp>
      <p:pic>
        <p:nvPicPr>
          <p:cNvPr id="5" name="Содержимое 4" descr="http://moscowaleks.narod.ru/foto01/shema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4048" y="2132856"/>
            <a:ext cx="3080439" cy="201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arcanes.ru/image/Moon/lunar-eclipse_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99992" y="4509120"/>
            <a:ext cx="42862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Принцип Гюйгенса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Сформулирован в 1660 году: Каждая точка среды, до которой дошло возмущение, является источником вторичных сферических волн, огибающая которых показывает новое положение волнового фронта</a:t>
            </a:r>
          </a:p>
          <a:p>
            <a:endParaRPr lang="ru-RU" sz="2000" dirty="0"/>
          </a:p>
        </p:txBody>
      </p:sp>
      <p:pic>
        <p:nvPicPr>
          <p:cNvPr id="5" name="Содержимое 4" descr="http://telescop1.ucoz.ru/12wer/Huygens.jpe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64088" y="1916832"/>
            <a:ext cx="2815470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32040" y="602128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Христиан Гюйгенс (1629 – 1695)</a:t>
            </a:r>
            <a:endParaRPr lang="ru-RU" dirty="0"/>
          </a:p>
        </p:txBody>
      </p:sp>
      <p:pic>
        <p:nvPicPr>
          <p:cNvPr id="7" name="Рисунок 6" descr="Принцип Гюйгенса 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99592" y="4509120"/>
            <a:ext cx="2984372" cy="18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Принцип Ферма (принцип минимального времени)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пространстве между двумя точками свет распространяется по тому пути, вдоль которого время его прохождения минимально</a:t>
            </a:r>
          </a:p>
          <a:p>
            <a:r>
              <a:rPr lang="ru-RU" sz="2000" i="1" dirty="0" smtClean="0"/>
              <a:t>Для оптики можно сформулировать так: из одной точки в другую свет распространяется по линии с наименьшей оптической длиной пути</a:t>
            </a:r>
            <a:endParaRPr lang="ru-RU" sz="2000" i="1" dirty="0"/>
          </a:p>
        </p:txBody>
      </p:sp>
      <p:pic>
        <p:nvPicPr>
          <p:cNvPr id="5" name="Содержимое 4" descr="http://mathinfinity.net.ru/media/object_photos/news/10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92074" y="1916832"/>
            <a:ext cx="2811188" cy="28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92080" y="50131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Пьер Ферма (1601 – 1665)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Законы отражения света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86808" cy="4434840"/>
          </a:xfrm>
        </p:spPr>
        <p:txBody>
          <a:bodyPr/>
          <a:lstStyle/>
          <a:p>
            <a:pPr lvl="0"/>
            <a:r>
              <a:rPr lang="ru-RU" sz="2000" dirty="0" smtClean="0"/>
              <a:t>Луч падающий и луч отраженный лежат в одной </a:t>
            </a:r>
            <a:r>
              <a:rPr lang="ru-RU" sz="2000" dirty="0" err="1" smtClean="0"/>
              <a:t>пло-скости</a:t>
            </a:r>
            <a:r>
              <a:rPr lang="ru-RU" sz="2000" dirty="0" smtClean="0"/>
              <a:t> с перпендикуляром к отражающей поверхности.</a:t>
            </a:r>
          </a:p>
          <a:p>
            <a:pPr lvl="0"/>
            <a:r>
              <a:rPr lang="ru-RU" sz="2000" dirty="0" smtClean="0"/>
              <a:t>Угол отражения луча равен углу его падения &lt; </a:t>
            </a:r>
            <a:r>
              <a:rPr lang="ru-RU" sz="2000" dirty="0" err="1" smtClean="0"/>
              <a:t>β </a:t>
            </a:r>
            <a:r>
              <a:rPr lang="ru-RU" sz="2000" dirty="0" smtClean="0"/>
              <a:t>= &lt; </a:t>
            </a:r>
            <a:r>
              <a:rPr lang="ru-RU" sz="2000" dirty="0" err="1" smtClean="0"/>
              <a:t>α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err="1" smtClean="0"/>
              <a:t>&lt;α </a:t>
            </a:r>
            <a:r>
              <a:rPr lang="ru-RU" sz="2000" dirty="0" smtClean="0"/>
              <a:t>– угол падения луча – угол между падающим лучом и перпендикуляром</a:t>
            </a:r>
          </a:p>
          <a:p>
            <a:r>
              <a:rPr lang="ru-RU" sz="2000" dirty="0" err="1" smtClean="0"/>
              <a:t>&lt;β </a:t>
            </a:r>
            <a:r>
              <a:rPr lang="ru-RU" sz="2000" dirty="0" smtClean="0"/>
              <a:t>– угол отражения луча – угол между отраженным лучом и перпендикуляром</a:t>
            </a:r>
          </a:p>
          <a:p>
            <a:r>
              <a:rPr lang="ru-RU" sz="2000" dirty="0" smtClean="0"/>
              <a:t>Падающий и отраженный лучи обладают свойством обратимости</a:t>
            </a:r>
            <a:endParaRPr lang="ru-RU" sz="2000" dirty="0"/>
          </a:p>
        </p:txBody>
      </p:sp>
      <p:pic>
        <p:nvPicPr>
          <p:cNvPr id="5" name="Рисунок 4" descr="http://optika8.narod.ru/images/im6.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4077072"/>
            <a:ext cx="34766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rus-edu.bg/schooldoc/fizru/theory/tema-12/12f-i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32040" y="1916832"/>
            <a:ext cx="23812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Виды отражений света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Зеркальное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Диффузное (рассеянное)</a:t>
            </a:r>
          </a:p>
          <a:p>
            <a:endParaRPr lang="ru-RU" sz="2000" dirty="0"/>
          </a:p>
        </p:txBody>
      </p:sp>
      <p:pic>
        <p:nvPicPr>
          <p:cNvPr id="5" name="Рисунок 4" descr="Отражение, при котором пучок параллельных лучей остается параллельным, называется зеркальным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2420888"/>
            <a:ext cx="1806415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Отражение, при котором пучок параллельных лучей преобразуется врасходящийся, называется диффузным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4048" y="2420888"/>
            <a:ext cx="1604250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optika8.narod.ru/images/im5.6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16216" y="3573016"/>
            <a:ext cx="2134681" cy="29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адающий и отраженный лучи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123728" y="3645024"/>
            <a:ext cx="2134896" cy="28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Изображение в плоском зеркале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sz="2000" dirty="0" smtClean="0"/>
              <a:t>мнимое – т.е. находится на пересечении продолжений лучей, а не самих лучей;</a:t>
            </a:r>
          </a:p>
          <a:p>
            <a:pPr lvl="0"/>
            <a:r>
              <a:rPr lang="ru-RU" sz="2000" dirty="0" smtClean="0"/>
              <a:t>прямое – т.е. не перевернутое;</a:t>
            </a:r>
          </a:p>
          <a:p>
            <a:pPr lvl="0"/>
            <a:r>
              <a:rPr lang="ru-RU" sz="2000" dirty="0" smtClean="0"/>
              <a:t>равное.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fiziks.org.ua/wp-content/uploads/2010/01/im7_1.jpg"/>
          <p:cNvPicPr>
            <a:picLocks noGrp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3068960"/>
            <a:ext cx="4038600" cy="26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nplit.ru/books/item/f00/s00/z0000057/pic/00007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56176" y="3861048"/>
            <a:ext cx="20764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Изображения в двух зеркалах</a:t>
            </a:r>
            <a:endParaRPr lang="ru-RU" sz="4000" dirty="0"/>
          </a:p>
        </p:txBody>
      </p:sp>
      <p:pic>
        <p:nvPicPr>
          <p:cNvPr id="5" name="Содержимое 4" descr="Два зеркала поставлены под углом друг к другу. Углы между зеркалами представляют собой результат деления 360° на целые числа, то есть 120, 90, 60 и 45°. В зависимости от числа, на которое производится деление, мы видим кувшин 3, 4, 6 и 8 раз. Обратите внимание на то, что кувшин совершает в зеркале 'полный оборот'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988840"/>
            <a:ext cx="3183231" cy="33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566124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 между зеркалами 120°, видим 2 изображения кувшина</a:t>
            </a:r>
            <a:endParaRPr lang="ru-RU" dirty="0"/>
          </a:p>
        </p:txBody>
      </p:sp>
      <p:pic>
        <p:nvPicPr>
          <p:cNvPr id="7" name="Содержимое 6" descr="Два зеркала поставлены под углом друг к другу. Углы между зеркалами представляют собой результат деления 360° на целые числа, то есть 120, 90, 60 и 45°. В зависимости от числа, на которое производится деление, мы видим кувшин 3, 4, 6 и 8 раз. Обратите внимание на то, что кувшин совершает в зеркале 'полный оборот'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2060848"/>
            <a:ext cx="3226873" cy="33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4" y="566124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 между зеркалами 90°, видим 3 изображения кувшина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Изображения в двух зеркалах</a:t>
            </a:r>
            <a:endParaRPr lang="ru-RU" sz="4000" dirty="0"/>
          </a:p>
        </p:txBody>
      </p:sp>
      <p:pic>
        <p:nvPicPr>
          <p:cNvPr id="5" name="Содержимое 4" descr="Два зеркала поставлены под углом друг к другу. Углы между зеркалами представляют собой результат деления 360° на целые числа, то есть 120, 90, 60 и 45°. В зависимости от числа, на которое производится деление, мы видим кувшин 3, 4, 6 и 8 раз. Обратите внимание на то, что кувшин совершает в зеркале 'полный оборот'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1916832"/>
            <a:ext cx="3302161" cy="35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573325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 между зеркалами 60°, видим 5 изображений кувшина</a:t>
            </a:r>
            <a:endParaRPr lang="ru-RU" dirty="0"/>
          </a:p>
        </p:txBody>
      </p:sp>
      <p:pic>
        <p:nvPicPr>
          <p:cNvPr id="7" name="Содержимое 6" descr="Два зеркала поставлены под углом друг к другу. Углы между зеркалами представляют собой результат деления 360° на целые числа, то есть 120, 90, 60 и 45°. В зависимости от числа, на которое производится деление, мы видим кувшин 3, 4, 6 и 8 раз. Обратите внимание на то, что кувшин совершает в зеркале 'полный оборот'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1988840"/>
            <a:ext cx="3237414" cy="34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16016" y="573325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 между зеркалами 45°, видим 7 изображений кувшина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D86B77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310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Принцип Гюйгенса Принцип Ферма Законы отражения света</vt:lpstr>
      <vt:lpstr>Закон прямолинейного распространения света</vt:lpstr>
      <vt:lpstr>Принцип Гюйгенса</vt:lpstr>
      <vt:lpstr>Принцип Ферма (принцип минимального времени)</vt:lpstr>
      <vt:lpstr>Законы отражения света</vt:lpstr>
      <vt:lpstr>Виды отражений света</vt:lpstr>
      <vt:lpstr>Изображение в плоском зеркале</vt:lpstr>
      <vt:lpstr>Изображения в двух зеркалах</vt:lpstr>
      <vt:lpstr>Изображения в двух зеркалах</vt:lpstr>
      <vt:lpstr>Применение законов отражения света</vt:lpstr>
      <vt:lpstr>Применение законов отражения света</vt:lpstr>
      <vt:lpstr>Применение законов отражения света</vt:lpstr>
      <vt:lpstr>Применение законов отражения света</vt:lpstr>
      <vt:lpstr>Применение законов отражения света</vt:lpstr>
      <vt:lpstr>Применение законов отражения света</vt:lpstr>
      <vt:lpstr>Применение законов отражения света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Гюйгенса Принцип Ферма Законы отражения света</dc:title>
  <dc:creator>Павлова</dc:creator>
  <cp:lastModifiedBy>Виталий</cp:lastModifiedBy>
  <cp:revision>48</cp:revision>
  <dcterms:created xsi:type="dcterms:W3CDTF">2012-01-08T09:14:11Z</dcterms:created>
  <dcterms:modified xsi:type="dcterms:W3CDTF">2012-02-14T16:50:58Z</dcterms:modified>
</cp:coreProperties>
</file>