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72" r:id="rId2"/>
    <p:sldId id="256" r:id="rId3"/>
    <p:sldId id="264" r:id="rId4"/>
    <p:sldId id="259" r:id="rId5"/>
    <p:sldId id="265" r:id="rId6"/>
    <p:sldId id="258" r:id="rId7"/>
    <p:sldId id="260" r:id="rId8"/>
    <p:sldId id="266" r:id="rId9"/>
    <p:sldId id="267" r:id="rId10"/>
    <p:sldId id="270" r:id="rId11"/>
    <p:sldId id="268" r:id="rId12"/>
    <p:sldId id="261" r:id="rId13"/>
    <p:sldId id="263" r:id="rId14"/>
    <p:sldId id="269" r:id="rId15"/>
    <p:sldId id="262" r:id="rId16"/>
    <p:sldId id="257" r:id="rId17"/>
    <p:sldId id="271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99" d="100"/>
          <a:sy n="99" d="100"/>
        </p:scale>
        <p:origin x="148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0"/>
            <a:ext cx="6362700" cy="6858000"/>
            <a:chOff x="0" y="0"/>
            <a:chExt cx="4008" cy="4320"/>
          </a:xfrm>
        </p:grpSpPr>
        <p:pic>
          <p:nvPicPr>
            <p:cNvPr id="5" name="Picture 8" descr="C:\My Documents\bits\Expbanna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invGray">
            <a:xfrm>
              <a:off x="0" y="0"/>
              <a:ext cx="43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9" descr="D:\FRONTPAGE THEMES\EXPEDITN\EXPHORSA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08" y="3600"/>
              <a:ext cx="1800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Picture 10" descr="P:\!Themes\Expedition\EXPHORSA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3657600"/>
            <a:ext cx="5715000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990600"/>
            <a:ext cx="6400800" cy="2514600"/>
          </a:xfrm>
          <a:ln w="76200" cmpd="tri"/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886200"/>
            <a:ext cx="6400800" cy="1752600"/>
          </a:xfrm>
          <a:ln w="6350"/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400800"/>
            <a:ext cx="1905000" cy="45720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05200" y="6400800"/>
            <a:ext cx="2895600" cy="45720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D56D0A70-CFE2-4F0C-8E3A-22DC623357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0150F-2CE0-42B4-B3DB-CCC9AD8CD4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6100" y="381000"/>
            <a:ext cx="1943100" cy="5499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2038" y="381000"/>
            <a:ext cx="5681662" cy="5499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B3684-3E6C-4735-B98D-0E4D1FD81D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1062038" y="1766888"/>
            <a:ext cx="3808412" cy="4113212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22850" y="1766888"/>
            <a:ext cx="3808413" cy="4113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06781-AF1A-4EDA-AE55-5EC46B1BA8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2038" y="1766888"/>
            <a:ext cx="3808412" cy="4113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5022850" y="1766888"/>
            <a:ext cx="3808413" cy="4113212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8E75B-94A5-470E-8884-EDD917F393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953A2-CE09-4475-A519-C9DEAA1A57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0C30C-439F-443B-9238-381D249C2E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2038" y="1766888"/>
            <a:ext cx="3808412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2850" y="1766888"/>
            <a:ext cx="3808413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F6B52-1A18-46C9-8F00-E6D627E311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D1FC79-934F-48FD-B1B3-DFD905CCB7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7FB23-2C1A-42E0-BDE6-5DE61A1FEC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885E4-8698-4B4D-9311-5B96088E03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B7526-28AC-4682-9805-09EBDFA718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AD7FD-E831-499C-B9D2-10538C1952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My Documents\bits\Expbanna.p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invGray">
          <a:xfrm>
            <a:off x="0" y="0"/>
            <a:ext cx="685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53415209-C838-4A53-9D62-BC4A3839F7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Picture 7" descr="P:\!Themes\Expedition\EXPHORSA.GIF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066800" y="1574800"/>
            <a:ext cx="7772400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2038" y="1766888"/>
            <a:ext cx="7769225" cy="411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Blip>
          <a:blip r:embed="rId19"/>
        </a:buBlip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752600" y="1772816"/>
            <a:ext cx="7067872" cy="1944216"/>
          </a:xfrm>
        </p:spPr>
        <p:txBody>
          <a:bodyPr/>
          <a:lstStyle/>
          <a:p>
            <a:r>
              <a:rPr lang="ru-RU" b="1" dirty="0">
                <a:solidFill>
                  <a:schemeClr val="hlink"/>
                </a:solidFill>
              </a:rPr>
              <a:t>Проблема терроризма в России. </a:t>
            </a:r>
            <a:r>
              <a:rPr lang="ru-RU" b="1" dirty="0" err="1">
                <a:solidFill>
                  <a:schemeClr val="hlink"/>
                </a:solidFill>
              </a:rPr>
              <a:t>Бесланская</a:t>
            </a:r>
            <a:r>
              <a:rPr lang="ru-RU" b="1" dirty="0">
                <a:solidFill>
                  <a:schemeClr val="hlink"/>
                </a:solidFill>
              </a:rPr>
              <a:t> трагедия.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743200" y="5105400"/>
            <a:ext cx="6400800" cy="1752600"/>
          </a:xfrm>
        </p:spPr>
        <p:txBody>
          <a:bodyPr/>
          <a:lstStyle/>
          <a:p>
            <a:pPr lvl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Автор презентации: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Печёрский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Виталий Валерьевич, воспитатель ОГКОУ КШИ «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Колпашевский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кадетский корпус».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2793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chemeClr val="hlink"/>
                </a:solidFill>
              </a:rPr>
              <a:t>Хроника захвата школы</a:t>
            </a:r>
          </a:p>
        </p:txBody>
      </p:sp>
      <p:pic>
        <p:nvPicPr>
          <p:cNvPr id="11267" name="Рисунок 39" descr="shkol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2525" y="1828800"/>
            <a:ext cx="32670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Рисунок 40" descr="shkola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4495800"/>
            <a:ext cx="2590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Рисунок 42" descr="shkola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4419600"/>
            <a:ext cx="3581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Рисунок 41" descr="shkola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1828800"/>
            <a:ext cx="35814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b="1" smtClean="0">
                <a:solidFill>
                  <a:schemeClr val="hlink"/>
                </a:solidFill>
              </a:rPr>
              <a:t>Штурм</a:t>
            </a:r>
          </a:p>
        </p:txBody>
      </p:sp>
      <p:pic>
        <p:nvPicPr>
          <p:cNvPr id="12291" name="Рисунок 5" descr="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304800"/>
            <a:ext cx="3200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Рисунок 1" descr="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3124200"/>
            <a:ext cx="298132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Рисунок 11" descr="rescu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1371600"/>
            <a:ext cx="2438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3767138" y="2819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2295" name="Рисунок 35" descr="beslan1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3429000"/>
            <a:ext cx="3276600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smtClean="0">
                <a:solidFill>
                  <a:schemeClr val="hlink"/>
                </a:solidFill>
              </a:rPr>
              <a:t>Ужас трагедии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766888"/>
            <a:ext cx="4108450" cy="41132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b="1" smtClean="0"/>
              <a:t>Трагедия в бесланской школе потрясла мир. Сотни человек, большинство из которых дети, несколько дней удерживались террористами в заминированном здании. Свыше 350 погибших, более 700 раненых, 100 с лишним пропавших без вести. </a:t>
            </a:r>
          </a:p>
        </p:txBody>
      </p:sp>
      <p:pic>
        <p:nvPicPr>
          <p:cNvPr id="13316" name="Picture 6" descr="E:\фотки проектов\tumb2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29200" y="1447800"/>
            <a:ext cx="3657600" cy="4876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smtClean="0">
                <a:solidFill>
                  <a:schemeClr val="hlink"/>
                </a:solidFill>
              </a:rPr>
              <a:t>Разрушенная школа</a:t>
            </a:r>
          </a:p>
        </p:txBody>
      </p:sp>
      <p:pic>
        <p:nvPicPr>
          <p:cNvPr id="14339" name="Picture 3" descr="E:\фотки проектов\beslan_10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905000"/>
            <a:ext cx="7196138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chemeClr val="hlink"/>
                </a:solidFill>
              </a:rPr>
              <a:t>Беслан хоронит своих детей</a:t>
            </a:r>
          </a:p>
        </p:txBody>
      </p:sp>
      <p:pic>
        <p:nvPicPr>
          <p:cNvPr id="15363" name="Рисунок 15" descr="20040907112016_2-pohorony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905000"/>
            <a:ext cx="2133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3648075" y="2752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5365" name="Рисунок 17" descr="_40037906_coffins-ap-300x2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1905000"/>
            <a:ext cx="23050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7"/>
          <p:cNvSpPr>
            <a:spLocks noChangeArrowheads="1"/>
          </p:cNvSpPr>
          <p:nvPr/>
        </p:nvSpPr>
        <p:spPr bwMode="auto">
          <a:xfrm>
            <a:off x="3805238" y="2386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5367" name="Рисунок 18" descr="_40037924_kiss-ap-220x3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1905000"/>
            <a:ext cx="24384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Rectangle 9"/>
          <p:cNvSpPr>
            <a:spLocks noChangeArrowheads="1"/>
          </p:cNvSpPr>
          <p:nvPr/>
        </p:nvSpPr>
        <p:spPr bwMode="auto">
          <a:xfrm>
            <a:off x="3690938" y="2767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5369" name="Рисунок 20" descr="684992_20040906071542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4267200"/>
            <a:ext cx="21431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0" name="Rectangle 11"/>
          <p:cNvSpPr>
            <a:spLocks noChangeArrowheads="1"/>
          </p:cNvSpPr>
          <p:nvPr/>
        </p:nvSpPr>
        <p:spPr bwMode="auto">
          <a:xfrm>
            <a:off x="3676650" y="2776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5371" name="Рисунок 29" descr="beslan_plac1x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4267200"/>
            <a:ext cx="21717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2" name="Rectangle 13"/>
          <p:cNvSpPr>
            <a:spLocks noChangeArrowheads="1"/>
          </p:cNvSpPr>
          <p:nvPr/>
        </p:nvSpPr>
        <p:spPr bwMode="auto">
          <a:xfrm>
            <a:off x="3790950" y="2605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5373" name="Рисунок 30" descr="beslan_pohreb1x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91200" y="4343400"/>
            <a:ext cx="2438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chemeClr val="hlink"/>
                </a:solidFill>
              </a:rPr>
              <a:t>Великое горе</a:t>
            </a:r>
          </a:p>
        </p:txBody>
      </p:sp>
      <p:pic>
        <p:nvPicPr>
          <p:cNvPr id="16387" name="Picture 3" descr="E:\фотки проектов\9ee49d7573e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1295400"/>
            <a:ext cx="4572000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E:\фотки проектов\807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276600"/>
            <a:ext cx="4267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3676650" y="2757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6390" name="Рисунок 28" descr="50629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4448175"/>
            <a:ext cx="28194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772400" cy="762000"/>
          </a:xfrm>
        </p:spPr>
        <p:txBody>
          <a:bodyPr/>
          <a:lstStyle/>
          <a:p>
            <a:pPr eaLnBrk="1" hangingPunct="1"/>
            <a:r>
              <a:rPr lang="ru-RU" sz="4800" smtClean="0">
                <a:solidFill>
                  <a:schemeClr val="hlink"/>
                </a:solidFill>
              </a:rPr>
              <a:t>Литература по проекту</a:t>
            </a:r>
          </a:p>
        </p:txBody>
      </p:sp>
      <p:pic>
        <p:nvPicPr>
          <p:cNvPr id="17411" name="Picture 3" descr="E:\фотки проектов\4296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1219200"/>
            <a:ext cx="2514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E:\фотки проектов\6226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1219200"/>
            <a:ext cx="2514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E:\фотки проектов\100008765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1219200"/>
            <a:ext cx="2362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E:\фотки проектов\100049883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3429000"/>
            <a:ext cx="2438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 descr="E:\фотки проектов\Terr_b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33600" y="3352800"/>
            <a:ext cx="2438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143000"/>
            <a:ext cx="7772400" cy="762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4400" b="1" smtClean="0"/>
              <a:t>Проектную работу подготовила Пилосян Яна -  10 «А» класс</a:t>
            </a:r>
          </a:p>
          <a:p>
            <a:pPr eaLnBrk="1" hangingPunct="1">
              <a:lnSpc>
                <a:spcPct val="90000"/>
              </a:lnSpc>
            </a:pPr>
            <a:r>
              <a:rPr lang="ru-RU" sz="4400" b="1" smtClean="0"/>
              <a:t>Школа № 1022 с этнокультурным (русским) компонентом 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chemeClr val="hlink"/>
                </a:solidFill>
              </a:rPr>
              <a:t>Проблема терроризма в России. </a:t>
            </a:r>
            <a:r>
              <a:rPr lang="ru-RU" b="1" dirty="0" err="1" smtClean="0">
                <a:solidFill>
                  <a:schemeClr val="hlink"/>
                </a:solidFill>
              </a:rPr>
              <a:t>Бесланская</a:t>
            </a:r>
            <a:r>
              <a:rPr lang="ru-RU" b="1" dirty="0" smtClean="0">
                <a:solidFill>
                  <a:schemeClr val="hlink"/>
                </a:solidFill>
              </a:rPr>
              <a:t> трагедия.</a:t>
            </a:r>
          </a:p>
        </p:txBody>
      </p:sp>
      <p:pic>
        <p:nvPicPr>
          <p:cNvPr id="3075" name="Picture 3" descr="E:\фотки проектов\BeslanLocation2007-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286000"/>
            <a:ext cx="4191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E:\фотки проектов\beslan-kto-vinova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676400"/>
            <a:ext cx="3200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990600"/>
          </a:xfrm>
        </p:spPr>
        <p:txBody>
          <a:bodyPr/>
          <a:lstStyle/>
          <a:p>
            <a:pPr eaLnBrk="1" hangingPunct="1"/>
            <a:r>
              <a:rPr lang="ru-RU" sz="4800" smtClean="0">
                <a:solidFill>
                  <a:schemeClr val="hlink"/>
                </a:solidFill>
              </a:rPr>
              <a:t>Цели проектной работы: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382000" cy="43561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b="1" smtClean="0"/>
              <a:t>проанализировать причины терроризма в России, внешние факторы обострения проблемы.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smtClean="0">
                <a:solidFill>
                  <a:srgbClr val="3A3A3A"/>
                </a:solidFill>
              </a:rPr>
              <a:t> р</a:t>
            </a:r>
            <a:r>
              <a:rPr lang="ru-RU" sz="2800" b="1" smtClean="0"/>
              <a:t>ассмотреть трагедию в Беслане. Что есть Беслан, проявление международного терроризма или внутренние проблемы России? Какие меры должно предпринять государства, чтобы подобная трагедия не повторилась.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smtClean="0"/>
              <a:t> какой вклад молодежь может внести по противодействию террору? Как воспитать в подрастающем поколении толерантность, любовь к ближнему?</a:t>
            </a:r>
            <a:r>
              <a:rPr lang="ru-RU" sz="28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772400" cy="9906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hlink"/>
                </a:solidFill>
              </a:rPr>
              <a:t>Международный терроризм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1766888"/>
            <a:ext cx="4487863" cy="41132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Сегодня в мире насчитывается около 500 нелегальных террористических организаций. С 1968 по 1980 гг. ими было совершено около 6700 террористических актов, в результате которых погибло 3668 и ранено 7474 человека. Терроризм  приобрел международный, глобальный характер.</a:t>
            </a:r>
            <a:r>
              <a:rPr lang="ru-RU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pic>
        <p:nvPicPr>
          <p:cNvPr id="5124" name="Picture 6" descr="E:\фотки проектов\1000860106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1524000"/>
            <a:ext cx="3352800" cy="4572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chemeClr val="hlink"/>
                </a:solidFill>
              </a:rPr>
              <a:t>Особенности международного терроризма: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2800" b="1" smtClean="0"/>
              <a:t>Хорошо структурированный и организованный характер</a:t>
            </a:r>
          </a:p>
          <a:p>
            <a:pPr eaLnBrk="1" hangingPunct="1"/>
            <a:r>
              <a:rPr lang="ru-RU" sz="2800" b="1" smtClean="0"/>
              <a:t>Работа по отбору и подготовке сторонников, боевиков</a:t>
            </a:r>
          </a:p>
          <a:p>
            <a:pPr eaLnBrk="1" hangingPunct="1"/>
            <a:r>
              <a:rPr lang="ru-RU" sz="2800" b="1" smtClean="0"/>
              <a:t>Организация взаимодействия между отдельными группами и исполнителями</a:t>
            </a:r>
          </a:p>
          <a:p>
            <a:pPr eaLnBrk="1" hangingPunct="1"/>
            <a:r>
              <a:rPr lang="ru-RU" sz="2800" b="1" smtClean="0"/>
              <a:t>Создание сети подполья, тайников и складов оружия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b="1" smtClean="0"/>
              <a:t>Согласно исследованиям российских и зарубежных ученых, совокупный бюджет в сфере террора составляет ежегодно от 5 до 20 млрд. долларов.</a:t>
            </a:r>
            <a:r>
              <a:rPr lang="ru-RU" sz="2400" smtClean="0"/>
              <a:t> </a:t>
            </a:r>
          </a:p>
        </p:txBody>
      </p:sp>
      <p:pic>
        <p:nvPicPr>
          <p:cNvPr id="7171" name="Picture 3" descr="E:\фотки проектов\11sep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133600"/>
            <a:ext cx="293687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E:\фотки проектов\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676400"/>
            <a:ext cx="3759200" cy="48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chemeClr val="hlink"/>
                </a:solidFill>
              </a:rPr>
              <a:t>Проблема терроризма в России. Бесланская трагедия.</a:t>
            </a:r>
          </a:p>
        </p:txBody>
      </p:sp>
      <p:pic>
        <p:nvPicPr>
          <p:cNvPr id="8195" name="Picture 3" descr="E:\фотки проектов\s__beslan_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752600"/>
            <a:ext cx="6553200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hlink"/>
                </a:solidFill>
              </a:rPr>
              <a:t>Причины терроризма в России: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145463" cy="42799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b="1" smtClean="0"/>
              <a:t>Внешним фактором обострения проблемы терроризма в России стал общий рост числа его проявлений в мире. К внешним стимулам роста терроризма следует отнести резкое превращение России в абсолютно открытое, незащищенное от всего негативного, что есть на Западе, общество.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smtClean="0"/>
              <a:t>Россия - полиэтническое и поликонфессиональное государство, в стране проживает около 20 млн. мусульман, часть из которых исповедует его крайние, радикальные течения (те же набирающие силу ваххабиты), связанные с проявлениями насилия и особой жестокости, что демонстрировали чеченские боевики и террористы.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b="1" smtClean="0">
                <a:solidFill>
                  <a:schemeClr val="hlink"/>
                </a:solidFill>
              </a:rPr>
              <a:t>   Начало трагедии</a:t>
            </a:r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495800" cy="42799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i="1" smtClean="0"/>
              <a:t>1 сентября 2004 в североосетинском Беслане ничто не предвещало беды. Дети, сопровождаемые родителями, шли в школу. На торжественной линейке у средней школы №1 собралось несколько сотен человек. Внезапно на линейку ворвались вооруженные люди и начали загонять собравшихся в школу. Так началась Бесланская беда. </a:t>
            </a:r>
          </a:p>
        </p:txBody>
      </p:sp>
      <p:pic>
        <p:nvPicPr>
          <p:cNvPr id="10244" name="Рисунок 89" descr="250px-Beslan_hostage_crisis_plan_rus.svg.pn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1600200"/>
            <a:ext cx="4114800" cy="5029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Экспедиция">
  <a:themeElements>
    <a:clrScheme name="Экспедиция 2">
      <a:dk1>
        <a:srgbClr val="000000"/>
      </a:dk1>
      <a:lt1>
        <a:srgbClr val="FFFFFF"/>
      </a:lt1>
      <a:dk2>
        <a:srgbClr val="482400"/>
      </a:dk2>
      <a:lt2>
        <a:srgbClr val="808080"/>
      </a:lt2>
      <a:accent1>
        <a:srgbClr val="DFD6C3"/>
      </a:accent1>
      <a:accent2>
        <a:srgbClr val="D69B80"/>
      </a:accent2>
      <a:accent3>
        <a:srgbClr val="FFFFFF"/>
      </a:accent3>
      <a:accent4>
        <a:srgbClr val="000000"/>
      </a:accent4>
      <a:accent5>
        <a:srgbClr val="ECE8DE"/>
      </a:accent5>
      <a:accent6>
        <a:srgbClr val="C28C73"/>
      </a:accent6>
      <a:hlink>
        <a:srgbClr val="993300"/>
      </a:hlink>
      <a:folHlink>
        <a:srgbClr val="666600"/>
      </a:folHlink>
    </a:clrScheme>
    <a:fontScheme name="Экспедиция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Экспедиция 1">
        <a:dk1>
          <a:srgbClr val="000000"/>
        </a:dk1>
        <a:lt1>
          <a:srgbClr val="A7947B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кспедиция 2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кспедиция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кспедиция 4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8488AC"/>
        </a:accent2>
        <a:accent3>
          <a:srgbClr val="CCBDB0"/>
        </a:accent3>
        <a:accent4>
          <a:srgbClr val="000000"/>
        </a:accent4>
        <a:accent5>
          <a:srgbClr val="E1D1B8"/>
        </a:accent5>
        <a:accent6>
          <a:srgbClr val="777B9B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Designs\Экспедиция.pot</Template>
  <TotalTime>105</TotalTime>
  <Words>426</Words>
  <Application>Microsoft Office PowerPoint</Application>
  <PresentationFormat>Экран (4:3)</PresentationFormat>
  <Paragraphs>31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Times New Roman</vt:lpstr>
      <vt:lpstr>Wingdings</vt:lpstr>
      <vt:lpstr>Экспедиция</vt:lpstr>
      <vt:lpstr>Проблема терроризма в России. Бесланская трагедия.</vt:lpstr>
      <vt:lpstr>Проблема терроризма в России. Бесланская трагедия.</vt:lpstr>
      <vt:lpstr>Цели проектной работы:</vt:lpstr>
      <vt:lpstr>Международный терроризм</vt:lpstr>
      <vt:lpstr>Особенности международного терроризма:</vt:lpstr>
      <vt:lpstr>Согласно исследованиям российских и зарубежных ученых, совокупный бюджет в сфере террора составляет ежегодно от 5 до 20 млрд. долларов. </vt:lpstr>
      <vt:lpstr>Проблема терроризма в России. Бесланская трагедия.</vt:lpstr>
      <vt:lpstr>Причины терроризма в России:</vt:lpstr>
      <vt:lpstr>   Начало трагедии</vt:lpstr>
      <vt:lpstr>Хроника захвата школы</vt:lpstr>
      <vt:lpstr>Штурм</vt:lpstr>
      <vt:lpstr>Ужас трагедии</vt:lpstr>
      <vt:lpstr>Разрушенная школа</vt:lpstr>
      <vt:lpstr>Беслан хоронит своих детей</vt:lpstr>
      <vt:lpstr>Великое горе</vt:lpstr>
      <vt:lpstr>Литература по проекту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Кабинет-2</cp:lastModifiedBy>
  <cp:revision>7</cp:revision>
  <dcterms:created xsi:type="dcterms:W3CDTF">1601-01-01T00:00:00Z</dcterms:created>
  <dcterms:modified xsi:type="dcterms:W3CDTF">2023-09-27T09:31:27Z</dcterms:modified>
</cp:coreProperties>
</file>