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72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233CC-D7F1-44B3-9328-115001BCD345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0E4976AA-EFD2-4A62-8B02-83E6486EED09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личностных ресурсов, позволяющих преодолеть социально-психологический стресс</a:t>
          </a:r>
        </a:p>
      </dgm:t>
    </dgm:pt>
    <dgm:pt modelId="{069FDACF-24D7-4B01-9684-C9C3452A1F25}" type="parTrans" cxnId="{0F78DFD8-DC64-493A-9EE4-E7D08C837831}">
      <dgm:prSet/>
      <dgm:spPr/>
      <dgm:t>
        <a:bodyPr/>
        <a:lstStyle/>
        <a:p>
          <a:endParaRPr lang="ru-RU"/>
        </a:p>
      </dgm:t>
    </dgm:pt>
    <dgm:pt modelId="{5C8DDAD0-32F5-4A42-B43A-A83189B7B3FF}" type="sibTrans" cxnId="{0F78DFD8-DC64-493A-9EE4-E7D08C837831}">
      <dgm:prSet/>
      <dgm:spPr/>
      <dgm:t>
        <a:bodyPr/>
        <a:lstStyle/>
        <a:p>
          <a:endParaRPr lang="ru-RU"/>
        </a:p>
      </dgm:t>
    </dgm:pt>
    <dgm:pt modelId="{207FEF37-9752-41C3-836A-47E7FA676915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социальной и персональной компетентности</a:t>
          </a:r>
        </a:p>
      </dgm:t>
    </dgm:pt>
    <dgm:pt modelId="{BF351A7D-48E3-4BAF-BCFC-4F14C88EAA76}" type="parTrans" cxnId="{6E0E6197-4D6F-4278-963D-0A040DC162EC}">
      <dgm:prSet/>
      <dgm:spPr/>
      <dgm:t>
        <a:bodyPr/>
        <a:lstStyle/>
        <a:p>
          <a:endParaRPr lang="ru-RU"/>
        </a:p>
      </dgm:t>
    </dgm:pt>
    <dgm:pt modelId="{99120B12-2AD6-4FED-9024-79BC8E37BA73}" type="sibTrans" cxnId="{6E0E6197-4D6F-4278-963D-0A040DC162EC}">
      <dgm:prSet/>
      <dgm:spPr/>
      <dgm:t>
        <a:bodyPr/>
        <a:lstStyle/>
        <a:p>
          <a:endParaRPr lang="ru-RU"/>
        </a:p>
      </dgm:t>
    </dgm:pt>
    <dgm:pt modelId="{CA5B0D24-EA51-4DF0-A5FE-AC1DAE7A73DC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адаптивных стратегий поведения</a:t>
          </a:r>
        </a:p>
      </dgm:t>
    </dgm:pt>
    <dgm:pt modelId="{BA103C2A-43CF-4C88-972E-2013E2040784}" type="parTrans" cxnId="{C92CDC2E-C569-46DE-B56D-D43227EF0635}">
      <dgm:prSet/>
      <dgm:spPr/>
      <dgm:t>
        <a:bodyPr/>
        <a:lstStyle/>
        <a:p>
          <a:endParaRPr lang="ru-RU"/>
        </a:p>
      </dgm:t>
    </dgm:pt>
    <dgm:pt modelId="{4C5B881B-26C3-4057-BA6E-2FCC1A734B5B}" type="sibTrans" cxnId="{C92CDC2E-C569-46DE-B56D-D43227EF0635}">
      <dgm:prSet/>
      <dgm:spPr/>
      <dgm:t>
        <a:bodyPr/>
        <a:lstStyle/>
        <a:p>
          <a:endParaRPr lang="ru-RU"/>
        </a:p>
      </dgm:t>
    </dgm:pt>
    <dgm:pt modelId="{7EE5B495-4169-4579-A7A5-2DD3966E579D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функциональной семьи</a:t>
          </a:r>
        </a:p>
      </dgm:t>
    </dgm:pt>
    <dgm:pt modelId="{C36D0705-5FF6-4F97-88B4-636919F3F47B}" type="parTrans" cxnId="{F730BCC7-70C3-4B97-8AC7-53CCCAF0A637}">
      <dgm:prSet/>
      <dgm:spPr/>
      <dgm:t>
        <a:bodyPr/>
        <a:lstStyle/>
        <a:p>
          <a:endParaRPr lang="ru-RU"/>
        </a:p>
      </dgm:t>
    </dgm:pt>
    <dgm:pt modelId="{985435DA-818A-4400-85B0-2BD0B76307DB}" type="sibTrans" cxnId="{F730BCC7-70C3-4B97-8AC7-53CCCAF0A637}">
      <dgm:prSet/>
      <dgm:spPr/>
      <dgm:t>
        <a:bodyPr/>
        <a:lstStyle/>
        <a:p>
          <a:endParaRPr lang="ru-RU"/>
        </a:p>
      </dgm:t>
    </dgm:pt>
    <dgm:pt modelId="{F6A7B432-3688-4B33-ADB7-C9B43BB8A27B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социально-поддерживающих систем (социальные службы, клубы, молодёжные просоциальные организации и т. д.).</a:t>
          </a:r>
        </a:p>
      </dgm:t>
    </dgm:pt>
    <dgm:pt modelId="{694BF3D0-2020-4F33-AFE3-684194EFACFF}" type="parTrans" cxnId="{4DE7828A-FD36-4D8F-84F6-CA44EF8FCA17}">
      <dgm:prSet/>
      <dgm:spPr/>
      <dgm:t>
        <a:bodyPr/>
        <a:lstStyle/>
        <a:p>
          <a:endParaRPr lang="ru-RU"/>
        </a:p>
      </dgm:t>
    </dgm:pt>
    <dgm:pt modelId="{812D33ED-E1B1-4867-8A76-F31BB5D10EC6}" type="sibTrans" cxnId="{4DE7828A-FD36-4D8F-84F6-CA44EF8FCA17}">
      <dgm:prSet/>
      <dgm:spPr/>
      <dgm:t>
        <a:bodyPr/>
        <a:lstStyle/>
        <a:p>
          <a:endParaRPr lang="ru-RU"/>
        </a:p>
      </dgm:t>
    </dgm:pt>
    <dgm:pt modelId="{88AB8BE3-4411-4F49-B4AD-31EC6B5D351B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Альтернативные употреблению наркотиков программы детско-подростковой и молодёжной активности</a:t>
          </a:r>
        </a:p>
      </dgm:t>
    </dgm:pt>
    <dgm:pt modelId="{C0F4C5C7-175C-470F-9FED-070055736586}" type="parTrans" cxnId="{8838E336-8706-4613-86A8-2FC4DB5056F7}">
      <dgm:prSet/>
      <dgm:spPr/>
      <dgm:t>
        <a:bodyPr/>
        <a:lstStyle/>
        <a:p>
          <a:endParaRPr lang="ru-RU"/>
        </a:p>
      </dgm:t>
    </dgm:pt>
    <dgm:pt modelId="{AF2857AD-8382-4BE9-BD1D-087BE3EA2B57}" type="sibTrans" cxnId="{8838E336-8706-4613-86A8-2FC4DB5056F7}">
      <dgm:prSet/>
      <dgm:spPr/>
      <dgm:t>
        <a:bodyPr/>
        <a:lstStyle/>
        <a:p>
          <a:endParaRPr lang="ru-RU"/>
        </a:p>
      </dgm:t>
    </dgm:pt>
    <dgm:pt modelId="{9044A69D-EFF4-46D0-ABA0-CCC5140059E7}">
      <dgm:prSet custT="1"/>
      <dgm:spPr/>
      <dgm:t>
        <a:bodyPr/>
        <a:lstStyle/>
        <a:p>
          <a:r>
            <a:rPr lang="ru-RU" sz="16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Антинаркотические мотивационные акции</a:t>
          </a:r>
        </a:p>
      </dgm:t>
    </dgm:pt>
    <dgm:pt modelId="{8F528B52-3710-4298-BB57-8693B96491B5}" type="parTrans" cxnId="{E172E101-B6A9-4CE6-A069-C41D72DFB684}">
      <dgm:prSet/>
      <dgm:spPr/>
      <dgm:t>
        <a:bodyPr/>
        <a:lstStyle/>
        <a:p>
          <a:endParaRPr lang="ru-RU"/>
        </a:p>
      </dgm:t>
    </dgm:pt>
    <dgm:pt modelId="{AF9966D3-F91D-41EE-918B-D9B7E2712CC1}" type="sibTrans" cxnId="{E172E101-B6A9-4CE6-A069-C41D72DFB684}">
      <dgm:prSet/>
      <dgm:spPr/>
      <dgm:t>
        <a:bodyPr/>
        <a:lstStyle/>
        <a:p>
          <a:endParaRPr lang="ru-RU"/>
        </a:p>
      </dgm:t>
    </dgm:pt>
    <dgm:pt modelId="{01E0CBA0-7CEB-4182-A8CB-C3974406ABAD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социальных работников и волонтёров</a:t>
          </a:r>
        </a:p>
      </dgm:t>
    </dgm:pt>
    <dgm:pt modelId="{549F9DDF-1EB2-454A-AE79-B5046068DF0B}" type="parTrans" cxnId="{A1857D18-4C91-406E-8666-4C35E477547E}">
      <dgm:prSet/>
      <dgm:spPr/>
      <dgm:t>
        <a:bodyPr/>
        <a:lstStyle/>
        <a:p>
          <a:endParaRPr lang="ru-RU"/>
        </a:p>
      </dgm:t>
    </dgm:pt>
    <dgm:pt modelId="{333870C0-9D7E-40B2-9611-8B460CF81F6F}" type="sibTrans" cxnId="{A1857D18-4C91-406E-8666-4C35E477547E}">
      <dgm:prSet/>
      <dgm:spPr/>
      <dgm:t>
        <a:bodyPr/>
        <a:lstStyle/>
        <a:p>
          <a:endParaRPr lang="ru-RU"/>
        </a:p>
      </dgm:t>
    </dgm:pt>
    <dgm:pt modelId="{67477720-D870-4301-8BE0-12CECDF4F4CD}" type="pres">
      <dgm:prSet presAssocID="{F56233CC-D7F1-44B3-9328-115001BCD345}" presName="linearFlow" presStyleCnt="0">
        <dgm:presLayoutVars>
          <dgm:dir/>
          <dgm:resizeHandles val="exact"/>
        </dgm:presLayoutVars>
      </dgm:prSet>
      <dgm:spPr/>
    </dgm:pt>
    <dgm:pt modelId="{C6CFF257-1325-41BC-BFB2-7CDE3D07DD9F}" type="pres">
      <dgm:prSet presAssocID="{0E4976AA-EFD2-4A62-8B02-83E6486EED09}" presName="composite" presStyleCnt="0"/>
      <dgm:spPr/>
    </dgm:pt>
    <dgm:pt modelId="{07E8ADFC-3444-47B8-A2B9-65E38E961140}" type="pres">
      <dgm:prSet presAssocID="{0E4976AA-EFD2-4A62-8B02-83E6486EED09}" presName="imgShp" presStyleLbl="fgImgPlace1" presStyleIdx="0" presStyleCnt="8"/>
      <dgm:spPr>
        <a:solidFill>
          <a:srgbClr val="00B0F0"/>
        </a:solidFill>
      </dgm:spPr>
    </dgm:pt>
    <dgm:pt modelId="{FA37BF77-745B-4908-B74D-09AD93FA0DF4}" type="pres">
      <dgm:prSet presAssocID="{0E4976AA-EFD2-4A62-8B02-83E6486EED0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1DBD9-7E5D-412A-BE14-DD958F1C632E}" type="pres">
      <dgm:prSet presAssocID="{5C8DDAD0-32F5-4A42-B43A-A83189B7B3FF}" presName="spacing" presStyleCnt="0"/>
      <dgm:spPr/>
    </dgm:pt>
    <dgm:pt modelId="{BA20772C-8317-44CD-83C0-9919A2C54680}" type="pres">
      <dgm:prSet presAssocID="{207FEF37-9752-41C3-836A-47E7FA676915}" presName="composite" presStyleCnt="0"/>
      <dgm:spPr/>
    </dgm:pt>
    <dgm:pt modelId="{1B856AEA-E0D0-4A1F-AC89-96D7C04A2ABA}" type="pres">
      <dgm:prSet presAssocID="{207FEF37-9752-41C3-836A-47E7FA676915}" presName="imgShp" presStyleLbl="fgImgPlace1" presStyleIdx="1" presStyleCnt="8"/>
      <dgm:spPr>
        <a:solidFill>
          <a:srgbClr val="00B0F0"/>
        </a:solidFill>
      </dgm:spPr>
    </dgm:pt>
    <dgm:pt modelId="{D6581513-1E3D-4782-A598-4C0193E6F888}" type="pres">
      <dgm:prSet presAssocID="{207FEF37-9752-41C3-836A-47E7FA676915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979D6-4F33-4930-B197-44C34537EA56}" type="pres">
      <dgm:prSet presAssocID="{99120B12-2AD6-4FED-9024-79BC8E37BA73}" presName="spacing" presStyleCnt="0"/>
      <dgm:spPr/>
    </dgm:pt>
    <dgm:pt modelId="{74E63754-D97E-4827-ADD0-9689F6D9DA6C}" type="pres">
      <dgm:prSet presAssocID="{CA5B0D24-EA51-4DF0-A5FE-AC1DAE7A73DC}" presName="composite" presStyleCnt="0"/>
      <dgm:spPr/>
    </dgm:pt>
    <dgm:pt modelId="{B098CA57-3D04-4BED-B14C-E01AB2DD4241}" type="pres">
      <dgm:prSet presAssocID="{CA5B0D24-EA51-4DF0-A5FE-AC1DAE7A73DC}" presName="imgShp" presStyleLbl="fgImgPlace1" presStyleIdx="2" presStyleCnt="8"/>
      <dgm:spPr>
        <a:solidFill>
          <a:srgbClr val="00B0F0"/>
        </a:solidFill>
      </dgm:spPr>
    </dgm:pt>
    <dgm:pt modelId="{116BCC6E-311A-4675-B630-64447DA2D60F}" type="pres">
      <dgm:prSet presAssocID="{CA5B0D24-EA51-4DF0-A5FE-AC1DAE7A73DC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08FE0-C633-4928-B388-915F6A88F776}" type="pres">
      <dgm:prSet presAssocID="{4C5B881B-26C3-4057-BA6E-2FCC1A734B5B}" presName="spacing" presStyleCnt="0"/>
      <dgm:spPr/>
    </dgm:pt>
    <dgm:pt modelId="{8B7E5271-FEB3-42DB-BC5B-032811922D38}" type="pres">
      <dgm:prSet presAssocID="{7EE5B495-4169-4579-A7A5-2DD3966E579D}" presName="composite" presStyleCnt="0"/>
      <dgm:spPr/>
    </dgm:pt>
    <dgm:pt modelId="{FF91A301-0A35-4021-BDEA-4F3B06B22CF0}" type="pres">
      <dgm:prSet presAssocID="{7EE5B495-4169-4579-A7A5-2DD3966E579D}" presName="imgShp" presStyleLbl="fgImgPlace1" presStyleIdx="3" presStyleCnt="8"/>
      <dgm:spPr>
        <a:solidFill>
          <a:srgbClr val="00B0F0"/>
        </a:solidFill>
      </dgm:spPr>
    </dgm:pt>
    <dgm:pt modelId="{2ADB545E-F63A-4036-89C6-3302168C69AC}" type="pres">
      <dgm:prSet presAssocID="{7EE5B495-4169-4579-A7A5-2DD3966E579D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A618C-DF45-40DF-80A9-9C0F976F5D35}" type="pres">
      <dgm:prSet presAssocID="{985435DA-818A-4400-85B0-2BD0B76307DB}" presName="spacing" presStyleCnt="0"/>
      <dgm:spPr/>
    </dgm:pt>
    <dgm:pt modelId="{B19E5562-F64F-48AA-BAB2-DB72A45AFB72}" type="pres">
      <dgm:prSet presAssocID="{F6A7B432-3688-4B33-ADB7-C9B43BB8A27B}" presName="composite" presStyleCnt="0"/>
      <dgm:spPr/>
    </dgm:pt>
    <dgm:pt modelId="{1C0CD6DF-F487-4DBC-B178-AD2DDA4DD778}" type="pres">
      <dgm:prSet presAssocID="{F6A7B432-3688-4B33-ADB7-C9B43BB8A27B}" presName="imgShp" presStyleLbl="fgImgPlace1" presStyleIdx="4" presStyleCnt="8"/>
      <dgm:spPr>
        <a:solidFill>
          <a:srgbClr val="00B0F0"/>
        </a:solidFill>
      </dgm:spPr>
    </dgm:pt>
    <dgm:pt modelId="{82D52F11-7614-4D49-BAE7-F74401CB8FA6}" type="pres">
      <dgm:prSet presAssocID="{F6A7B432-3688-4B33-ADB7-C9B43BB8A27B}" presName="txShp" presStyleLbl="node1" presStyleIdx="4" presStyleCnt="8" custScaleY="11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67CE6-7780-4BA7-80FA-158CF6A16622}" type="pres">
      <dgm:prSet presAssocID="{812D33ED-E1B1-4867-8A76-F31BB5D10EC6}" presName="spacing" presStyleCnt="0"/>
      <dgm:spPr/>
    </dgm:pt>
    <dgm:pt modelId="{E9C598F8-23E3-4725-8639-4B8C5A8F8E8C}" type="pres">
      <dgm:prSet presAssocID="{88AB8BE3-4411-4F49-B4AD-31EC6B5D351B}" presName="composite" presStyleCnt="0"/>
      <dgm:spPr/>
    </dgm:pt>
    <dgm:pt modelId="{B059B26C-8107-4B0F-B505-FDDC44340769}" type="pres">
      <dgm:prSet presAssocID="{88AB8BE3-4411-4F49-B4AD-31EC6B5D351B}" presName="imgShp" presStyleLbl="fgImgPlace1" presStyleIdx="5" presStyleCnt="8"/>
      <dgm:spPr>
        <a:solidFill>
          <a:srgbClr val="00B0F0"/>
        </a:solidFill>
      </dgm:spPr>
    </dgm:pt>
    <dgm:pt modelId="{7711B2EA-0B16-4768-835F-55191C30CA13}" type="pres">
      <dgm:prSet presAssocID="{88AB8BE3-4411-4F49-B4AD-31EC6B5D351B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5C17F-9E54-4D84-9F72-901033D0CF7C}" type="pres">
      <dgm:prSet presAssocID="{AF2857AD-8382-4BE9-BD1D-087BE3EA2B57}" presName="spacing" presStyleCnt="0"/>
      <dgm:spPr/>
    </dgm:pt>
    <dgm:pt modelId="{9372F5AE-6C0E-462D-9202-AAFC224E27BC}" type="pres">
      <dgm:prSet presAssocID="{9044A69D-EFF4-46D0-ABA0-CCC5140059E7}" presName="composite" presStyleCnt="0"/>
      <dgm:spPr/>
    </dgm:pt>
    <dgm:pt modelId="{EE0D39D9-E408-495E-8AB9-430E83C0FA2D}" type="pres">
      <dgm:prSet presAssocID="{9044A69D-EFF4-46D0-ABA0-CCC5140059E7}" presName="imgShp" presStyleLbl="fgImgPlace1" presStyleIdx="6" presStyleCnt="8"/>
      <dgm:spPr>
        <a:solidFill>
          <a:srgbClr val="00B0F0"/>
        </a:solidFill>
      </dgm:spPr>
    </dgm:pt>
    <dgm:pt modelId="{83165AF3-7717-4F5C-B3CD-85BFA40DBFB2}" type="pres">
      <dgm:prSet presAssocID="{9044A69D-EFF4-46D0-ABA0-CCC5140059E7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124EF-D283-41CA-BAAF-55908217C8F5}" type="pres">
      <dgm:prSet presAssocID="{AF9966D3-F91D-41EE-918B-D9B7E2712CC1}" presName="spacing" presStyleCnt="0"/>
      <dgm:spPr/>
    </dgm:pt>
    <dgm:pt modelId="{F72F08A5-26A1-4FE0-92F8-52813BA13D73}" type="pres">
      <dgm:prSet presAssocID="{01E0CBA0-7CEB-4182-A8CB-C3974406ABAD}" presName="composite" presStyleCnt="0"/>
      <dgm:spPr/>
    </dgm:pt>
    <dgm:pt modelId="{A038092E-51AB-4D43-AC5E-38737108A7C9}" type="pres">
      <dgm:prSet presAssocID="{01E0CBA0-7CEB-4182-A8CB-C3974406ABAD}" presName="imgShp" presStyleLbl="fgImgPlace1" presStyleIdx="7" presStyleCnt="8"/>
      <dgm:spPr>
        <a:solidFill>
          <a:srgbClr val="00B0F0"/>
        </a:solidFill>
      </dgm:spPr>
    </dgm:pt>
    <dgm:pt modelId="{822A6694-5A1C-4826-87B6-85DA4AAF3AB3}" type="pres">
      <dgm:prSet presAssocID="{01E0CBA0-7CEB-4182-A8CB-C3974406ABAD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57D18-4C91-406E-8666-4C35E477547E}" srcId="{F56233CC-D7F1-44B3-9328-115001BCD345}" destId="{01E0CBA0-7CEB-4182-A8CB-C3974406ABAD}" srcOrd="7" destOrd="0" parTransId="{549F9DDF-1EB2-454A-AE79-B5046068DF0B}" sibTransId="{333870C0-9D7E-40B2-9611-8B460CF81F6F}"/>
    <dgm:cxn modelId="{6E0E6197-4D6F-4278-963D-0A040DC162EC}" srcId="{F56233CC-D7F1-44B3-9328-115001BCD345}" destId="{207FEF37-9752-41C3-836A-47E7FA676915}" srcOrd="1" destOrd="0" parTransId="{BF351A7D-48E3-4BAF-BCFC-4F14C88EAA76}" sibTransId="{99120B12-2AD6-4FED-9024-79BC8E37BA73}"/>
    <dgm:cxn modelId="{4DE7828A-FD36-4D8F-84F6-CA44EF8FCA17}" srcId="{F56233CC-D7F1-44B3-9328-115001BCD345}" destId="{F6A7B432-3688-4B33-ADB7-C9B43BB8A27B}" srcOrd="4" destOrd="0" parTransId="{694BF3D0-2020-4F33-AFE3-684194EFACFF}" sibTransId="{812D33ED-E1B1-4867-8A76-F31BB5D10EC6}"/>
    <dgm:cxn modelId="{924BF997-3D9C-4CC5-A332-A65C9613F1DC}" type="presOf" srcId="{88AB8BE3-4411-4F49-B4AD-31EC6B5D351B}" destId="{7711B2EA-0B16-4768-835F-55191C30CA13}" srcOrd="0" destOrd="0" presId="urn:microsoft.com/office/officeart/2005/8/layout/vList3"/>
    <dgm:cxn modelId="{0F78DFD8-DC64-493A-9EE4-E7D08C837831}" srcId="{F56233CC-D7F1-44B3-9328-115001BCD345}" destId="{0E4976AA-EFD2-4A62-8B02-83E6486EED09}" srcOrd="0" destOrd="0" parTransId="{069FDACF-24D7-4B01-9684-C9C3452A1F25}" sibTransId="{5C8DDAD0-32F5-4A42-B43A-A83189B7B3FF}"/>
    <dgm:cxn modelId="{0C8C158E-8F35-433C-91E2-4F728BE13EF6}" type="presOf" srcId="{7EE5B495-4169-4579-A7A5-2DD3966E579D}" destId="{2ADB545E-F63A-4036-89C6-3302168C69AC}" srcOrd="0" destOrd="0" presId="urn:microsoft.com/office/officeart/2005/8/layout/vList3"/>
    <dgm:cxn modelId="{F730BCC7-70C3-4B97-8AC7-53CCCAF0A637}" srcId="{F56233CC-D7F1-44B3-9328-115001BCD345}" destId="{7EE5B495-4169-4579-A7A5-2DD3966E579D}" srcOrd="3" destOrd="0" parTransId="{C36D0705-5FF6-4F97-88B4-636919F3F47B}" sibTransId="{985435DA-818A-4400-85B0-2BD0B76307DB}"/>
    <dgm:cxn modelId="{CD0B0336-7B79-429C-AFD5-A79162B8C3F2}" type="presOf" srcId="{F56233CC-D7F1-44B3-9328-115001BCD345}" destId="{67477720-D870-4301-8BE0-12CECDF4F4CD}" srcOrd="0" destOrd="0" presId="urn:microsoft.com/office/officeart/2005/8/layout/vList3"/>
    <dgm:cxn modelId="{0E9E794F-17C0-4F48-86EA-AA822973F6BD}" type="presOf" srcId="{01E0CBA0-7CEB-4182-A8CB-C3974406ABAD}" destId="{822A6694-5A1C-4826-87B6-85DA4AAF3AB3}" srcOrd="0" destOrd="0" presId="urn:microsoft.com/office/officeart/2005/8/layout/vList3"/>
    <dgm:cxn modelId="{828CC8A1-66A5-4FCE-83C2-BDAE92B3030E}" type="presOf" srcId="{207FEF37-9752-41C3-836A-47E7FA676915}" destId="{D6581513-1E3D-4782-A598-4C0193E6F888}" srcOrd="0" destOrd="0" presId="urn:microsoft.com/office/officeart/2005/8/layout/vList3"/>
    <dgm:cxn modelId="{269056A4-C352-4403-976A-55E7723E9A67}" type="presOf" srcId="{F6A7B432-3688-4B33-ADB7-C9B43BB8A27B}" destId="{82D52F11-7614-4D49-BAE7-F74401CB8FA6}" srcOrd="0" destOrd="0" presId="urn:microsoft.com/office/officeart/2005/8/layout/vList3"/>
    <dgm:cxn modelId="{7FF42595-EB01-4C71-A9AA-1EB3511F3351}" type="presOf" srcId="{CA5B0D24-EA51-4DF0-A5FE-AC1DAE7A73DC}" destId="{116BCC6E-311A-4675-B630-64447DA2D60F}" srcOrd="0" destOrd="0" presId="urn:microsoft.com/office/officeart/2005/8/layout/vList3"/>
    <dgm:cxn modelId="{055D46E3-8484-418F-881A-094755FCC6C3}" type="presOf" srcId="{0E4976AA-EFD2-4A62-8B02-83E6486EED09}" destId="{FA37BF77-745B-4908-B74D-09AD93FA0DF4}" srcOrd="0" destOrd="0" presId="urn:microsoft.com/office/officeart/2005/8/layout/vList3"/>
    <dgm:cxn modelId="{8838E336-8706-4613-86A8-2FC4DB5056F7}" srcId="{F56233CC-D7F1-44B3-9328-115001BCD345}" destId="{88AB8BE3-4411-4F49-B4AD-31EC6B5D351B}" srcOrd="5" destOrd="0" parTransId="{C0F4C5C7-175C-470F-9FED-070055736586}" sibTransId="{AF2857AD-8382-4BE9-BD1D-087BE3EA2B57}"/>
    <dgm:cxn modelId="{5BB086C5-BC6A-4F48-A7DA-6C562AC50A24}" type="presOf" srcId="{9044A69D-EFF4-46D0-ABA0-CCC5140059E7}" destId="{83165AF3-7717-4F5C-B3CD-85BFA40DBFB2}" srcOrd="0" destOrd="0" presId="urn:microsoft.com/office/officeart/2005/8/layout/vList3"/>
    <dgm:cxn modelId="{E172E101-B6A9-4CE6-A069-C41D72DFB684}" srcId="{F56233CC-D7F1-44B3-9328-115001BCD345}" destId="{9044A69D-EFF4-46D0-ABA0-CCC5140059E7}" srcOrd="6" destOrd="0" parTransId="{8F528B52-3710-4298-BB57-8693B96491B5}" sibTransId="{AF9966D3-F91D-41EE-918B-D9B7E2712CC1}"/>
    <dgm:cxn modelId="{C92CDC2E-C569-46DE-B56D-D43227EF0635}" srcId="{F56233CC-D7F1-44B3-9328-115001BCD345}" destId="{CA5B0D24-EA51-4DF0-A5FE-AC1DAE7A73DC}" srcOrd="2" destOrd="0" parTransId="{BA103C2A-43CF-4C88-972E-2013E2040784}" sibTransId="{4C5B881B-26C3-4057-BA6E-2FCC1A734B5B}"/>
    <dgm:cxn modelId="{B63F6D4B-DBCE-4B3A-BE9A-0259C15A2027}" type="presParOf" srcId="{67477720-D870-4301-8BE0-12CECDF4F4CD}" destId="{C6CFF257-1325-41BC-BFB2-7CDE3D07DD9F}" srcOrd="0" destOrd="0" presId="urn:microsoft.com/office/officeart/2005/8/layout/vList3"/>
    <dgm:cxn modelId="{F2A34D3C-9FE5-4E7C-933A-B04B901EA8E4}" type="presParOf" srcId="{C6CFF257-1325-41BC-BFB2-7CDE3D07DD9F}" destId="{07E8ADFC-3444-47B8-A2B9-65E38E961140}" srcOrd="0" destOrd="0" presId="urn:microsoft.com/office/officeart/2005/8/layout/vList3"/>
    <dgm:cxn modelId="{6A8CB803-4681-4ADB-9048-12417C7FC0A8}" type="presParOf" srcId="{C6CFF257-1325-41BC-BFB2-7CDE3D07DD9F}" destId="{FA37BF77-745B-4908-B74D-09AD93FA0DF4}" srcOrd="1" destOrd="0" presId="urn:microsoft.com/office/officeart/2005/8/layout/vList3"/>
    <dgm:cxn modelId="{64465651-2304-478C-A4EF-9EC2389FFB42}" type="presParOf" srcId="{67477720-D870-4301-8BE0-12CECDF4F4CD}" destId="{C1F1DBD9-7E5D-412A-BE14-DD958F1C632E}" srcOrd="1" destOrd="0" presId="urn:microsoft.com/office/officeart/2005/8/layout/vList3"/>
    <dgm:cxn modelId="{B1C8DF72-CCDC-4744-9CD5-DEFB02EE2451}" type="presParOf" srcId="{67477720-D870-4301-8BE0-12CECDF4F4CD}" destId="{BA20772C-8317-44CD-83C0-9919A2C54680}" srcOrd="2" destOrd="0" presId="urn:microsoft.com/office/officeart/2005/8/layout/vList3"/>
    <dgm:cxn modelId="{0193D156-C5A1-4805-9EA4-EEDF3C1A4310}" type="presParOf" srcId="{BA20772C-8317-44CD-83C0-9919A2C54680}" destId="{1B856AEA-E0D0-4A1F-AC89-96D7C04A2ABA}" srcOrd="0" destOrd="0" presId="urn:microsoft.com/office/officeart/2005/8/layout/vList3"/>
    <dgm:cxn modelId="{5791B0AD-6E6A-4A29-B2F4-E90E7BD7B165}" type="presParOf" srcId="{BA20772C-8317-44CD-83C0-9919A2C54680}" destId="{D6581513-1E3D-4782-A598-4C0193E6F888}" srcOrd="1" destOrd="0" presId="urn:microsoft.com/office/officeart/2005/8/layout/vList3"/>
    <dgm:cxn modelId="{CD14DF10-A6C3-47E7-80B5-AADFB4D71027}" type="presParOf" srcId="{67477720-D870-4301-8BE0-12CECDF4F4CD}" destId="{4D4979D6-4F33-4930-B197-44C34537EA56}" srcOrd="3" destOrd="0" presId="urn:microsoft.com/office/officeart/2005/8/layout/vList3"/>
    <dgm:cxn modelId="{DDA909FC-AE1C-4486-A7A4-8669FEE46306}" type="presParOf" srcId="{67477720-D870-4301-8BE0-12CECDF4F4CD}" destId="{74E63754-D97E-4827-ADD0-9689F6D9DA6C}" srcOrd="4" destOrd="0" presId="urn:microsoft.com/office/officeart/2005/8/layout/vList3"/>
    <dgm:cxn modelId="{2A5A159A-CB92-4EE2-91E1-593DC4E78626}" type="presParOf" srcId="{74E63754-D97E-4827-ADD0-9689F6D9DA6C}" destId="{B098CA57-3D04-4BED-B14C-E01AB2DD4241}" srcOrd="0" destOrd="0" presId="urn:microsoft.com/office/officeart/2005/8/layout/vList3"/>
    <dgm:cxn modelId="{03FF91F1-17EC-4F99-A7DB-2DFC7B2667F4}" type="presParOf" srcId="{74E63754-D97E-4827-ADD0-9689F6D9DA6C}" destId="{116BCC6E-311A-4675-B630-64447DA2D60F}" srcOrd="1" destOrd="0" presId="urn:microsoft.com/office/officeart/2005/8/layout/vList3"/>
    <dgm:cxn modelId="{8B01C904-B089-4D5D-82F1-CDA1DF4319F1}" type="presParOf" srcId="{67477720-D870-4301-8BE0-12CECDF4F4CD}" destId="{5B908FE0-C633-4928-B388-915F6A88F776}" srcOrd="5" destOrd="0" presId="urn:microsoft.com/office/officeart/2005/8/layout/vList3"/>
    <dgm:cxn modelId="{6DF5569A-FD46-4209-A793-34FE03443828}" type="presParOf" srcId="{67477720-D870-4301-8BE0-12CECDF4F4CD}" destId="{8B7E5271-FEB3-42DB-BC5B-032811922D38}" srcOrd="6" destOrd="0" presId="urn:microsoft.com/office/officeart/2005/8/layout/vList3"/>
    <dgm:cxn modelId="{325B0A9C-BEFF-4D78-AC23-907154420CA0}" type="presParOf" srcId="{8B7E5271-FEB3-42DB-BC5B-032811922D38}" destId="{FF91A301-0A35-4021-BDEA-4F3B06B22CF0}" srcOrd="0" destOrd="0" presId="urn:microsoft.com/office/officeart/2005/8/layout/vList3"/>
    <dgm:cxn modelId="{7F9ACD13-7E36-474D-A63F-E277DFFBDC93}" type="presParOf" srcId="{8B7E5271-FEB3-42DB-BC5B-032811922D38}" destId="{2ADB545E-F63A-4036-89C6-3302168C69AC}" srcOrd="1" destOrd="0" presId="urn:microsoft.com/office/officeart/2005/8/layout/vList3"/>
    <dgm:cxn modelId="{B2530BB9-3AC5-4913-B472-DBCA42D9FB6A}" type="presParOf" srcId="{67477720-D870-4301-8BE0-12CECDF4F4CD}" destId="{879A618C-DF45-40DF-80A9-9C0F976F5D35}" srcOrd="7" destOrd="0" presId="urn:microsoft.com/office/officeart/2005/8/layout/vList3"/>
    <dgm:cxn modelId="{E949DB5B-2321-425B-B635-0736DEAA4115}" type="presParOf" srcId="{67477720-D870-4301-8BE0-12CECDF4F4CD}" destId="{B19E5562-F64F-48AA-BAB2-DB72A45AFB72}" srcOrd="8" destOrd="0" presId="urn:microsoft.com/office/officeart/2005/8/layout/vList3"/>
    <dgm:cxn modelId="{D04F8F75-E513-495D-95F8-C62C13270919}" type="presParOf" srcId="{B19E5562-F64F-48AA-BAB2-DB72A45AFB72}" destId="{1C0CD6DF-F487-4DBC-B178-AD2DDA4DD778}" srcOrd="0" destOrd="0" presId="urn:microsoft.com/office/officeart/2005/8/layout/vList3"/>
    <dgm:cxn modelId="{8D464573-85F7-4EDA-BA92-D23FCC797758}" type="presParOf" srcId="{B19E5562-F64F-48AA-BAB2-DB72A45AFB72}" destId="{82D52F11-7614-4D49-BAE7-F74401CB8FA6}" srcOrd="1" destOrd="0" presId="urn:microsoft.com/office/officeart/2005/8/layout/vList3"/>
    <dgm:cxn modelId="{DDD33F60-BE19-4FB8-8336-8F9B268E14B4}" type="presParOf" srcId="{67477720-D870-4301-8BE0-12CECDF4F4CD}" destId="{C3867CE6-7780-4BA7-80FA-158CF6A16622}" srcOrd="9" destOrd="0" presId="urn:microsoft.com/office/officeart/2005/8/layout/vList3"/>
    <dgm:cxn modelId="{BE6CCEF7-B6D8-4DAD-86D5-5442E06F7371}" type="presParOf" srcId="{67477720-D870-4301-8BE0-12CECDF4F4CD}" destId="{E9C598F8-23E3-4725-8639-4B8C5A8F8E8C}" srcOrd="10" destOrd="0" presId="urn:microsoft.com/office/officeart/2005/8/layout/vList3"/>
    <dgm:cxn modelId="{638EAEA7-C255-414E-A562-B70DD7BDC939}" type="presParOf" srcId="{E9C598F8-23E3-4725-8639-4B8C5A8F8E8C}" destId="{B059B26C-8107-4B0F-B505-FDDC44340769}" srcOrd="0" destOrd="0" presId="urn:microsoft.com/office/officeart/2005/8/layout/vList3"/>
    <dgm:cxn modelId="{59993C15-B28B-480F-A4C9-A7A6123F107A}" type="presParOf" srcId="{E9C598F8-23E3-4725-8639-4B8C5A8F8E8C}" destId="{7711B2EA-0B16-4768-835F-55191C30CA13}" srcOrd="1" destOrd="0" presId="urn:microsoft.com/office/officeart/2005/8/layout/vList3"/>
    <dgm:cxn modelId="{6C68AEFD-871D-42C0-AC32-E92B2E240787}" type="presParOf" srcId="{67477720-D870-4301-8BE0-12CECDF4F4CD}" destId="{ED85C17F-9E54-4D84-9F72-901033D0CF7C}" srcOrd="11" destOrd="0" presId="urn:microsoft.com/office/officeart/2005/8/layout/vList3"/>
    <dgm:cxn modelId="{88A8CB47-9166-41DF-89CC-D9A02981357C}" type="presParOf" srcId="{67477720-D870-4301-8BE0-12CECDF4F4CD}" destId="{9372F5AE-6C0E-462D-9202-AAFC224E27BC}" srcOrd="12" destOrd="0" presId="urn:microsoft.com/office/officeart/2005/8/layout/vList3"/>
    <dgm:cxn modelId="{4E678BAF-BD03-4A56-9805-0BF1BA215B73}" type="presParOf" srcId="{9372F5AE-6C0E-462D-9202-AAFC224E27BC}" destId="{EE0D39D9-E408-495E-8AB9-430E83C0FA2D}" srcOrd="0" destOrd="0" presId="urn:microsoft.com/office/officeart/2005/8/layout/vList3"/>
    <dgm:cxn modelId="{58C3A639-EDB6-4F03-AD19-CDF0F627D27C}" type="presParOf" srcId="{9372F5AE-6C0E-462D-9202-AAFC224E27BC}" destId="{83165AF3-7717-4F5C-B3CD-85BFA40DBFB2}" srcOrd="1" destOrd="0" presId="urn:microsoft.com/office/officeart/2005/8/layout/vList3"/>
    <dgm:cxn modelId="{F0DA8C6A-B1A1-41C1-954A-F5D3128BB606}" type="presParOf" srcId="{67477720-D870-4301-8BE0-12CECDF4F4CD}" destId="{41F124EF-D283-41CA-BAAF-55908217C8F5}" srcOrd="13" destOrd="0" presId="urn:microsoft.com/office/officeart/2005/8/layout/vList3"/>
    <dgm:cxn modelId="{047A1F4C-D483-4F62-8296-F8E5CF444F4C}" type="presParOf" srcId="{67477720-D870-4301-8BE0-12CECDF4F4CD}" destId="{F72F08A5-26A1-4FE0-92F8-52813BA13D73}" srcOrd="14" destOrd="0" presId="urn:microsoft.com/office/officeart/2005/8/layout/vList3"/>
    <dgm:cxn modelId="{E5930C30-A2C2-4911-8448-31EB89225AD5}" type="presParOf" srcId="{F72F08A5-26A1-4FE0-92F8-52813BA13D73}" destId="{A038092E-51AB-4D43-AC5E-38737108A7C9}" srcOrd="0" destOrd="0" presId="urn:microsoft.com/office/officeart/2005/8/layout/vList3"/>
    <dgm:cxn modelId="{7DBCB62B-BAE6-4DB7-AE53-0338607C413C}" type="presParOf" srcId="{F72F08A5-26A1-4FE0-92F8-52813BA13D73}" destId="{822A6694-5A1C-4826-87B6-85DA4AAF3A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BF77-745B-4908-B74D-09AD93FA0DF4}">
      <dsp:nvSpPr>
        <dsp:cNvPr id="0" name=""/>
        <dsp:cNvSpPr/>
      </dsp:nvSpPr>
      <dsp:spPr>
        <a:xfrm rot="10800000">
          <a:off x="1638889" y="3339"/>
          <a:ext cx="5985665" cy="524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личностных ресурсов, позволяющих преодолеть социально-психологический стресс</a:t>
          </a:r>
        </a:p>
      </dsp:txBody>
      <dsp:txXfrm rot="10800000">
        <a:off x="1770110" y="3339"/>
        <a:ext cx="5854444" cy="524886"/>
      </dsp:txXfrm>
    </dsp:sp>
    <dsp:sp modelId="{07E8ADFC-3444-47B8-A2B9-65E38E961140}">
      <dsp:nvSpPr>
        <dsp:cNvPr id="0" name=""/>
        <dsp:cNvSpPr/>
      </dsp:nvSpPr>
      <dsp:spPr>
        <a:xfrm>
          <a:off x="1376445" y="3339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81513-1E3D-4782-A598-4C0193E6F888}">
      <dsp:nvSpPr>
        <dsp:cNvPr id="0" name=""/>
        <dsp:cNvSpPr/>
      </dsp:nvSpPr>
      <dsp:spPr>
        <a:xfrm rot="10800000">
          <a:off x="1638889" y="684908"/>
          <a:ext cx="5985665" cy="524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социальной и персональной компетентности</a:t>
          </a:r>
        </a:p>
      </dsp:txBody>
      <dsp:txXfrm rot="10800000">
        <a:off x="1770110" y="684908"/>
        <a:ext cx="5854444" cy="524886"/>
      </dsp:txXfrm>
    </dsp:sp>
    <dsp:sp modelId="{1B856AEA-E0D0-4A1F-AC89-96D7C04A2ABA}">
      <dsp:nvSpPr>
        <dsp:cNvPr id="0" name=""/>
        <dsp:cNvSpPr/>
      </dsp:nvSpPr>
      <dsp:spPr>
        <a:xfrm>
          <a:off x="1376445" y="684908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BCC6E-311A-4675-B630-64447DA2D60F}">
      <dsp:nvSpPr>
        <dsp:cNvPr id="0" name=""/>
        <dsp:cNvSpPr/>
      </dsp:nvSpPr>
      <dsp:spPr>
        <a:xfrm rot="10800000">
          <a:off x="1638889" y="1366476"/>
          <a:ext cx="5985665" cy="524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адаптивных стратегий поведения</a:t>
          </a:r>
        </a:p>
      </dsp:txBody>
      <dsp:txXfrm rot="10800000">
        <a:off x="1770110" y="1366476"/>
        <a:ext cx="5854444" cy="524886"/>
      </dsp:txXfrm>
    </dsp:sp>
    <dsp:sp modelId="{B098CA57-3D04-4BED-B14C-E01AB2DD4241}">
      <dsp:nvSpPr>
        <dsp:cNvPr id="0" name=""/>
        <dsp:cNvSpPr/>
      </dsp:nvSpPr>
      <dsp:spPr>
        <a:xfrm>
          <a:off x="1376445" y="1366476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B545E-F63A-4036-89C6-3302168C69AC}">
      <dsp:nvSpPr>
        <dsp:cNvPr id="0" name=""/>
        <dsp:cNvSpPr/>
      </dsp:nvSpPr>
      <dsp:spPr>
        <a:xfrm rot="10800000">
          <a:off x="1638889" y="2048045"/>
          <a:ext cx="5985665" cy="524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функциональной семьи</a:t>
          </a:r>
        </a:p>
      </dsp:txBody>
      <dsp:txXfrm rot="10800000">
        <a:off x="1770110" y="2048045"/>
        <a:ext cx="5854444" cy="524886"/>
      </dsp:txXfrm>
    </dsp:sp>
    <dsp:sp modelId="{FF91A301-0A35-4021-BDEA-4F3B06B22CF0}">
      <dsp:nvSpPr>
        <dsp:cNvPr id="0" name=""/>
        <dsp:cNvSpPr/>
      </dsp:nvSpPr>
      <dsp:spPr>
        <a:xfrm>
          <a:off x="1376445" y="2048045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52F11-7614-4D49-BAE7-F74401CB8FA6}">
      <dsp:nvSpPr>
        <dsp:cNvPr id="0" name=""/>
        <dsp:cNvSpPr/>
      </dsp:nvSpPr>
      <dsp:spPr>
        <a:xfrm rot="10800000">
          <a:off x="1638889" y="2729614"/>
          <a:ext cx="5985665" cy="6229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социально-поддерживающих систем (социальные службы, клубы, молодёжные просоциальные организации и т. д.).</a:t>
          </a:r>
        </a:p>
      </dsp:txBody>
      <dsp:txXfrm rot="10800000">
        <a:off x="1794624" y="2729614"/>
        <a:ext cx="5829930" cy="622940"/>
      </dsp:txXfrm>
    </dsp:sp>
    <dsp:sp modelId="{1C0CD6DF-F487-4DBC-B178-AD2DDA4DD778}">
      <dsp:nvSpPr>
        <dsp:cNvPr id="0" name=""/>
        <dsp:cNvSpPr/>
      </dsp:nvSpPr>
      <dsp:spPr>
        <a:xfrm>
          <a:off x="1376445" y="2778641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1B2EA-0B16-4768-835F-55191C30CA13}">
      <dsp:nvSpPr>
        <dsp:cNvPr id="0" name=""/>
        <dsp:cNvSpPr/>
      </dsp:nvSpPr>
      <dsp:spPr>
        <a:xfrm rot="10800000">
          <a:off x="1638889" y="3509236"/>
          <a:ext cx="5985665" cy="524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Альтернативные употреблению наркотиков программы детско-подростковой и молодёжной активности</a:t>
          </a:r>
        </a:p>
      </dsp:txBody>
      <dsp:txXfrm rot="10800000">
        <a:off x="1770110" y="3509236"/>
        <a:ext cx="5854444" cy="524886"/>
      </dsp:txXfrm>
    </dsp:sp>
    <dsp:sp modelId="{B059B26C-8107-4B0F-B505-FDDC44340769}">
      <dsp:nvSpPr>
        <dsp:cNvPr id="0" name=""/>
        <dsp:cNvSpPr/>
      </dsp:nvSpPr>
      <dsp:spPr>
        <a:xfrm>
          <a:off x="1376445" y="3509236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65AF3-7717-4F5C-B3CD-85BFA40DBFB2}">
      <dsp:nvSpPr>
        <dsp:cNvPr id="0" name=""/>
        <dsp:cNvSpPr/>
      </dsp:nvSpPr>
      <dsp:spPr>
        <a:xfrm rot="10800000">
          <a:off x="1638889" y="4190805"/>
          <a:ext cx="5985665" cy="524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Антинаркотические мотивационные акции</a:t>
          </a:r>
        </a:p>
      </dsp:txBody>
      <dsp:txXfrm rot="10800000">
        <a:off x="1770110" y="4190805"/>
        <a:ext cx="5854444" cy="524886"/>
      </dsp:txXfrm>
    </dsp:sp>
    <dsp:sp modelId="{EE0D39D9-E408-495E-8AB9-430E83C0FA2D}">
      <dsp:nvSpPr>
        <dsp:cNvPr id="0" name=""/>
        <dsp:cNvSpPr/>
      </dsp:nvSpPr>
      <dsp:spPr>
        <a:xfrm>
          <a:off x="1376445" y="4190805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A6694-5A1C-4826-87B6-85DA4AAF3AB3}">
      <dsp:nvSpPr>
        <dsp:cNvPr id="0" name=""/>
        <dsp:cNvSpPr/>
      </dsp:nvSpPr>
      <dsp:spPr>
        <a:xfrm rot="10800000">
          <a:off x="1638889" y="4872374"/>
          <a:ext cx="5985665" cy="5248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6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социальных работников и волонтёров</a:t>
          </a:r>
        </a:p>
      </dsp:txBody>
      <dsp:txXfrm rot="10800000">
        <a:off x="1770110" y="4872374"/>
        <a:ext cx="5854444" cy="524886"/>
      </dsp:txXfrm>
    </dsp:sp>
    <dsp:sp modelId="{A038092E-51AB-4D43-AC5E-38737108A7C9}">
      <dsp:nvSpPr>
        <dsp:cNvPr id="0" name=""/>
        <dsp:cNvSpPr/>
      </dsp:nvSpPr>
      <dsp:spPr>
        <a:xfrm>
          <a:off x="1376445" y="4872374"/>
          <a:ext cx="524886" cy="52488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" y="5946"/>
            <a:ext cx="9125012" cy="6852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448272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</a:t>
            </a: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употребления 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6672"/>
            <a:ext cx="6520710" cy="72008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ВО </a:t>
            </a:r>
          </a:p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«Владимирский  индустриальный  колледж»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606358"/>
            <a:ext cx="6048672" cy="1015663"/>
          </a:xfrm>
          <a:prstGeom prst="rect">
            <a:avLst/>
          </a:prstGeom>
          <a:solidFill>
            <a:srgbClr val="A9172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/ преподаватель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Алла Сергеевна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947"/>
            <a:ext cx="1944216" cy="1916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45" y="4625695"/>
            <a:ext cx="2298238" cy="22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6552728" cy="9269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1379"/>
            <a:ext cx="6768752" cy="446449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Современная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профилактики наркомании строится на понимании того, что подрастающее поколение  не  приспособлено  к  современным  условиям  постоянно меняющейся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стрессогенной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социальной  действительности, что взрослые люди, не имея определенных знаний и навыков, не в состоянии обучить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поведенческим моделям, которые понадобятся в жизни. Поэтому населением  часто выбираются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совладания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стрессом – употребление алкоголя, наркотиков, других психоактивных веществ. В связи с этим наиболее эффективным способом профилактической активности является путь формирования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жизненного стиля.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53136"/>
            <a:ext cx="2123728" cy="2093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372" y="-67001"/>
            <a:ext cx="2175073" cy="21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Концептуальный подход в профилактике, </a:t>
            </a:r>
            <a:r>
              <a:rPr lang="ru-RU" sz="27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реализуемый </a:t>
            </a:r>
            <a:r>
              <a:rPr lang="ru-RU" sz="27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среде учреждений образования Российской Федерации</a:t>
            </a:r>
            <a:endParaRPr lang="ru-RU" sz="27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28800"/>
            <a:ext cx="4752528" cy="453650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в образовательной среде в Российской Федерации опирается на «Концепцию профилактики употребления психоактивных веществ в образовательной среде» (Утверждена Министерством образования и науки Российской Федерации 05 сентября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2011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Рекомендована Государственным антинаркотическим комитетом (протокол №13 от 28 сентября 2011 г.)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связи определяются задачи, технологии, принципы и методы (виды профилактических программ) профилактической деятельности.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3002"/>
            <a:ext cx="337185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4369"/>
            <a:ext cx="337185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16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профилактической деятельности: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84840" cy="201622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на эффективное социально-психологическое и физическое развитие.  </a:t>
            </a: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Исследователями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 что формирование  у  человека  позитивного  отношения  к  окружающему миру, желания вести здоровый образ жизни  более эффективно, чем запугивание последствиями злоупотребления психоактивными веществами.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645024"/>
            <a:ext cx="8229600" cy="2733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протективных (защитных)  факторов  здорового  и  социально-эффективного  поведения,  личностно-средовых ресурсов и поведенческих стратегий у всех категорий населения. 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Люди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эффективно  использующие  поведенческие  стратегии,  имеющие  развитые  физические,  психические, личностные ресурсы и социально-поддерживающее окружение,  оказываются более защищенными перед лицом стрессовых факторов. У них уменьшается вероятность формирования зависимости от наркотиков. </a:t>
            </a:r>
          </a:p>
          <a:p>
            <a:pPr marL="0" indent="0" algn="just">
              <a:buFont typeface="Arial" pitchFamily="34" charset="0"/>
              <a:buNone/>
            </a:pPr>
            <a:endParaRPr lang="ru-RU" sz="2000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39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95536" y="293837"/>
            <a:ext cx="8229600" cy="36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на социально-поддерживающее поведение.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 человека  должна  быть  возможность  поделиться  своими  бедами,  печалями  или  радостями, ощутить  поддержку “значимого  другого”. Такая  возможность  есть не  у  всех. Поэтому  важно научить  людей социально-поддерживающему поведению, мотивировать их на оказание помощи родным и близким, активизировать их ресурсы для поиска поддержки в случае необходимости. Люди, у которых сформирована сеть социальной поддержки (семья, друзья, значимые другие),  легче справляются с проблемами, могут более эффективно преодолевать стрессы без употребления наркотиков.   </a:t>
            </a:r>
          </a:p>
          <a:p>
            <a:pPr marL="0" indent="0" algn="just">
              <a:buNone/>
            </a:pPr>
            <a:endParaRPr lang="ru-RU" sz="2000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72294" y="4149080"/>
            <a:ext cx="8284840" cy="24482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на изменение дезадаптивных форм поведения. 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Подобная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проводится с представителями групп риска,  а  также  членами  их  семей.  Для  того  чтобы  люди  захотели   изменить  свое  поведение,  необходимо сформировать у них активное желание, решимость и готовность – то есть мотивацию на изменение. Решать эту задачу помогают краткосрочные и длительные профилактические мотивационные тренинги. </a:t>
            </a:r>
          </a:p>
          <a:p>
            <a:pPr marL="0" indent="0" algn="just">
              <a:buNone/>
            </a:pPr>
            <a:endParaRPr lang="ru-RU" sz="20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4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2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95535" y="293837"/>
            <a:ext cx="8424935" cy="3279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 и  навыков  в  области  противодействия  употреблению  наркотиков  у  детей, родителей и педагогов, в организованных и неорганизованных группах населения. 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 о действиях и последствиях  злоупотребления психоактивными веществами, о формах избегания ситуаций соприкосновения с наркотиками и отказа от их применения, вариантах поиска помощи в случаях возникновения проблем, связанных с ними, в сочетании с развитием ресурсов, стратегий и навыков  адаптивного поведения помогает формированию жизненного стиля, ведущего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здоровью.</a:t>
            </a:r>
          </a:p>
          <a:p>
            <a:pPr marL="0" indent="0" algn="just">
              <a:buFont typeface="Arial" pitchFamily="34" charset="0"/>
              <a:buNone/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8292" y="3717032"/>
            <a:ext cx="8432179" cy="288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социально-поддерживающих сетей сверстников и взрослых. 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Любой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должен иметь возможность получить помощь социально-поддерживающего окружения. Поэтому,  если  он  одинок  и  у  него  нет  естественного  социально  поддерживающего  окружения,  необходимо  создание структур, которые могут оказывать поддержку. Для этого необходима подготовка  субспециалистов, волонтеров - сверстников и взрослых, имеющих навыки социально-поддерживающего и адаптивного поведения.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75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первичной профилактики</a:t>
            </a:r>
            <a:endParaRPr lang="ru-RU" sz="28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2323116"/>
              </p:ext>
            </p:extLst>
          </p:nvPr>
        </p:nvGraphicFramePr>
        <p:xfrm>
          <a:off x="-108520" y="1052736"/>
          <a:ext cx="9001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101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28992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профилактических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40415"/>
              </p:ext>
            </p:extLst>
          </p:nvPr>
        </p:nvGraphicFramePr>
        <p:xfrm>
          <a:off x="323528" y="836712"/>
          <a:ext cx="8424936" cy="586185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86451"/>
                <a:gridCol w="6238485"/>
              </a:tblGrid>
              <a:tr h="55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системности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принцип предполагает разработку и проведение программных профилактических мероприятий на основе системного анализа актуальной, социальной и наркотической ситуации в стране.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744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стратегической целостности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принцип определяет единую стратегию профилактической деятельности, обуславливающую основные  стратегические направления  и  конкретные мероприятия и  акции. Подход к профилактике должен  быть стратегически целостным.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55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многоаспектности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Предполагает  сочетание  различных  аспектов  профилактической  деятельности:  личностно-центрированного,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-центрированного,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-центрированного.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931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ситуационной адекватности профилактической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Означает  соответствие  профилактических  действий  реальной  социально-экономической,  социально-психологической и наркологической ситуации в стране.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55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динамичности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Предполагает обеспечение непрерывности, целостности, динамичности, постоянства, развития и усовершенствования профилактической деятельности.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55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солидарности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Означает солидарное межведомственное взаимодействие между государственными и общественными структурами с использованием системы социальных заказов.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744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легитимности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Предполагает реализацию целевой профилактической деятельности  на основе принятия ее идеологии  и доверительной поддержки большинством населения. Профилактические действия не должны нарушать права человека.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  <a:tr h="744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полимодальности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максимальной дифференциации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Предполагает гибкое применение в профилактической деятельности различных подходов и методов, а не центрирование только на одном методе или подходе.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4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профилактических 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65966"/>
              </p:ext>
            </p:extLst>
          </p:nvPr>
        </p:nvGraphicFramePr>
        <p:xfrm>
          <a:off x="467544" y="1052736"/>
          <a:ext cx="8208912" cy="544575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944216"/>
                <a:gridCol w="6264696"/>
              </a:tblGrid>
              <a:tr h="623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когнитивного обучения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 этих  программ заключается в обучении подростков принятию адаптационных решений, ответственности за собственное поведение и осознанности поведенческого выбора.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038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аффективного обучения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Переживаемый  в  подростковом возрасте кризис идентичности может спровоцировать поведенческие расстройства, в том числе и зависимость от психоактивных веществ. Цель данных программ - научить подростков регулировать эмоции, не прибегая к формам саморазрушающего поведения.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038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интерперсонального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программы являются попыткой предупредить у подростков возможность злоупотребления психоактивными веществами путем развития представления о себе, понимания своих ощущений и интерперсональных связей, обучения навыкам принятия решений и коммуникативной компетентности.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661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 поведенческого обучения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Основываются на  тренинге поведенческих навыков с целью повышения устойчивости к употреблению табака, алкоголя, наркотиков, к включению  в  антисоциальные  компании.  Эти программы учат подростков отказываться от употребления наркотиков, не принимать неизвестных препаратов, не входить в контакт с незнакомыми людьми, отказываться от предложений, противоречащих их здоровье- и социально- ориентированным ценностям, здоровьесохраняющим установкам и убеждениям.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038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формирования социальных альтернатив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программы базируются на идее о том, что альтернативная алкоголизации,  наркотизации,  активность  подростков  способствует  их  переориентации. Это -  всевозможные формы занятости молодежи, рискованные виды спорта, путешествия с элементами научно-исследовательской деятельности и др.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94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17194"/>
              </p:ext>
            </p:extLst>
          </p:nvPr>
        </p:nvGraphicFramePr>
        <p:xfrm>
          <a:off x="539552" y="260648"/>
          <a:ext cx="8136904" cy="63367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88232"/>
                <a:gridCol w="6048672"/>
              </a:tblGrid>
              <a:tr h="1992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Подразумевают получение эффекта  профилактического  воздействия  через средства массовой информации - радио, телевидение, газеты, журналы, афиши и плакаты, почтовые открытки, лекции, конференции, встречи, книги, фильмы, видеоролики. Цель этих программ - увеличение информации о последствиях, оказываемых на здоровье употреблением алкоголя, табака и наркотиков. Эти программы призваны действовать на установки, касающиеся употребления психоактивных веществ, а также социальные и средовые факторы, поддерживающие установки в отношении изменения поведения. 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</a:tr>
              <a:tr h="881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улучшения взаимодействия между педагогами и студентами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Включают тренинг педагогов с целью создания социально-поддерживающего климата в  образовательном учреждении,  работу с самооценкой и Я-концепцией педагога, тренинги личностного контроля и социальных навыков.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</a:tr>
              <a:tr h="661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Программы, сфокусированные на семье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 тренинга родителей, программы развития семейных и социальных навыков у подростков и родителей, программы формирования семейного копинг-поведения.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</a:tr>
              <a:tr h="112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создания групп социальной поддержки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групп социальной поддержки лидеров- сверстников, лидеров- родителей и лидеров-педагогов, групп само - и взаимопомощи. В одиночестве трудно преодолеть сложную кризисную ситуацию. Если у подростка отсутствует социальная среда, способная поддерживать его, такую среду необходимо создавать.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</a:tr>
              <a:tr h="1680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Мультикомпонентные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мультикомпонентных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программ   получить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синэргический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эффект при комбинации различных превентивных стратегий.  Эта модель использует тренинг социальных навыков и опирается на сети  социальной  поддержки  сверстников  и  преподавателей. У  обучающихся  развиваются  навыки  позитивных межличностных взаимоотношений, повышения самооценки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интернального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локуса контроля, навыки резистентности к давлению среды, формируется мотивация на  успешную учебу в образовательном учреждении.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7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1283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на тему:  «Профилактика употребления ПАВ»</vt:lpstr>
      <vt:lpstr>Концептуальный подход в профилактике,  реализуемый в образовательной среде учреждений образования Российской Федерации</vt:lpstr>
      <vt:lpstr>Задачи профилактической деятельности:</vt:lpstr>
      <vt:lpstr>Презентация PowerPoint</vt:lpstr>
      <vt:lpstr>Презентация PowerPoint</vt:lpstr>
      <vt:lpstr>Технологии первичной профилактики</vt:lpstr>
      <vt:lpstr>Принципы построения профилактических программ:</vt:lpstr>
      <vt:lpstr>Виды профилактических программ: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25</cp:revision>
  <dcterms:modified xsi:type="dcterms:W3CDTF">2018-05-18T06:13:06Z</dcterms:modified>
</cp:coreProperties>
</file>