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6"/>
  </p:notesMasterIdLst>
  <p:sldIdLst>
    <p:sldId id="310" r:id="rId2"/>
    <p:sldId id="258" r:id="rId3"/>
    <p:sldId id="257" r:id="rId4"/>
    <p:sldId id="265" r:id="rId5"/>
    <p:sldId id="278" r:id="rId6"/>
    <p:sldId id="259" r:id="rId7"/>
    <p:sldId id="269" r:id="rId8"/>
    <p:sldId id="311" r:id="rId9"/>
    <p:sldId id="308" r:id="rId10"/>
    <p:sldId id="270" r:id="rId11"/>
    <p:sldId id="312" r:id="rId12"/>
    <p:sldId id="291" r:id="rId13"/>
    <p:sldId id="289" r:id="rId14"/>
    <p:sldId id="314" r:id="rId15"/>
    <p:sldId id="290" r:id="rId16"/>
    <p:sldId id="313" r:id="rId17"/>
    <p:sldId id="279" r:id="rId18"/>
    <p:sldId id="315" r:id="rId19"/>
    <p:sldId id="306" r:id="rId20"/>
    <p:sldId id="295" r:id="rId21"/>
    <p:sldId id="316" r:id="rId22"/>
    <p:sldId id="318" r:id="rId23"/>
    <p:sldId id="317" r:id="rId24"/>
    <p:sldId id="309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771CB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011" autoAdjust="0"/>
  </p:normalViewPr>
  <p:slideViewPr>
    <p:cSldViewPr>
      <p:cViewPr varScale="1">
        <p:scale>
          <a:sx n="68" d="100"/>
          <a:sy n="68" d="100"/>
        </p:scale>
        <p:origin x="-60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endParaRPr lang="ru-RU" dirty="0"/>
          </a:p>
        </c:rich>
      </c:tx>
      <c:layout>
        <c:manualLayout>
          <c:xMode val="edge"/>
          <c:yMode val="edge"/>
          <c:x val="0.43179691601049869"/>
          <c:y val="1.874999999999999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813188976377953"/>
          <c:y val="0.11415625"/>
          <c:w val="0.84853477690288714"/>
          <c:h val="0.72438558070866144"/>
        </c:manualLayout>
      </c:layout>
      <c:lineChart>
        <c:grouping val="percentStacked"/>
        <c:varyColors val="0"/>
        <c:ser>
          <c:idx val="2"/>
          <c:order val="0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marker>
            <c:symbol val="none"/>
          </c:marker>
          <c:cat>
            <c:strRef>
              <c:f>Лист1!$A$2:$A$5</c:f>
              <c:strCache>
                <c:ptCount val="4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3279744"/>
        <c:axId val="93281280"/>
      </c:lineChart>
      <c:catAx>
        <c:axId val="9327974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0000FF"/>
                </a:solidFill>
              </a:defRPr>
            </a:pPr>
            <a:endParaRPr lang="en-US"/>
          </a:p>
        </c:txPr>
        <c:crossAx val="93281280"/>
        <c:crosses val="autoZero"/>
        <c:auto val="1"/>
        <c:lblAlgn val="ctr"/>
        <c:lblOffset val="100"/>
        <c:noMultiLvlLbl val="0"/>
      </c:catAx>
      <c:valAx>
        <c:axId val="9328128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FF0000"/>
                </a:solidFill>
              </a:defRPr>
            </a:pPr>
            <a:endParaRPr lang="en-US"/>
          </a:p>
        </c:txPr>
        <c:crossAx val="93279744"/>
        <c:crosses val="autoZero"/>
        <c:crossBetween val="between"/>
      </c:valAx>
    </c:plotArea>
    <c:plotVisOnly val="1"/>
    <c:dispBlanksAs val="zero"/>
    <c:showDLblsOverMax val="0"/>
  </c:chart>
  <c:spPr>
    <a:ln>
      <a:solidFill>
        <a:schemeClr val="accent1"/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6BD15F-41E7-4E24-A038-76685AD40A9E}" type="datetimeFigureOut">
              <a:rPr lang="en-US" smtClean="0"/>
              <a:t>3/30/2016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8E5478-6E76-4CA2-83BF-A628F3478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20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FDA8C-9869-4FA1-861E-86ABE08E6DCB}" type="datetimeFigureOut">
              <a:rPr lang="en-US" smtClean="0"/>
              <a:t>3/30/2016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12A6F-81FD-4417-9E63-1C6AE816386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FDA8C-9869-4FA1-861E-86ABE08E6DCB}" type="datetimeFigureOut">
              <a:rPr lang="en-US" smtClean="0"/>
              <a:t>3/30/2016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12A6F-81FD-4417-9E63-1C6AE81638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FDA8C-9869-4FA1-861E-86ABE08E6DCB}" type="datetimeFigureOut">
              <a:rPr lang="en-US" smtClean="0"/>
              <a:t>3/30/2016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12A6F-81FD-4417-9E63-1C6AE81638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FDA8C-9869-4FA1-861E-86ABE08E6DCB}" type="datetimeFigureOut">
              <a:rPr lang="en-US" smtClean="0"/>
              <a:t>3/30/2016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12A6F-81FD-4417-9E63-1C6AE816386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FDA8C-9869-4FA1-861E-86ABE08E6DCB}" type="datetimeFigureOut">
              <a:rPr lang="en-US" smtClean="0"/>
              <a:t>3/30/2016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12A6F-81FD-4417-9E63-1C6AE81638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FDA8C-9869-4FA1-861E-86ABE08E6DCB}" type="datetimeFigureOut">
              <a:rPr lang="en-US" smtClean="0"/>
              <a:t>3/30/2016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12A6F-81FD-4417-9E63-1C6AE816386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FDA8C-9869-4FA1-861E-86ABE08E6DCB}" type="datetimeFigureOut">
              <a:rPr lang="en-US" smtClean="0"/>
              <a:t>3/30/2016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12A6F-81FD-4417-9E63-1C6AE816386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FDA8C-9869-4FA1-861E-86ABE08E6DCB}" type="datetimeFigureOut">
              <a:rPr lang="en-US" smtClean="0"/>
              <a:t>3/30/2016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12A6F-81FD-4417-9E63-1C6AE81638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FDA8C-9869-4FA1-861E-86ABE08E6DCB}" type="datetimeFigureOut">
              <a:rPr lang="en-US" smtClean="0"/>
              <a:t>3/30/2016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12A6F-81FD-4417-9E63-1C6AE81638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FDA8C-9869-4FA1-861E-86ABE08E6DCB}" type="datetimeFigureOut">
              <a:rPr lang="en-US" smtClean="0"/>
              <a:t>3/30/2016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12A6F-81FD-4417-9E63-1C6AE81638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FDA8C-9869-4FA1-861E-86ABE08E6DCB}" type="datetimeFigureOut">
              <a:rPr lang="en-US" smtClean="0"/>
              <a:t>3/30/2016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12A6F-81FD-4417-9E63-1C6AE816386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DFFDA8C-9869-4FA1-861E-86ABE08E6DCB}" type="datetimeFigureOut">
              <a:rPr lang="en-US" smtClean="0"/>
              <a:t>3/30/2016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6612A6F-81FD-4417-9E63-1C6AE816386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2.jpeg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slide" Target="slide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2-tub-kz.yandex.net/i?id=7abdc9ef81515ec26a8265e4c6f02bf8&amp;n=33&amp;h=215&amp;w=2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922"/>
            <a:ext cx="8352928" cy="62650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63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12" descr="https://apf.mail.ru/cgi-bin/readmsg/IMG_2234.JPG?id=14592792320000000351%3B0%3B1&amp;x-email=ospanova_lyuda%40mail.ru&amp;exif=1&amp;bs=1961&amp;bl=2884569&amp;ct=image%2Fjpeg&amp;cn=IMG_2234.JPG&amp;cte=binary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349646" y="1074738"/>
            <a:ext cx="1706231" cy="19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endParaRPr lang="en-US" sz="7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 flipV="1">
            <a:off x="827584" y="2060848"/>
            <a:ext cx="864096" cy="792088"/>
          </a:xfrm>
        </p:spPr>
        <p:txBody>
          <a:bodyPr>
            <a:normAutofit/>
          </a:bodyPr>
          <a:lstStyle/>
          <a:p>
            <a:endParaRPr lang="en-US" sz="2800" i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2" descr="https://apf.mail.ru/cgi-bin/readmsg/IMG_2234.JPG?id=14592792320000000351%3B0%3B1&amp;x-email=ospanova_lyuda%40mail.ru&amp;exif=1&amp;bs=1961&amp;bl=2884569&amp;ct=image%2Fjpeg&amp;cn=IMG_2234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https://apf.mail.ru/cgi-bin/readmsg/IMG_2234.JPG?id=14592792320000000351%3B0%3B1&amp;x-email=ospanova_lyuda%40mail.ru&amp;exif=1&amp;bs=1961&amp;bl=2884569&amp;ct=image%2Fjpeg&amp;cn=IMG_2234.JPG&amp;cte=binar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https://apf.mail.ru/cgi-bin/readmsg/IMG_2234.JPG?id=14592792320000000351%3B0%3B1&amp;x-email=ospanova_lyuda%40mail.ru&amp;exif=1&amp;bs=1961&amp;bl=2884569&amp;ct=image%2Fjpeg&amp;cn=IMG_2234.JPG&amp;cte=binar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https://apf.mail.ru/cgi-bin/readmsg/IMG_2234.JPG?id=14592792320000000351%3B0%3B1&amp;x-email=ospanova_lyuda%40mail.ru&amp;exif=1&amp;bs=1961&amp;bl=2884569&amp;ct=image%2Fjpeg&amp;cn=IMG_2234.JPG&amp;cte=binary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 descr="https://apf.mail.ru/cgi-bin/readmsg/IMG_2234.JPG?id=14592792320000000351%3B0%3B1&amp;x-email=ospanova_lyuda%40mail.ru&amp;exif=1&amp;bs=1961&amp;bl=2884569&amp;ct=image%2Fjpeg&amp;cn=IMG_2234.JPG&amp;cte=binary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4" descr="https://apf.mail.ru/cgi-bin/readmsg/IMG_2234.JPG?id=14592792320000000351%3B0%3B1&amp;x-email=ospanova_lyuda%40mail.ru&amp;exif=1&amp;bs=1961&amp;bl=2884569&amp;ct=image%2Fjpeg&amp;cn=IMG_2234.JPG&amp;cte=binary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6" descr="https://apf.mail.ru/cgi-bin/readmsg/IMG_2234.JPG?id=14592792320000000351%3B0%3B1&amp;x-email=ospanova_lyuda%40mail.ru&amp;exif=1&amp;bs=1961&amp;bl=2884569&amp;ct=image%2Fjpeg&amp;cn=IMG_2234.JPG&amp;cte=binary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29" name="Picture 17" descr="C:\Users\Далида\Desktop\IMG_21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56" y="465137"/>
            <a:ext cx="4192552" cy="285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0" name="Picture 18" descr="C:\Users\Далида\Desktop\IMG_21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4" y="3717031"/>
            <a:ext cx="4275557" cy="278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1" name="Picture 19" descr="C:\Users\Далида\Desktop\IMG_1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51849"/>
            <a:ext cx="3888432" cy="286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2" name="Picture 20" descr="C:\Users\Далида\Desktop\IMG_22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672" y="3717030"/>
            <a:ext cx="3888432" cy="278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02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3005914"/>
              </p:ext>
            </p:extLst>
          </p:nvPr>
        </p:nvGraphicFramePr>
        <p:xfrm>
          <a:off x="683568" y="188640"/>
          <a:ext cx="7848869" cy="6552729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968720"/>
                <a:gridCol w="2103939"/>
                <a:gridCol w="969206"/>
                <a:gridCol w="969206"/>
                <a:gridCol w="969206"/>
                <a:gridCol w="969206"/>
                <a:gridCol w="899386"/>
              </a:tblGrid>
              <a:tr h="32754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0771CB"/>
                          </a:solidFill>
                          <a:effectLst/>
                        </a:rPr>
                        <a:t>№</a:t>
                      </a:r>
                      <a:endParaRPr lang="en-US" sz="1800" b="1" i="1" dirty="0">
                        <a:solidFill>
                          <a:srgbClr val="0771CB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0771CB"/>
                          </a:solidFill>
                          <a:effectLst/>
                        </a:rPr>
                        <a:t>п/п</a:t>
                      </a:r>
                      <a:endParaRPr lang="en-US" sz="1800" b="1" i="1" dirty="0">
                        <a:solidFill>
                          <a:srgbClr val="0771CB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0771CB"/>
                          </a:solidFill>
                          <a:effectLst/>
                        </a:rPr>
                        <a:t>Вид спорта</a:t>
                      </a:r>
                      <a:endParaRPr lang="en-US" sz="1800" b="1" i="1" dirty="0">
                        <a:solidFill>
                          <a:srgbClr val="0771CB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771CB"/>
                          </a:solidFill>
                          <a:effectLst/>
                        </a:rPr>
                        <a:t>Года выступлений</a:t>
                      </a:r>
                      <a:endParaRPr lang="en-US" sz="2000" b="1" i="1" dirty="0">
                        <a:solidFill>
                          <a:srgbClr val="0771CB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47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rgbClr val="FF0000"/>
                          </a:solidFill>
                          <a:effectLst/>
                        </a:rPr>
                        <a:t>2012</a:t>
                      </a:r>
                      <a:endParaRPr lang="en-US" sz="1800" i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i="1">
                          <a:solidFill>
                            <a:srgbClr val="FF0000"/>
                          </a:solidFill>
                          <a:effectLst/>
                        </a:rPr>
                        <a:t>2013</a:t>
                      </a:r>
                      <a:endParaRPr lang="en-US" sz="1800" i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rgbClr val="FF0000"/>
                          </a:solidFill>
                          <a:effectLst/>
                        </a:rPr>
                        <a:t>2014</a:t>
                      </a:r>
                      <a:endParaRPr lang="en-US" sz="1800" i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rgbClr val="FF0000"/>
                          </a:solidFill>
                          <a:effectLst/>
                        </a:rPr>
                        <a:t>2015</a:t>
                      </a:r>
                      <a:endParaRPr lang="en-US" sz="1800" i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rgbClr val="FF0000"/>
                          </a:solidFill>
                          <a:effectLst/>
                        </a:rPr>
                        <a:t>2016</a:t>
                      </a:r>
                      <a:endParaRPr lang="en-US" sz="1800" i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/>
                </a:tc>
              </a:tr>
              <a:tr h="5895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rgbClr val="0771CB"/>
                          </a:solidFill>
                          <a:effectLst/>
                        </a:rPr>
                        <a:t>1.</a:t>
                      </a:r>
                      <a:endParaRPr lang="en-US" sz="1800" i="1" dirty="0">
                        <a:solidFill>
                          <a:srgbClr val="0771CB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  </a:t>
                      </a:r>
                      <a:r>
                        <a:rPr lang="ru-RU" sz="1800" i="1" dirty="0" smtClean="0">
                          <a:solidFill>
                            <a:srgbClr val="0000FF"/>
                          </a:solidFill>
                          <a:effectLst/>
                        </a:rPr>
                        <a:t> Баскетбол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rgbClr val="0000FF"/>
                          </a:solidFill>
                          <a:effectLst/>
                        </a:rPr>
                        <a:t>(</a:t>
                      </a:r>
                      <a:r>
                        <a:rPr lang="ru-RU" sz="1800" i="1" dirty="0">
                          <a:solidFill>
                            <a:srgbClr val="0000FF"/>
                          </a:solidFill>
                          <a:effectLst/>
                        </a:rPr>
                        <a:t>юноши)</a:t>
                      </a:r>
                      <a:endParaRPr lang="en-US" sz="1800" i="1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en-US" sz="1800" b="1" i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en-US" sz="1800" b="1" i="1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en-US" sz="1800" b="1" i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en-US" sz="1800" b="1" i="1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/>
                </a:tc>
              </a:tr>
              <a:tr h="5895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rgbClr val="0771CB"/>
                          </a:solidFill>
                          <a:effectLst/>
                        </a:rPr>
                        <a:t>2.</a:t>
                      </a:r>
                      <a:endParaRPr lang="en-US" sz="1800" i="1" dirty="0">
                        <a:solidFill>
                          <a:srgbClr val="0771CB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rgbClr val="0000FF"/>
                          </a:solidFill>
                          <a:effectLst/>
                        </a:rPr>
                        <a:t>Волейбол (девушки)                     </a:t>
                      </a:r>
                      <a:endParaRPr lang="en-US" sz="1800" i="1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en-US" sz="1800" b="1" i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0000FF"/>
                          </a:solidFill>
                          <a:effectLst/>
                        </a:rPr>
                        <a:t>2</a:t>
                      </a:r>
                      <a:endParaRPr lang="en-US" sz="1800" b="1" i="1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00B050"/>
                          </a:solidFill>
                          <a:effectLst/>
                        </a:rPr>
                        <a:t>3</a:t>
                      </a:r>
                      <a:endParaRPr lang="en-US" sz="1800" b="1" i="1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US" sz="1800" b="1" i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/>
                </a:tc>
              </a:tr>
              <a:tr h="486138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1" dirty="0" smtClean="0">
                          <a:solidFill>
                            <a:srgbClr val="0771CB"/>
                          </a:solidFill>
                          <a:effectLst/>
                          <a:latin typeface="Times New Roman"/>
                          <a:ea typeface="Times New Roman"/>
                        </a:rPr>
                        <a:t>3.</a:t>
                      </a:r>
                      <a:endParaRPr lang="en-US" sz="1800" b="0" i="1" dirty="0">
                        <a:solidFill>
                          <a:srgbClr val="0771CB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rgbClr val="0000FF"/>
                          </a:solidFill>
                          <a:effectLst/>
                        </a:rPr>
                        <a:t>Настольный теннис (юноши)                                                                   </a:t>
                      </a:r>
                      <a:endParaRPr lang="en-US" sz="1800" i="1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rgbClr val="0000FF"/>
                          </a:solidFill>
                          <a:effectLst/>
                        </a:rPr>
                        <a:t>                                   (девушки)</a:t>
                      </a:r>
                      <a:endParaRPr lang="en-US" sz="1800" i="1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US" sz="1800" b="1" i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US" sz="1800" b="1" i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0000FF"/>
                          </a:solidFill>
                          <a:effectLst/>
                        </a:rPr>
                        <a:t>2</a:t>
                      </a:r>
                      <a:endParaRPr lang="en-US" sz="1800" b="1" i="1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0000FF"/>
                          </a:solidFill>
                          <a:effectLst/>
                        </a:rPr>
                        <a:t>2</a:t>
                      </a:r>
                      <a:endParaRPr lang="en-US" sz="1800" b="1" i="1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/>
                </a:tc>
              </a:tr>
              <a:tr h="8542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0000FF"/>
                          </a:solidFill>
                          <a:effectLst/>
                        </a:rPr>
                        <a:t>2</a:t>
                      </a:r>
                      <a:endParaRPr lang="en-US" sz="1800" b="1" i="1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0000FF"/>
                          </a:solidFill>
                          <a:effectLst/>
                        </a:rPr>
                        <a:t>2</a:t>
                      </a:r>
                      <a:endParaRPr lang="en-US" sz="1800" b="1" i="1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0000FF"/>
                          </a:solidFill>
                          <a:effectLst/>
                        </a:rPr>
                        <a:t>2</a:t>
                      </a:r>
                      <a:endParaRPr lang="en-US" sz="1800" b="1" i="1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00B050"/>
                          </a:solidFill>
                          <a:effectLst/>
                        </a:rPr>
                        <a:t>3</a:t>
                      </a:r>
                      <a:endParaRPr lang="en-US" sz="1800" b="1" i="1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/>
                </a:tc>
              </a:tr>
              <a:tr h="589524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1" dirty="0" smtClean="0">
                          <a:solidFill>
                            <a:srgbClr val="0771CB"/>
                          </a:solidFill>
                          <a:effectLst/>
                        </a:rPr>
                        <a:t>4.</a:t>
                      </a:r>
                      <a:endParaRPr lang="en-US" sz="1800" b="0" i="1" dirty="0">
                        <a:solidFill>
                          <a:srgbClr val="0771CB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rgbClr val="0000FF"/>
                          </a:solidFill>
                          <a:effectLst/>
                        </a:rPr>
                        <a:t>Тогыз</a:t>
                      </a:r>
                      <a:r>
                        <a:rPr lang="ru-RU" sz="1800" i="1" baseline="0" dirty="0" smtClean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ru-RU" sz="1800" i="1" dirty="0" smtClean="0">
                          <a:solidFill>
                            <a:srgbClr val="0000FF"/>
                          </a:solidFill>
                          <a:effectLst/>
                        </a:rPr>
                        <a:t>құмалақ           </a:t>
                      </a:r>
                      <a:r>
                        <a:rPr lang="ru-RU" sz="1800" i="1" dirty="0">
                          <a:solidFill>
                            <a:srgbClr val="0000FF"/>
                          </a:solidFill>
                          <a:effectLst/>
                        </a:rPr>
                        <a:t>(юноши</a:t>
                      </a:r>
                      <a:r>
                        <a:rPr lang="ru-RU" sz="1800" i="1" dirty="0" smtClean="0">
                          <a:solidFill>
                            <a:srgbClr val="0000FF"/>
                          </a:solidFill>
                          <a:effectLst/>
                        </a:rPr>
                        <a:t>)</a:t>
                      </a:r>
                      <a:endParaRPr lang="en-US" sz="1800" i="1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US" sz="1800" b="1" i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US" sz="1800" b="1" i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US" sz="1800" b="1" i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US" sz="1800" b="1" i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95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dirty="0" smtClean="0">
                          <a:solidFill>
                            <a:srgbClr val="0000FF"/>
                          </a:solidFill>
                          <a:effectLst/>
                        </a:rPr>
                        <a:t>(девушки)</a:t>
                      </a:r>
                      <a:endParaRPr lang="en-US" sz="1800" i="1" dirty="0" smtClean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800" i="1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US" sz="1800" b="1" i="1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800" b="1" i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rgbClr val="0000FF"/>
                          </a:solidFill>
                          <a:effectLst/>
                        </a:rPr>
                        <a:t>2</a:t>
                      </a:r>
                      <a:endParaRPr lang="en-US" sz="1800" b="1" i="1" dirty="0" smtClean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800" b="1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US" sz="1800" b="1" i="1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800" b="1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rgbClr val="0000FF"/>
                          </a:solidFill>
                          <a:effectLst/>
                        </a:rPr>
                        <a:t>2</a:t>
                      </a:r>
                      <a:endParaRPr lang="en-US" sz="1800" b="1" i="1" dirty="0" smtClean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800" b="1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947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rgbClr val="0771CB"/>
                          </a:solidFill>
                          <a:effectLst/>
                        </a:rPr>
                        <a:t>5.</a:t>
                      </a:r>
                      <a:endParaRPr lang="en-US" sz="1800" i="1" dirty="0">
                        <a:solidFill>
                          <a:srgbClr val="0771CB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rgbClr val="0000FF"/>
                          </a:solidFill>
                          <a:effectLst/>
                        </a:rPr>
                        <a:t>Футбол </a:t>
                      </a:r>
                      <a:endParaRPr lang="en-US" sz="1800" i="1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US" sz="1800" b="1" i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US" sz="1800" b="1" i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0000FF"/>
                          </a:solidFill>
                          <a:effectLst/>
                        </a:rPr>
                        <a:t>2</a:t>
                      </a:r>
                      <a:endParaRPr lang="en-US" sz="1800" b="1" i="1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00B050"/>
                          </a:solidFill>
                          <a:effectLst/>
                        </a:rPr>
                        <a:t>3</a:t>
                      </a:r>
                      <a:endParaRPr lang="en-US" sz="1800" b="1" i="1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/>
                </a:tc>
              </a:tr>
              <a:tr h="5895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rgbClr val="0771CB"/>
                          </a:solidFill>
                          <a:effectLst/>
                        </a:rPr>
                        <a:t>6.</a:t>
                      </a:r>
                      <a:endParaRPr lang="en-US" sz="1800" i="1" dirty="0">
                        <a:solidFill>
                          <a:srgbClr val="0771CB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rgbClr val="0000FF"/>
                          </a:solidFill>
                          <a:effectLst/>
                        </a:rPr>
                        <a:t>Президентское многоборье </a:t>
                      </a:r>
                      <a:endParaRPr lang="en-US" sz="1800" i="1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0000FF"/>
                          </a:solidFill>
                          <a:effectLst/>
                        </a:rPr>
                        <a:t>2</a:t>
                      </a:r>
                      <a:endParaRPr lang="en-US" sz="1800" b="1" i="1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00B050"/>
                          </a:solidFill>
                          <a:effectLst/>
                        </a:rPr>
                        <a:t>3</a:t>
                      </a:r>
                      <a:endParaRPr lang="en-US" sz="1800" b="1" i="1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0000FF"/>
                          </a:solidFill>
                          <a:effectLst/>
                        </a:rPr>
                        <a:t>2</a:t>
                      </a:r>
                      <a:endParaRPr lang="en-US" sz="1800" b="1" i="1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00B050"/>
                          </a:solidFill>
                          <a:effectLst/>
                        </a:rPr>
                        <a:t>3</a:t>
                      </a:r>
                      <a:endParaRPr lang="en-US" sz="1800" b="1" i="1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/>
                </a:tc>
              </a:tr>
              <a:tr h="480584">
                <a:tc rowSpan="2"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FF0000"/>
                          </a:solidFill>
                          <a:effectLst/>
                        </a:rPr>
                        <a:t>Общекомандное место:  </a:t>
                      </a:r>
                      <a:endParaRPr lang="ru-RU" sz="1800" dirty="0" smtClean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rgbClr val="FF0000"/>
                          </a:solidFill>
                          <a:effectLst/>
                        </a:rPr>
                        <a:t>          </a:t>
                      </a:r>
                      <a:r>
                        <a:rPr lang="ru-RU" sz="1800" i="1" dirty="0" smtClean="0">
                          <a:solidFill>
                            <a:srgbClr val="0000FF"/>
                          </a:solidFill>
                          <a:effectLst/>
                        </a:rPr>
                        <a:t>(юноши</a:t>
                      </a:r>
                      <a:r>
                        <a:rPr lang="ru-RU" sz="1800" i="1" dirty="0">
                          <a:solidFill>
                            <a:srgbClr val="0000FF"/>
                          </a:solidFill>
                          <a:effectLst/>
                        </a:rPr>
                        <a:t>)     </a:t>
                      </a:r>
                      <a:endParaRPr lang="en-US" sz="1800" i="1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                                            </a:t>
                      </a:r>
                      <a:endParaRPr lang="ru-RU" sz="1800" i="1" dirty="0" smtClean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rgbClr val="0000FF"/>
                          </a:solidFill>
                          <a:effectLst/>
                        </a:rPr>
                        <a:t>          (девушки</a:t>
                      </a:r>
                      <a:r>
                        <a:rPr lang="ru-RU" sz="1800" i="1" dirty="0">
                          <a:solidFill>
                            <a:srgbClr val="0000FF"/>
                          </a:solidFill>
                          <a:effectLst/>
                        </a:rPr>
                        <a:t>)</a:t>
                      </a:r>
                      <a:endParaRPr lang="en-US" sz="1800" i="1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US" sz="1800" b="1" i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US" sz="1800" b="1" i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US" sz="1800" b="1" i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3333CC"/>
                          </a:solidFill>
                          <a:effectLst/>
                        </a:rPr>
                        <a:t>2</a:t>
                      </a:r>
                      <a:endParaRPr lang="en-US" sz="1800" b="1" i="1" dirty="0">
                        <a:solidFill>
                          <a:srgbClr val="33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/>
                </a:tc>
              </a:tr>
              <a:tr h="867047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US" sz="1800" b="1" i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3333CC"/>
                          </a:solidFill>
                          <a:effectLst/>
                        </a:rPr>
                        <a:t>2</a:t>
                      </a:r>
                      <a:endParaRPr lang="en-US" sz="1800" b="1" i="1" dirty="0">
                        <a:solidFill>
                          <a:srgbClr val="33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3333CC"/>
                          </a:solidFill>
                          <a:effectLst/>
                        </a:rPr>
                        <a:t>2</a:t>
                      </a:r>
                      <a:endParaRPr lang="en-US" sz="1800" b="1" i="1" dirty="0">
                        <a:solidFill>
                          <a:srgbClr val="33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3333CC"/>
                          </a:solidFill>
                          <a:effectLst/>
                        </a:rPr>
                        <a:t>2</a:t>
                      </a:r>
                      <a:endParaRPr lang="en-US" sz="1800" b="1" i="1" dirty="0">
                        <a:solidFill>
                          <a:srgbClr val="33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31" marR="46931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844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305800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i="1" dirty="0" smtClean="0">
                <a:solidFill>
                  <a:schemeClr val="accent1"/>
                </a:solidFill>
                <a:effectLst/>
                <a:cs typeface="Arial" pitchFamily="34" charset="0"/>
              </a:rPr>
              <a:t>«Зарница»</a:t>
            </a:r>
            <a:endParaRPr lang="en-US" sz="4400" b="1" i="1" dirty="0">
              <a:solidFill>
                <a:schemeClr val="accent1"/>
              </a:solidFill>
              <a:effectLst/>
              <a:cs typeface="Arial" pitchFamily="34" charset="0"/>
            </a:endParaRPr>
          </a:p>
        </p:txBody>
      </p:sp>
      <p:pic>
        <p:nvPicPr>
          <p:cNvPr id="4" name="Picture 3" descr="D:\Фотограф.222\Еки жулдыз 3\Зарница (фото)\DSC000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Фотограф.222\Еки жулдыз 3\Зарница (фото)\DSC001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95677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im2-tub-kz.yandex.net/i?id=e5e4e87e9946a1f6cd55d5d65a0660a9&amp;n=33&amp;h=215&amp;w=1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4404666"/>
            <a:ext cx="1724025" cy="2047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4" descr="F:\ФОТО\Зарница 2015\IMG_0459.JPG"/>
          <p:cNvPicPr>
            <a:picLocks noChangeAspect="1" noChangeArrowheads="1"/>
          </p:cNvPicPr>
          <p:nvPr/>
        </p:nvPicPr>
        <p:blipFill>
          <a:blip r:embed="rId5" cstate="print"/>
          <a:srcRect l="-19456" r="14037" b="2818"/>
          <a:stretch>
            <a:fillRect/>
          </a:stretch>
        </p:blipFill>
        <p:spPr bwMode="auto">
          <a:xfrm>
            <a:off x="4211960" y="4258615"/>
            <a:ext cx="4176464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0423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305800" cy="10081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smtClean="0">
                <a:solidFill>
                  <a:schemeClr val="accent1"/>
                </a:solidFill>
                <a:effectLst/>
              </a:rPr>
              <a:t> </a:t>
            </a:r>
            <a:endParaRPr lang="en-US" sz="2800" b="1" i="1" dirty="0">
              <a:solidFill>
                <a:schemeClr val="accent1"/>
              </a:solidFill>
              <a:effectLst/>
              <a:cs typeface="Arial" pitchFamily="34" charset="0"/>
            </a:endParaRPr>
          </a:p>
        </p:txBody>
      </p:sp>
      <p:pic>
        <p:nvPicPr>
          <p:cNvPr id="3" name="Picture 3" descr="D:\Фото с Мои документы\Папа, мама и я в школе 2014\IMG_43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51" y="4565145"/>
            <a:ext cx="4055540" cy="218153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194" name="Picture 2" descr="F:\Алма АААА\IMG_42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51" y="2119257"/>
            <a:ext cx="4087232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Фото с Мои документы\Волейбол в школе\IMG_40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242" y="2117800"/>
            <a:ext cx="3955649" cy="26370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s://im3-tub-kz.yandex.net/i?id=181c0b4e4dc58c45ed092a34102d1019&amp;n=33&amp;h=215&amp;w=4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27855"/>
            <a:ext cx="5832648" cy="136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F:\Для САЙТА\Фото для сайта\Спортивные\SAM_546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21591" y="4623820"/>
            <a:ext cx="3955649" cy="2066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01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8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cs typeface="Arial" charset="0"/>
            </a:endParaRP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90435">
            <a:off x="838151" y="1660230"/>
            <a:ext cx="3570288" cy="238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78805">
            <a:off x="4761406" y="1505022"/>
            <a:ext cx="3671888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4293096"/>
            <a:ext cx="3168650" cy="19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5004048" y="4293096"/>
            <a:ext cx="3239226" cy="201582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1271" name="Прямоугольник 2"/>
          <p:cNvSpPr>
            <a:spLocks noChangeArrowheads="1"/>
          </p:cNvSpPr>
          <p:nvPr/>
        </p:nvSpPr>
        <p:spPr bwMode="auto">
          <a:xfrm>
            <a:off x="1187624" y="548680"/>
            <a:ext cx="710646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33CC"/>
                </a:solidFill>
                <a:latin typeface="Trebuchet MS" pitchFamily="34" charset="0"/>
                <a:cs typeface="Times New Roman" pitchFamily="18" charset="0"/>
              </a:rPr>
              <a:t>Областная военно – спортивная эстафета </a:t>
            </a:r>
          </a:p>
          <a:p>
            <a:r>
              <a:rPr lang="ru-RU" sz="2400" b="1" i="1" dirty="0">
                <a:solidFill>
                  <a:srgbClr val="0033CC"/>
                </a:solidFill>
                <a:latin typeface="Trebuchet MS" pitchFamily="34" charset="0"/>
                <a:cs typeface="Times New Roman" pitchFamily="18" charset="0"/>
              </a:rPr>
              <a:t>среди воспитанников детских домов</a:t>
            </a:r>
          </a:p>
        </p:txBody>
      </p:sp>
    </p:spTree>
    <p:extLst>
      <p:ext uri="{BB962C8B-B14F-4D97-AF65-F5344CB8AC3E}">
        <p14:creationId xmlns:p14="http://schemas.microsoft.com/office/powerpoint/2010/main" val="428524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305800" cy="72008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sz="2400" b="1" i="1" dirty="0" smtClean="0">
                <a:solidFill>
                  <a:schemeClr val="accent1"/>
                </a:solidFill>
                <a:effectLst/>
                <a:cs typeface="Arial" pitchFamily="34" charset="0"/>
              </a:rPr>
              <a:t>Экологические походы</a:t>
            </a:r>
            <a:endParaRPr lang="en-US" sz="2400" b="1" i="1" dirty="0">
              <a:solidFill>
                <a:schemeClr val="accent1"/>
              </a:solidFill>
              <a:effectLst/>
              <a:cs typeface="Arial" pitchFamily="34" charset="0"/>
            </a:endParaRPr>
          </a:p>
        </p:txBody>
      </p:sp>
      <p:pic>
        <p:nvPicPr>
          <p:cNvPr id="9218" name="Picture 2" descr="E:\________\________\_______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72" y="1196752"/>
            <a:ext cx="3649220" cy="25028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________\________\_______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76672"/>
            <a:ext cx="3672408" cy="24308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F:\ЗЗож\IMG_69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242568"/>
            <a:ext cx="3710700" cy="24267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G:\Новая папка (2)\IMG_109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72" y="4221088"/>
            <a:ext cx="3741122" cy="244827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4499992" y="3244334"/>
            <a:ext cx="4392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accent1"/>
                </a:solidFill>
                <a:cs typeface="Arial" pitchFamily="34" charset="0"/>
              </a:rPr>
              <a:t>  </a:t>
            </a:r>
            <a:r>
              <a:rPr lang="ru-RU" sz="2400" b="1" i="1" dirty="0" smtClean="0">
                <a:solidFill>
                  <a:schemeClr val="accent1"/>
                </a:solidFill>
                <a:cs typeface="Arial" pitchFamily="34" charset="0"/>
              </a:rPr>
              <a:t>Встречи с наставниками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7843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:\Алма АААА\IMG_88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77"/>
          <a:stretch/>
        </p:blipFill>
        <p:spPr bwMode="auto">
          <a:xfrm>
            <a:off x="611559" y="1075327"/>
            <a:ext cx="3528393" cy="2641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Виталий\Desktop\Веселые старты 2\P10100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839" y="4213829"/>
            <a:ext cx="3602343" cy="237040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Picture 2" descr="F:\Алма АААА\IMG_88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48681"/>
            <a:ext cx="3798422" cy="25322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11560" y="548680"/>
            <a:ext cx="5343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chemeClr val="accent1"/>
                </a:solidFill>
                <a:cs typeface="Arial" pitchFamily="34" charset="0"/>
              </a:rPr>
              <a:t>Интеллектуальные</a:t>
            </a:r>
            <a:r>
              <a:rPr lang="ru-RU" b="1" i="1" dirty="0" smtClean="0">
                <a:solidFill>
                  <a:schemeClr val="accent1"/>
                </a:solidFill>
                <a:cs typeface="Arial" pitchFamily="34" charset="0"/>
              </a:rPr>
              <a:t> </a:t>
            </a:r>
            <a:r>
              <a:rPr lang="ru-RU" sz="2400" b="1" i="1" dirty="0" smtClean="0">
                <a:solidFill>
                  <a:schemeClr val="accent1"/>
                </a:solidFill>
                <a:cs typeface="Arial" pitchFamily="34" charset="0"/>
              </a:rPr>
              <a:t>игры</a:t>
            </a:r>
            <a:endParaRPr lang="en-US" sz="2400" dirty="0"/>
          </a:p>
        </p:txBody>
      </p:sp>
      <p:pic>
        <p:nvPicPr>
          <p:cNvPr id="14338" name="Picture 2" descr="G:\фотки\IMG_00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13830"/>
            <a:ext cx="4071502" cy="2320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014522" y="3244334"/>
            <a:ext cx="55899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chemeClr val="accent1"/>
                </a:solidFill>
                <a:cs typeface="Arial" pitchFamily="34" charset="0"/>
              </a:rPr>
              <a:t>                Акция «Брось сигарету»</a:t>
            </a:r>
            <a:endParaRPr lang="en-US" sz="2400" dirty="0"/>
          </a:p>
        </p:txBody>
      </p:sp>
      <p:sp>
        <p:nvSpPr>
          <p:cNvPr id="11" name="Прямоугольник 10"/>
          <p:cNvSpPr/>
          <p:nvPr/>
        </p:nvSpPr>
        <p:spPr>
          <a:xfrm rot="10800000" flipH="1" flipV="1">
            <a:off x="611561" y="3752165"/>
            <a:ext cx="35283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chemeClr val="accent1"/>
                </a:solidFill>
                <a:cs typeface="Arial" pitchFamily="34" charset="0"/>
              </a:rPr>
              <a:t>Семейные часы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269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im0-tub-kz.yandex.net/i?id=f3e4e34f587fb817594c63f5439dffc2&amp;n=33&amp;h=215&amp;w=2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444"/>
            <a:ext cx="9144000" cy="687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92696"/>
            <a:ext cx="7488832" cy="1008112"/>
          </a:xfrm>
        </p:spPr>
        <p:txBody>
          <a:bodyPr/>
          <a:lstStyle/>
          <a:p>
            <a:pPr marL="0" indent="0" algn="l">
              <a:buNone/>
            </a:pPr>
            <a:r>
              <a:rPr lang="ru-RU" sz="2800" i="1" dirty="0" smtClean="0">
                <a:solidFill>
                  <a:srgbClr val="3333CC"/>
                </a:solidFill>
                <a:effectLst/>
                <a:cs typeface="Arial" pitchFamily="34" charset="0"/>
              </a:rPr>
              <a:t>Технологии сохранения и </a:t>
            </a:r>
            <a:r>
              <a:rPr lang="ru-RU" sz="2800" i="1" dirty="0">
                <a:solidFill>
                  <a:srgbClr val="3333CC"/>
                </a:solidFill>
                <a:effectLst/>
                <a:cs typeface="Arial" pitchFamily="34" charset="0"/>
              </a:rPr>
              <a:t/>
            </a:r>
            <a:br>
              <a:rPr lang="ru-RU" sz="2800" i="1" dirty="0">
                <a:solidFill>
                  <a:srgbClr val="3333CC"/>
                </a:solidFill>
                <a:effectLst/>
                <a:cs typeface="Arial" pitchFamily="34" charset="0"/>
              </a:rPr>
            </a:br>
            <a:r>
              <a:rPr lang="ru-RU" sz="2800" i="1" dirty="0" smtClean="0">
                <a:solidFill>
                  <a:srgbClr val="3333CC"/>
                </a:solidFill>
                <a:effectLst/>
                <a:cs typeface="Arial" pitchFamily="34" charset="0"/>
              </a:rPr>
              <a:t>                       стимулирования здоровья</a:t>
            </a:r>
            <a:endParaRPr lang="en-US" sz="2800" i="1" dirty="0">
              <a:solidFill>
                <a:srgbClr val="3333CC"/>
              </a:solidFill>
              <a:effectLst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1600" y="2204864"/>
            <a:ext cx="7619184" cy="4320480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ru-RU" sz="11200" i="1" dirty="0" smtClean="0">
                <a:solidFill>
                  <a:srgbClr val="3333CC"/>
                </a:solidFill>
                <a:latin typeface="+mj-lt"/>
                <a:cs typeface="Arial" pitchFamily="34" charset="0"/>
              </a:rPr>
              <a:t>* Стрейтчинг</a:t>
            </a:r>
          </a:p>
          <a:p>
            <a:pPr algn="l"/>
            <a:r>
              <a:rPr lang="ru-RU" sz="11200" i="1" dirty="0" smtClean="0">
                <a:solidFill>
                  <a:srgbClr val="3333CC"/>
                </a:solidFill>
                <a:latin typeface="+mj-lt"/>
                <a:cs typeface="Arial" pitchFamily="34" charset="0"/>
              </a:rPr>
              <a:t>* Динамические паузы</a:t>
            </a:r>
          </a:p>
          <a:p>
            <a:pPr algn="l"/>
            <a:r>
              <a:rPr lang="ru-RU" sz="11200" i="1" dirty="0" smtClean="0">
                <a:solidFill>
                  <a:srgbClr val="3333CC"/>
                </a:solidFill>
                <a:latin typeface="+mj-lt"/>
                <a:cs typeface="Arial" pitchFamily="34" charset="0"/>
              </a:rPr>
              <a:t>* Подвижные и спортивные игры</a:t>
            </a:r>
          </a:p>
          <a:p>
            <a:pPr algn="l"/>
            <a:r>
              <a:rPr lang="ru-RU" sz="11200" i="1" dirty="0" smtClean="0">
                <a:solidFill>
                  <a:srgbClr val="3333CC"/>
                </a:solidFill>
                <a:latin typeface="+mj-lt"/>
                <a:cs typeface="Arial" pitchFamily="34" charset="0"/>
              </a:rPr>
              <a:t>* Релаксация</a:t>
            </a:r>
          </a:p>
          <a:p>
            <a:pPr algn="l"/>
            <a:r>
              <a:rPr lang="ru-RU" sz="11200" i="1" dirty="0" smtClean="0">
                <a:solidFill>
                  <a:srgbClr val="3333CC"/>
                </a:solidFill>
                <a:latin typeface="+mj-lt"/>
                <a:cs typeface="Arial" pitchFamily="34" charset="0"/>
              </a:rPr>
              <a:t>* Комплекс упражнений для пальцев рук</a:t>
            </a:r>
          </a:p>
          <a:p>
            <a:pPr algn="l"/>
            <a:r>
              <a:rPr lang="ru-RU" sz="11200" i="1" dirty="0" smtClean="0">
                <a:solidFill>
                  <a:srgbClr val="3333CC"/>
                </a:solidFill>
                <a:latin typeface="+mj-lt"/>
                <a:cs typeface="Arial" pitchFamily="34" charset="0"/>
              </a:rPr>
              <a:t>* Гимнастика для глаз и упражнения для </a:t>
            </a:r>
          </a:p>
          <a:p>
            <a:pPr algn="l"/>
            <a:r>
              <a:rPr lang="ru-RU" sz="11200" i="1" dirty="0">
                <a:solidFill>
                  <a:srgbClr val="3333CC"/>
                </a:solidFill>
                <a:latin typeface="+mj-lt"/>
                <a:cs typeface="Arial" pitchFamily="34" charset="0"/>
              </a:rPr>
              <a:t> </a:t>
            </a:r>
            <a:r>
              <a:rPr lang="ru-RU" sz="11200" i="1" dirty="0" smtClean="0">
                <a:solidFill>
                  <a:srgbClr val="3333CC"/>
                </a:solidFill>
                <a:latin typeface="+mj-lt"/>
                <a:cs typeface="Arial" pitchFamily="34" charset="0"/>
              </a:rPr>
              <a:t> само коррекции</a:t>
            </a:r>
          </a:p>
          <a:p>
            <a:pPr algn="l"/>
            <a:r>
              <a:rPr lang="ru-RU" sz="11200" i="1" dirty="0" smtClean="0">
                <a:solidFill>
                  <a:srgbClr val="3333CC"/>
                </a:solidFill>
                <a:latin typeface="+mj-lt"/>
                <a:cs typeface="Arial" pitchFamily="34" charset="0"/>
              </a:rPr>
              <a:t>* Дыхательная гимнастика</a:t>
            </a:r>
          </a:p>
          <a:p>
            <a:pPr marL="342900" indent="-342900">
              <a:buFont typeface="Arial" charset="0"/>
              <a:buChar char="•"/>
            </a:pP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77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 flipV="1">
            <a:off x="3585251" y="4063043"/>
            <a:ext cx="389322" cy="246209"/>
          </a:xfrm>
        </p:spPr>
        <p:txBody>
          <a:bodyPr>
            <a:normAutofit fontScale="55000" lnSpcReduction="20000"/>
          </a:bodyPr>
          <a:lstStyle/>
          <a:p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3195" y="620688"/>
            <a:ext cx="5966666" cy="432048"/>
          </a:xfrm>
        </p:spPr>
        <p:txBody>
          <a:bodyPr/>
          <a:lstStyle/>
          <a:p>
            <a:pPr marL="0" indent="0" algn="l">
              <a:buNone/>
            </a:pPr>
            <a:r>
              <a:rPr lang="ru-RU" sz="2800" i="1" dirty="0">
                <a:solidFill>
                  <a:srgbClr val="0000FF"/>
                </a:solidFill>
                <a:effectLst/>
              </a:rPr>
              <a:t> </a:t>
            </a:r>
            <a:r>
              <a:rPr lang="ru-RU" sz="2800" i="1" dirty="0" smtClean="0">
                <a:solidFill>
                  <a:srgbClr val="0000FF"/>
                </a:solidFill>
                <a:effectLst/>
              </a:rPr>
              <a:t>           Наши успехи</a:t>
            </a:r>
            <a:endParaRPr lang="en-US" sz="2800" i="1" dirty="0">
              <a:solidFill>
                <a:srgbClr val="0000FF"/>
              </a:solidFill>
              <a:effectLst/>
            </a:endParaRPr>
          </a:p>
        </p:txBody>
      </p:sp>
      <p:pic>
        <p:nvPicPr>
          <p:cNvPr id="4" name="Рисунок 3" descr="https://pp.vk.me/c319130/v319130714/81cc/GreVVUzGtjk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733" y="3068960"/>
            <a:ext cx="1881483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s://pp.vk.me/c618520/v618520284/10639/TNIulXzD_0I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5" t="-5848" r="15195" b="51501"/>
          <a:stretch/>
        </p:blipFill>
        <p:spPr bwMode="auto">
          <a:xfrm>
            <a:off x="4644008" y="1062934"/>
            <a:ext cx="1872208" cy="2196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s://pp.vk.me/c628725/v628725117/36ff0/pekNxgvuZUw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6" t="15394" r="20688" b="32989"/>
          <a:stretch/>
        </p:blipFill>
        <p:spPr bwMode="auto">
          <a:xfrm>
            <a:off x="2843808" y="3068960"/>
            <a:ext cx="1944216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s://pp.vk.me/c629515/v629515036/32070/yDQhsdf8O3Y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3" t="16223" r="45205" b="17676"/>
          <a:stretch/>
        </p:blipFill>
        <p:spPr bwMode="auto">
          <a:xfrm>
            <a:off x="2771800" y="1314961"/>
            <a:ext cx="2016224" cy="19442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3" descr="F:\ЗЗож\IMG_90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44616"/>
            <a:ext cx="2463680" cy="17795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:\ЗЗож\IMG_900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5" y="660372"/>
            <a:ext cx="2304257" cy="17637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:\ЗЗож\IMG_90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21" y="2424172"/>
            <a:ext cx="2448579" cy="19274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F:\ЗЗож\IMG_900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255" y="2424172"/>
            <a:ext cx="2272218" cy="19274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F:\ЗЗож\IMG_900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276" y="5028076"/>
            <a:ext cx="3594204" cy="1844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1" cstate="print"/>
          <a:srcRect t="7886" b="44450"/>
          <a:stretch>
            <a:fillRect/>
          </a:stretch>
        </p:blipFill>
        <p:spPr bwMode="auto">
          <a:xfrm>
            <a:off x="323528" y="4351578"/>
            <a:ext cx="2520280" cy="2272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1" cstate="print"/>
          <a:srcRect t="55728"/>
          <a:stretch>
            <a:fillRect/>
          </a:stretch>
        </p:blipFill>
        <p:spPr bwMode="auto">
          <a:xfrm>
            <a:off x="6516216" y="4433756"/>
            <a:ext cx="2304257" cy="2190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39289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7772400" cy="648072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i="1" dirty="0" smtClean="0">
                <a:solidFill>
                  <a:srgbClr val="0000FF"/>
                </a:solidFill>
                <a:effectLst/>
                <a:cs typeface="Arial" pitchFamily="34" charset="0"/>
              </a:rPr>
              <a:t>Сравнительная диаграмма по проблеме табакокурения</a:t>
            </a:r>
            <a:endParaRPr lang="en-US" sz="3200" i="1" dirty="0">
              <a:solidFill>
                <a:srgbClr val="0000FF"/>
              </a:solidFill>
              <a:effectLst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2852936"/>
            <a:ext cx="7560840" cy="3574326"/>
          </a:xfrm>
        </p:spPr>
        <p:txBody>
          <a:bodyPr/>
          <a:lstStyle/>
          <a:p>
            <a:r>
              <a:rPr lang="ru-RU" dirty="0" smtClean="0"/>
              <a:t>                  </a:t>
            </a:r>
            <a:endParaRPr lang="en-US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27584" y="2564904"/>
            <a:ext cx="2880320" cy="38623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33%</a:t>
            </a:r>
          </a:p>
          <a:p>
            <a:pPr algn="ctr"/>
            <a:endParaRPr lang="ru-RU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2012г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347864" y="3284984"/>
            <a:ext cx="2160240" cy="314664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28.5%</a:t>
            </a:r>
          </a:p>
          <a:p>
            <a:pPr algn="ctr"/>
            <a:endParaRPr lang="ru-RU" sz="2000" dirty="0" smtClean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dirty="0" smtClean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2013г.</a:t>
            </a:r>
            <a:endParaRPr lang="en-US" sz="2000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292080" y="4005064"/>
            <a:ext cx="1728192" cy="23923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771CB"/>
                </a:solidFill>
                <a:latin typeface="Arial" pitchFamily="34" charset="0"/>
                <a:cs typeface="Arial" pitchFamily="34" charset="0"/>
              </a:rPr>
              <a:t>26%</a:t>
            </a:r>
          </a:p>
          <a:p>
            <a:pPr algn="ctr"/>
            <a:endParaRPr lang="ru-RU" sz="2000" dirty="0" smtClean="0">
              <a:solidFill>
                <a:srgbClr val="0771CB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dirty="0">
              <a:solidFill>
                <a:srgbClr val="0771CB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dirty="0" smtClean="0">
                <a:solidFill>
                  <a:srgbClr val="0771CB"/>
                </a:solidFill>
                <a:latin typeface="Arial" pitchFamily="34" charset="0"/>
                <a:cs typeface="Arial" pitchFamily="34" charset="0"/>
              </a:rPr>
              <a:t>2014г.</a:t>
            </a:r>
            <a:endParaRPr lang="en-US" sz="2000" dirty="0">
              <a:solidFill>
                <a:srgbClr val="0771C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04248" y="4653136"/>
            <a:ext cx="1368152" cy="177849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13 %</a:t>
            </a:r>
          </a:p>
          <a:p>
            <a:pPr algn="ctr"/>
            <a:endParaRPr lang="ru-RU" sz="2000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2015г</a:t>
            </a:r>
            <a:r>
              <a:rPr lang="ru-RU" sz="2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000" dirty="0">
              <a:solidFill>
                <a:schemeClr val="bg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 descr="https://im2-tub-kz.yandex.net/i?id=bef564c083d937f5afc7bedace014cf8&amp;n=33&amp;h=215&amp;w=24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7"/>
          <a:stretch/>
        </p:blipFill>
        <p:spPr bwMode="auto">
          <a:xfrm>
            <a:off x="6331036" y="1844824"/>
            <a:ext cx="2314575" cy="18533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59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1-tub-kz.yandex.net/i?id=4f4fc87a14b4376843fe6b39de6b94bf&amp;n=33&amp;h=215&amp;w=3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" y="0"/>
            <a:ext cx="91393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7691192" cy="2880320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 pitchFamily="34" charset="0"/>
                <a:cs typeface="Arial" pitchFamily="34" charset="0"/>
              </a:rPr>
              <a:t> Здоровье – </a:t>
            </a:r>
            <a:br>
              <a:rPr lang="ru-RU" sz="40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40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 pitchFamily="34" charset="0"/>
                <a:cs typeface="Arial" pitchFamily="34" charset="0"/>
              </a:rPr>
              <a:t>это бесценный дар, </a:t>
            </a:r>
            <a:br>
              <a:rPr lang="ru-RU" sz="40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40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 pitchFamily="34" charset="0"/>
                <a:cs typeface="Arial" pitchFamily="34" charset="0"/>
              </a:rPr>
              <a:t>он дан увы не навечно,</a:t>
            </a:r>
            <a:br>
              <a:rPr lang="ru-RU" sz="40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40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 pitchFamily="34" charset="0"/>
                <a:cs typeface="Arial" pitchFamily="34" charset="0"/>
              </a:rPr>
              <a:t> его надо беречь!</a:t>
            </a:r>
            <a:endParaRPr lang="en-US" sz="4000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3356992"/>
            <a:ext cx="8280920" cy="1509712"/>
          </a:xfrm>
        </p:spPr>
        <p:txBody>
          <a:bodyPr>
            <a:normAutofit fontScale="32500" lnSpcReduction="20000"/>
          </a:bodyPr>
          <a:lstStyle/>
          <a:p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                             </a:t>
            </a:r>
          </a:p>
          <a:p>
            <a:endParaRPr lang="ru-RU" dirty="0"/>
          </a:p>
          <a:p>
            <a:r>
              <a:rPr lang="ru-RU" sz="4600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                                 </a:t>
            </a:r>
            <a:endParaRPr lang="ru-RU" sz="4600" b="1" i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3800" b="1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</a:t>
            </a:r>
          </a:p>
          <a:p>
            <a:r>
              <a:rPr lang="ru-RU" sz="3800" b="1" i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800" b="1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                              </a:t>
            </a:r>
            <a:r>
              <a:rPr lang="ru-RU" sz="7600" b="1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И.И. Павлов                                                                                  </a:t>
            </a:r>
            <a:endParaRPr lang="en-US" sz="7600" b="1" i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88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305800" cy="1152128"/>
          </a:xfrm>
        </p:spPr>
        <p:txBody>
          <a:bodyPr>
            <a:normAutofit fontScale="90000"/>
          </a:bodyPr>
          <a:lstStyle/>
          <a:p>
            <a:pPr marL="0" indent="0" algn="l">
              <a:buNone/>
            </a:pPr>
            <a:r>
              <a:rPr lang="ru-RU" sz="2400" b="1" i="1" dirty="0" smtClean="0">
                <a:solidFill>
                  <a:srgbClr val="0000FF"/>
                </a:solidFill>
                <a:effectLst/>
                <a:cs typeface="Arial" pitchFamily="34" charset="0"/>
              </a:rPr>
              <a:t>                         Сравнительная диаграмма </a:t>
            </a:r>
            <a:br>
              <a:rPr lang="ru-RU" sz="2400" b="1" i="1" dirty="0" smtClean="0">
                <a:solidFill>
                  <a:srgbClr val="0000FF"/>
                </a:solidFill>
                <a:effectLst/>
                <a:cs typeface="Arial" pitchFamily="34" charset="0"/>
              </a:rPr>
            </a:br>
            <a:r>
              <a:rPr lang="ru-RU" sz="2400" i="1" dirty="0">
                <a:solidFill>
                  <a:srgbClr val="0000FF"/>
                </a:solidFill>
                <a:effectLst/>
                <a:cs typeface="Arial" pitchFamily="34" charset="0"/>
              </a:rPr>
              <a:t> </a:t>
            </a:r>
            <a:r>
              <a:rPr lang="ru-RU" sz="2400" i="1" dirty="0" smtClean="0">
                <a:solidFill>
                  <a:srgbClr val="0000FF"/>
                </a:solidFill>
                <a:effectLst/>
                <a:cs typeface="Arial" pitchFamily="34" charset="0"/>
              </a:rPr>
              <a:t>                     </a:t>
            </a:r>
            <a:r>
              <a:rPr lang="ru-RU" sz="2400" b="1" i="1" dirty="0" smtClean="0">
                <a:solidFill>
                  <a:srgbClr val="0000FF"/>
                </a:solidFill>
                <a:effectLst/>
                <a:cs typeface="Arial" pitchFamily="34" charset="0"/>
              </a:rPr>
              <a:t>по простудным заболеваниям   </a:t>
            </a:r>
            <a:br>
              <a:rPr lang="ru-RU" sz="2400" b="1" i="1" dirty="0" smtClean="0">
                <a:solidFill>
                  <a:srgbClr val="0000FF"/>
                </a:solidFill>
                <a:effectLst/>
                <a:cs typeface="Arial" pitchFamily="34" charset="0"/>
              </a:rPr>
            </a:br>
            <a:r>
              <a:rPr lang="ru-RU" sz="2400" i="1" dirty="0">
                <a:solidFill>
                  <a:srgbClr val="0000FF"/>
                </a:solidFill>
                <a:effectLst/>
                <a:cs typeface="Arial" pitchFamily="34" charset="0"/>
              </a:rPr>
              <a:t> </a:t>
            </a:r>
            <a:r>
              <a:rPr lang="ru-RU" sz="2400" i="1" dirty="0" smtClean="0">
                <a:solidFill>
                  <a:srgbClr val="0000FF"/>
                </a:solidFill>
                <a:effectLst/>
                <a:cs typeface="Arial" pitchFamily="34" charset="0"/>
              </a:rPr>
              <a:t>        </a:t>
            </a:r>
            <a:r>
              <a:rPr lang="ru-RU" sz="2400" b="1" i="1" dirty="0" smtClean="0">
                <a:solidFill>
                  <a:srgbClr val="0000FF"/>
                </a:solidFill>
                <a:effectLst/>
                <a:cs typeface="Arial" pitchFamily="34" charset="0"/>
              </a:rPr>
              <a:t>воспитанников Мичуринского детского дома</a:t>
            </a:r>
            <a:endParaRPr lang="en-US" sz="2400" b="1" i="1" dirty="0">
              <a:solidFill>
                <a:srgbClr val="0000FF"/>
              </a:solidFill>
              <a:effectLst/>
              <a:cs typeface="Arial" pitchFamily="34" charset="0"/>
            </a:endParaRPr>
          </a:p>
        </p:txBody>
      </p:sp>
      <p:sp>
        <p:nvSpPr>
          <p:cNvPr id="3" name="Блок-схема: магнитный диск 2"/>
          <p:cNvSpPr/>
          <p:nvPr/>
        </p:nvSpPr>
        <p:spPr>
          <a:xfrm>
            <a:off x="755576" y="2709308"/>
            <a:ext cx="2160240" cy="3781000"/>
          </a:xfrm>
          <a:prstGeom prst="flowChartMagneticDisk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100%</a:t>
            </a:r>
          </a:p>
          <a:p>
            <a:pPr algn="ctr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2012г.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Блок-схема: магнитный диск 3"/>
          <p:cNvSpPr/>
          <p:nvPr/>
        </p:nvSpPr>
        <p:spPr>
          <a:xfrm>
            <a:off x="3491880" y="3540424"/>
            <a:ext cx="1418456" cy="2949884"/>
          </a:xfrm>
          <a:prstGeom prst="flowChartMagneticDisk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80%</a:t>
            </a: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2013г.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Блок-схема: магнитный диск 4"/>
          <p:cNvSpPr/>
          <p:nvPr/>
        </p:nvSpPr>
        <p:spPr>
          <a:xfrm>
            <a:off x="5436096" y="4509120"/>
            <a:ext cx="1224136" cy="1961506"/>
          </a:xfrm>
          <a:prstGeom prst="flowChartMagneticDisk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60 %</a:t>
            </a: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2014г.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Блок-схема: магнитный диск 5"/>
          <p:cNvSpPr/>
          <p:nvPr/>
        </p:nvSpPr>
        <p:spPr>
          <a:xfrm>
            <a:off x="7092280" y="5015365"/>
            <a:ext cx="1224136" cy="1586165"/>
          </a:xfrm>
          <a:prstGeom prst="flowChartMagneticDisk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40%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2015г.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https://im3-tub-kz.yandex.net/i?id=b3586938ad9db3c5dd00035991b91780&amp;n=33&amp;h=215&amp;w=2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9298">
            <a:off x="5938802" y="1913384"/>
            <a:ext cx="2686050" cy="20478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88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128791" cy="1080120"/>
          </a:xfrm>
        </p:spPr>
        <p:txBody>
          <a:bodyPr/>
          <a:lstStyle/>
          <a:p>
            <a:pPr marL="0" indent="0" algn="l">
              <a:buNone/>
            </a:pPr>
            <a:r>
              <a:rPr lang="ru-RU" sz="3200" i="1" dirty="0" smtClean="0">
                <a:solidFill>
                  <a:srgbClr val="0000FF"/>
                </a:solidFill>
                <a:effectLst/>
              </a:rPr>
              <a:t> График снижения травматизма </a:t>
            </a:r>
            <a:br>
              <a:rPr lang="ru-RU" sz="3200" i="1" dirty="0" smtClean="0">
                <a:solidFill>
                  <a:srgbClr val="0000FF"/>
                </a:solidFill>
                <a:effectLst/>
              </a:rPr>
            </a:br>
            <a:r>
              <a:rPr lang="ru-RU" sz="3200" i="1" dirty="0">
                <a:solidFill>
                  <a:srgbClr val="0000FF"/>
                </a:solidFill>
                <a:effectLst/>
              </a:rPr>
              <a:t> </a:t>
            </a:r>
            <a:r>
              <a:rPr lang="ru-RU" sz="3200" i="1" dirty="0" smtClean="0">
                <a:solidFill>
                  <a:srgbClr val="0000FF"/>
                </a:solidFill>
                <a:effectLst/>
              </a:rPr>
              <a:t>         с 2012 г. по 2015 г.</a:t>
            </a:r>
            <a:endParaRPr lang="en-US" sz="3200" i="1" dirty="0">
              <a:solidFill>
                <a:srgbClr val="0000FF"/>
              </a:solidFill>
              <a:effectLst/>
            </a:endParaRPr>
          </a:p>
        </p:txBody>
      </p:sp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2260863541"/>
              </p:ext>
            </p:extLst>
          </p:nvPr>
        </p:nvGraphicFramePr>
        <p:xfrm>
          <a:off x="1475656" y="1397406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4" name="Стрелка вниз 43"/>
          <p:cNvSpPr/>
          <p:nvPr/>
        </p:nvSpPr>
        <p:spPr>
          <a:xfrm rot="6539532" flipH="1" flipV="1">
            <a:off x="6538753" y="2772133"/>
            <a:ext cx="357017" cy="1314546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Стрелка вниз 44"/>
          <p:cNvSpPr/>
          <p:nvPr/>
        </p:nvSpPr>
        <p:spPr>
          <a:xfrm rot="6617839" flipH="1" flipV="1">
            <a:off x="5293185" y="2259184"/>
            <a:ext cx="357017" cy="1206928"/>
          </a:xfrm>
          <a:prstGeom prst="down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Стрелка вправо 51"/>
          <p:cNvSpPr/>
          <p:nvPr/>
        </p:nvSpPr>
        <p:spPr>
          <a:xfrm>
            <a:off x="3403619" y="2271722"/>
            <a:ext cx="1440159" cy="428331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Стрелка вправо 10"/>
          <p:cNvSpPr/>
          <p:nvPr/>
        </p:nvSpPr>
        <p:spPr>
          <a:xfrm rot="1798788">
            <a:off x="2279732" y="1972950"/>
            <a:ext cx="1094669" cy="410049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89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3-tub-kz.yandex.net/i?id=33a2cde8c3b9886ae1e30e67eb11790e&amp;n=33&amp;h=215&amp;w=2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5710">
            <a:off x="551525" y="664835"/>
            <a:ext cx="4107230" cy="5567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353860">
            <a:off x="862639" y="308130"/>
            <a:ext cx="2880321" cy="3096344"/>
          </a:xfrm>
        </p:spPr>
        <p:txBody>
          <a:bodyPr/>
          <a:lstStyle/>
          <a:p>
            <a:pPr marL="0" indent="0" algn="ctr">
              <a:buNone/>
            </a:pPr>
            <a:r>
              <a:rPr lang="ru-RU" sz="1200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   </a:t>
            </a:r>
            <a:br>
              <a:rPr lang="ru-RU" sz="1200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</a:br>
            <a:r>
              <a:rPr lang="ru-RU" sz="1200" i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/>
            </a:r>
            <a:br>
              <a:rPr lang="ru-RU" sz="1200" i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</a:br>
            <a:r>
              <a:rPr lang="ru-RU" sz="1200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/>
            </a:r>
            <a:br>
              <a:rPr lang="ru-RU" sz="1200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</a:br>
            <a:r>
              <a:rPr lang="ru-RU" sz="1200" i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/>
            </a:r>
            <a:br>
              <a:rPr lang="ru-RU" sz="1200" i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</a:br>
            <a:r>
              <a:rPr lang="ru-RU" sz="1200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/>
            </a:r>
            <a:br>
              <a:rPr lang="ru-RU" sz="1200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</a:br>
            <a:r>
              <a:rPr lang="ru-RU" sz="1200" i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/>
            </a:r>
            <a:br>
              <a:rPr lang="ru-RU" sz="1200" i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</a:br>
            <a:r>
              <a:rPr lang="ru-RU" sz="1200" i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ru-RU" sz="1200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   КГУ «Мичуринский детский дом»</a:t>
            </a:r>
            <a:br>
              <a:rPr lang="ru-RU" sz="1200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</a:br>
            <a:r>
              <a:rPr lang="ru-RU" sz="1200" i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/>
            </a:r>
            <a:br>
              <a:rPr lang="ru-RU" sz="1200" i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</a:br>
            <a:r>
              <a:rPr lang="ru-RU" sz="1200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/>
            </a:r>
            <a:br>
              <a:rPr lang="ru-RU" sz="1200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</a:br>
            <a:r>
              <a:rPr lang="ru-RU" sz="1200" i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/>
            </a:r>
            <a:br>
              <a:rPr lang="ru-RU" sz="1200" i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</a:br>
            <a:r>
              <a:rPr lang="ru-RU" sz="1200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/>
            </a:r>
            <a:br>
              <a:rPr lang="ru-RU" sz="1200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</a:br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Сборник методических разработок</a:t>
            </a:r>
            <a:b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effectLst/>
              </a:rPr>
            </a:br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 по программе «Здоровый образ жизни»</a:t>
            </a:r>
            <a:endParaRPr lang="en-US" sz="2000" i="1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pic>
        <p:nvPicPr>
          <p:cNvPr id="2051" name="Picture 3" descr="F:\Сканированные документы\img0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" t="2666" r="5401" b="1538"/>
          <a:stretch/>
        </p:blipFill>
        <p:spPr bwMode="auto">
          <a:xfrm rot="253148">
            <a:off x="5004048" y="386425"/>
            <a:ext cx="3436494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6144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свидетельства о публикации\000811-Оспано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07">
            <a:off x="6047928" y="302780"/>
            <a:ext cx="2690395" cy="380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свидетельства о публикации\Сертификат проекта infourok.ru № ДВ-511730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1638">
            <a:off x="275213" y="315652"/>
            <a:ext cx="2620844" cy="368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8281104"/>
              </p:ext>
            </p:extLst>
          </p:nvPr>
        </p:nvGraphicFramePr>
        <p:xfrm>
          <a:off x="3015370" y="207221"/>
          <a:ext cx="287178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Acrobat Document" r:id="rId5" imgW="5667139" imgH="8019997" progId="AcroExch.Document.7">
                  <p:embed/>
                </p:oleObj>
              </mc:Choice>
              <mc:Fallback>
                <p:oleObj name="Acrobat Document" r:id="rId5" imgW="5667139" imgH="801999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15370" y="207221"/>
                        <a:ext cx="2871787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7" name="Picture 3" descr="F:\свидетельства о публикации\Свидетельство Игра - путешествие%3A «Здоровые дети – наше будущее»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789109"/>
            <a:ext cx="3960440" cy="284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im3-tub-kz.yandex.net/i?id=2b45b04956d309dc5fa7c267ce23dfce&amp;n=33&amp;h=215&amp;w=17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541541"/>
            <a:ext cx="1628775" cy="20478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4156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се победы начинаются с победы над самим собой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8"/>
          <a:stretch/>
        </p:blipFill>
        <p:spPr bwMode="auto">
          <a:xfrm>
            <a:off x="1331640" y="1066800"/>
            <a:ext cx="6480720" cy="5314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563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im0-tub-kz.yandex.net/i?id=06fa4bcc333a73c699d87fdec3b19977&amp;n=33&amp;h=215&amp;w=2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67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764704"/>
            <a:ext cx="7848872" cy="1368152"/>
          </a:xfrm>
        </p:spPr>
        <p:txBody>
          <a:bodyPr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2400" b="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   </a:t>
            </a:r>
            <a:r>
              <a:rPr lang="ru-RU" sz="2400" i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400" i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3200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          </a:t>
            </a:r>
            <a:r>
              <a:rPr lang="ru-RU" sz="4400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br>
              <a:rPr lang="ru-RU" sz="4400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3200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</a:br>
            <a:endParaRPr lang="en-US" sz="4000" i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05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548680"/>
            <a:ext cx="7259144" cy="432048"/>
          </a:xfrm>
        </p:spPr>
        <p:txBody>
          <a:bodyPr/>
          <a:lstStyle/>
          <a:p>
            <a:pPr marL="0" indent="0" algn="l">
              <a:buNone/>
            </a:pPr>
            <a:r>
              <a:rPr lang="ru-RU" sz="2400" i="1" dirty="0" smtClean="0"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Цель:</a:t>
            </a:r>
            <a:endParaRPr lang="en-US" sz="2400" i="1" dirty="0">
              <a:solidFill>
                <a:schemeClr val="accent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43608" y="476672"/>
            <a:ext cx="7128792" cy="5976664"/>
          </a:xfrm>
        </p:spPr>
        <p:txBody>
          <a:bodyPr>
            <a:noAutofit/>
          </a:bodyPr>
          <a:lstStyle/>
          <a:p>
            <a:endParaRPr lang="ru-RU" sz="1800" i="1" dirty="0" smtClean="0">
              <a:solidFill>
                <a:schemeClr val="bg2">
                  <a:lumMod val="50000"/>
                </a:schemeClr>
              </a:solidFill>
              <a:latin typeface="+mj-lt"/>
              <a:cs typeface="Arial" pitchFamily="34" charset="0"/>
            </a:endParaRPr>
          </a:p>
          <a:p>
            <a:r>
              <a:rPr lang="ru-RU" sz="1800" i="1" dirty="0" smtClean="0">
                <a:solidFill>
                  <a:schemeClr val="bg2">
                    <a:lumMod val="50000"/>
                  </a:schemeClr>
                </a:solidFill>
                <a:latin typeface="+mj-lt"/>
                <a:cs typeface="Arial" pitchFamily="34" charset="0"/>
              </a:rPr>
              <a:t>   Обеспечение воспитаннику условий для здорового образа жизни, вооружив его багажом знаний, умений и навыков, необходимых для ведения ЗОЖ</a:t>
            </a:r>
          </a:p>
          <a:p>
            <a:pPr algn="l"/>
            <a:r>
              <a:rPr lang="ru-RU" sz="2400" b="1" i="1" dirty="0" smtClean="0">
                <a:solidFill>
                  <a:schemeClr val="accent1"/>
                </a:solidFill>
                <a:latin typeface="+mj-lt"/>
                <a:cs typeface="Arial" pitchFamily="34" charset="0"/>
              </a:rPr>
              <a:t>Задачи:</a:t>
            </a:r>
          </a:p>
          <a:p>
            <a:pPr algn="l"/>
            <a:r>
              <a:rPr lang="ru-RU" sz="1800" i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- оказать помощь в формировании умений и навыков, необходимых для самостоятельного самосовершенствования;</a:t>
            </a:r>
            <a:endParaRPr lang="en-US" sz="1800" i="1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algn="l"/>
            <a:r>
              <a:rPr lang="ru-RU" sz="1800" i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- организовать ряд мероприятий по физическому совершенствованию воспитанников;</a:t>
            </a:r>
            <a:endParaRPr lang="en-US" sz="1800" i="1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algn="l"/>
            <a:r>
              <a:rPr lang="ru-RU" sz="1800" i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- развивать познавательный интерес к укреплению своего здоровья;</a:t>
            </a:r>
            <a:endParaRPr lang="en-US" sz="1800" i="1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algn="l"/>
            <a:r>
              <a:rPr lang="ru-RU" sz="1800" i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- устанавливать педагогически целесообразные взаимоотношения с детьми;</a:t>
            </a:r>
            <a:endParaRPr lang="en-US" sz="1800" i="1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algn="l"/>
            <a:r>
              <a:rPr lang="ru-RU" sz="1800" i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- освоить культуру общения, формировать нравственные качества личности;</a:t>
            </a:r>
            <a:endParaRPr lang="en-US" sz="1800" i="1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algn="l"/>
            <a:r>
              <a:rPr lang="ru-RU" sz="1800" i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- учитывать и оценивать результаты работы с целью определения новых задач.</a:t>
            </a:r>
            <a:endParaRPr lang="en-US" sz="1800" i="1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algn="l"/>
            <a:endParaRPr lang="en-US" sz="2400" i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https://im0-tub-kz.yandex.net/i?id=53bb493450cc93792da6318ac0ce1c8b&amp;n=33&amp;h=215&amp;w=25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028" y="5339563"/>
            <a:ext cx="1815061" cy="15184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25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m0-tub-kz.yandex.net/i?id=cd16d8908395396a54d1e05bf0450a9f&amp;n=33&amp;h=215&amp;w=3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" y="-99392"/>
            <a:ext cx="9142313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19672" y="1124744"/>
            <a:ext cx="6380189" cy="3960440"/>
          </a:xfrm>
        </p:spPr>
        <p:txBody>
          <a:bodyPr/>
          <a:lstStyle/>
          <a:p>
            <a:pPr marL="0" indent="0" algn="l">
              <a:buNone/>
            </a:pPr>
            <a:r>
              <a:rPr lang="ru-RU" sz="2800" i="1" dirty="0">
                <a:solidFill>
                  <a:schemeClr val="accent1"/>
                </a:solidFill>
                <a:effectLst/>
              </a:rPr>
              <a:t>В процессе прохождения данной программы мы рассчитываем</a:t>
            </a:r>
            <a:r>
              <a:rPr lang="ru-RU" sz="2800" i="1" dirty="0" smtClean="0">
                <a:solidFill>
                  <a:schemeClr val="accent1"/>
                </a:solidFill>
                <a:effectLst/>
              </a:rPr>
              <a:t>:</a:t>
            </a:r>
            <a:r>
              <a:rPr lang="ru-RU" sz="2000" dirty="0" smtClean="0">
                <a:effectLst/>
              </a:rPr>
              <a:t/>
            </a:r>
            <a:br>
              <a:rPr lang="ru-RU" sz="2000" dirty="0" smtClean="0">
                <a:effectLst/>
              </a:rPr>
            </a:br>
            <a:r>
              <a:rPr lang="en-US" sz="2000" dirty="0">
                <a:effectLst/>
              </a:rPr>
              <a:t/>
            </a:r>
            <a:br>
              <a:rPr lang="en-US" sz="2000" dirty="0">
                <a:effectLst/>
              </a:rPr>
            </a:br>
            <a:r>
              <a:rPr lang="ru-RU" sz="2000" b="0" i="1" dirty="0">
                <a:solidFill>
                  <a:schemeClr val="bg2">
                    <a:lumMod val="50000"/>
                  </a:schemeClr>
                </a:solidFill>
                <a:effectLst/>
              </a:rPr>
              <a:t>- пробудить интерес детей к своему здоровью и занятиям спортом;</a:t>
            </a:r>
            <a:r>
              <a:rPr lang="en-US" sz="2000" b="0" i="1" dirty="0">
                <a:solidFill>
                  <a:schemeClr val="bg2">
                    <a:lumMod val="50000"/>
                  </a:schemeClr>
                </a:solidFill>
                <a:effectLst/>
              </a:rPr>
              <a:t/>
            </a:r>
            <a:br>
              <a:rPr lang="en-US" sz="2000" b="0" i="1" dirty="0">
                <a:solidFill>
                  <a:schemeClr val="bg2">
                    <a:lumMod val="50000"/>
                  </a:schemeClr>
                </a:solidFill>
                <a:effectLst/>
              </a:rPr>
            </a:br>
            <a:r>
              <a:rPr lang="ru-RU" sz="2000" b="0" i="1" dirty="0">
                <a:solidFill>
                  <a:schemeClr val="bg2">
                    <a:lumMod val="50000"/>
                  </a:schemeClr>
                </a:solidFill>
                <a:effectLst/>
              </a:rPr>
              <a:t>- воспитать в детях нравственные качества личности;</a:t>
            </a:r>
            <a:r>
              <a:rPr lang="en-US" sz="2000" b="0" i="1" dirty="0">
                <a:solidFill>
                  <a:schemeClr val="bg2">
                    <a:lumMod val="50000"/>
                  </a:schemeClr>
                </a:solidFill>
                <a:effectLst/>
              </a:rPr>
              <a:t/>
            </a:r>
            <a:br>
              <a:rPr lang="en-US" sz="2000" b="0" i="1" dirty="0">
                <a:solidFill>
                  <a:schemeClr val="bg2">
                    <a:lumMod val="50000"/>
                  </a:schemeClr>
                </a:solidFill>
                <a:effectLst/>
              </a:rPr>
            </a:br>
            <a:r>
              <a:rPr lang="ru-RU" sz="2000" b="0" i="1" dirty="0">
                <a:solidFill>
                  <a:schemeClr val="bg2">
                    <a:lumMod val="50000"/>
                  </a:schemeClr>
                </a:solidFill>
                <a:effectLst/>
              </a:rPr>
              <a:t>- способствовать формированию повышения приоритета здорового образа жизни;</a:t>
            </a:r>
            <a:r>
              <a:rPr lang="en-US" sz="2000" b="0" i="1" dirty="0">
                <a:solidFill>
                  <a:schemeClr val="bg2">
                    <a:lumMod val="50000"/>
                  </a:schemeClr>
                </a:solidFill>
                <a:effectLst/>
              </a:rPr>
              <a:t/>
            </a:r>
            <a:br>
              <a:rPr lang="en-US" sz="2000" b="0" i="1" dirty="0">
                <a:solidFill>
                  <a:schemeClr val="bg2">
                    <a:lumMod val="50000"/>
                  </a:schemeClr>
                </a:solidFill>
                <a:effectLst/>
              </a:rPr>
            </a:br>
            <a:r>
              <a:rPr lang="ru-RU" sz="2000" b="0" i="1" dirty="0">
                <a:solidFill>
                  <a:schemeClr val="bg2">
                    <a:lumMod val="50000"/>
                  </a:schemeClr>
                </a:solidFill>
                <a:effectLst/>
              </a:rPr>
              <a:t>- повысить уровень физического развития воспитанников</a:t>
            </a:r>
            <a:r>
              <a:rPr lang="en-US" sz="2000" b="0" i="1" dirty="0">
                <a:solidFill>
                  <a:schemeClr val="bg2">
                    <a:lumMod val="50000"/>
                  </a:schemeClr>
                </a:solidFill>
                <a:effectLst/>
              </a:rPr>
              <a:t/>
            </a:r>
            <a:br>
              <a:rPr lang="en-US" sz="2000" b="0" i="1" dirty="0">
                <a:solidFill>
                  <a:schemeClr val="bg2">
                    <a:lumMod val="50000"/>
                  </a:schemeClr>
                </a:solidFill>
                <a:effectLst/>
              </a:rPr>
            </a:br>
            <a:endParaRPr lang="en-US" sz="2000" b="0" i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1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2843809" y="2708920"/>
            <a:ext cx="3168351" cy="1776898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ln>
                  <a:solidFill>
                    <a:schemeClr val="accent1"/>
                  </a:solidFill>
                </a:ln>
                <a:latin typeface="Arial" pitchFamily="34" charset="0"/>
                <a:cs typeface="Arial" pitchFamily="34" charset="0"/>
              </a:rPr>
              <a:t>Компоненты ЗОЖ</a:t>
            </a:r>
            <a:endParaRPr lang="en-US" sz="2400" b="1" i="1" dirty="0">
              <a:ln>
                <a:solidFill>
                  <a:schemeClr val="accent1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640340" y="651466"/>
            <a:ext cx="1549705" cy="201896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Правильное питание</a:t>
            </a:r>
            <a:endParaRPr lang="en-US" i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614835" y="4495728"/>
            <a:ext cx="1687775" cy="215665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Личная гигиена</a:t>
            </a:r>
            <a:endParaRPr lang="en-US" i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6062796" y="2901130"/>
            <a:ext cx="2461689" cy="153757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ru-RU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Соблюдение режима дня</a:t>
            </a:r>
            <a:endParaRPr lang="en-US" i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95534" y="2901130"/>
            <a:ext cx="2592289" cy="15359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Двигательная активность</a:t>
            </a:r>
            <a:endParaRPr lang="en-US" i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Овал 12"/>
          <p:cNvSpPr/>
          <p:nvPr/>
        </p:nvSpPr>
        <p:spPr>
          <a:xfrm rot="2656208">
            <a:off x="5636672" y="894505"/>
            <a:ext cx="1569487" cy="238673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Закаливание</a:t>
            </a:r>
            <a:endParaRPr lang="en-US" i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Овал 13"/>
          <p:cNvSpPr/>
          <p:nvPr/>
        </p:nvSpPr>
        <p:spPr>
          <a:xfrm rot="18783111">
            <a:off x="5550778" y="3958404"/>
            <a:ext cx="1604976" cy="250505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ru-RU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Психическая и  эмоциональная устойчивость</a:t>
            </a:r>
            <a:endParaRPr lang="en-US" i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Овал 14"/>
          <p:cNvSpPr/>
          <p:nvPr/>
        </p:nvSpPr>
        <p:spPr>
          <a:xfrm rot="7749940" flipV="1">
            <a:off x="1291604" y="4460730"/>
            <a:ext cx="2598862" cy="166639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/>
          <a:lstStyle/>
          <a:p>
            <a:pPr algn="ctr"/>
            <a:r>
              <a:rPr lang="ru-RU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Отказ от само разрушающего поведения</a:t>
            </a:r>
            <a:endParaRPr lang="en-US" i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Овал 16"/>
          <p:cNvSpPr/>
          <p:nvPr/>
        </p:nvSpPr>
        <p:spPr>
          <a:xfrm rot="18904303">
            <a:off x="1763778" y="706042"/>
            <a:ext cx="1584066" cy="24986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ru-RU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Безопасное поведение</a:t>
            </a:r>
            <a:endParaRPr lang="en-US" i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16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im2-tub-kz.yandex.net/i?id=4c1c5dae1fe7c61f037abceb94fdf629&amp;n=33&amp;h=215&amp;w=2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" y="0"/>
            <a:ext cx="9139483" cy="684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576" y="1412776"/>
            <a:ext cx="8280920" cy="4608512"/>
          </a:xfrm>
        </p:spPr>
        <p:txBody>
          <a:bodyPr>
            <a:noAutofit/>
          </a:bodyPr>
          <a:lstStyle/>
          <a:p>
            <a:pPr algn="l"/>
            <a:r>
              <a:rPr lang="ru-RU" sz="3200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     *</a:t>
            </a:r>
            <a:r>
              <a:rPr lang="ru-RU" sz="2800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Физкультурно – оздоровительное</a:t>
            </a:r>
          </a:p>
          <a:p>
            <a:pPr algn="l"/>
            <a:r>
              <a:rPr lang="ru-RU" sz="2800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           * Экологическое</a:t>
            </a:r>
          </a:p>
          <a:p>
            <a:pPr algn="l">
              <a:spcBef>
                <a:spcPts val="600"/>
              </a:spcBef>
              <a:spcAft>
                <a:spcPts val="0"/>
              </a:spcAft>
            </a:pPr>
            <a:r>
              <a:rPr lang="ru-RU" sz="2800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              * Направление по </a:t>
            </a:r>
            <a:r>
              <a:rPr lang="ru-RU" sz="2800" i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созданию условий    </a:t>
            </a:r>
            <a:endParaRPr lang="ru-RU" sz="2800" i="1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spcBef>
                <a:spcPts val="600"/>
              </a:spcBef>
              <a:spcAft>
                <a:spcPts val="0"/>
              </a:spcAft>
            </a:pPr>
            <a:r>
              <a:rPr lang="ru-RU" sz="2800" i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                       для сохранения, укрепления и</a:t>
            </a:r>
          </a:p>
          <a:p>
            <a:pPr algn="l">
              <a:spcBef>
                <a:spcPts val="600"/>
              </a:spcBef>
              <a:spcAft>
                <a:spcPts val="0"/>
              </a:spcAft>
            </a:pPr>
            <a:r>
              <a:rPr lang="ru-RU" sz="2800" i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                             сбережения психического и </a:t>
            </a:r>
          </a:p>
          <a:p>
            <a:pPr algn="l">
              <a:spcBef>
                <a:spcPts val="600"/>
              </a:spcBef>
              <a:spcAft>
                <a:spcPts val="0"/>
              </a:spcAft>
            </a:pPr>
            <a:r>
              <a:rPr lang="ru-RU" sz="2800" i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                                  физического здоровья   </a:t>
            </a:r>
          </a:p>
          <a:p>
            <a:pPr algn="l"/>
            <a:r>
              <a:rPr lang="ru-RU" sz="2800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                                     * Медико - гигиеническое</a:t>
            </a:r>
            <a:endParaRPr lang="en-US" sz="2800" i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836712"/>
            <a:ext cx="7259144" cy="360040"/>
          </a:xfrm>
        </p:spPr>
        <p:txBody>
          <a:bodyPr/>
          <a:lstStyle/>
          <a:p>
            <a:pPr algn="l"/>
            <a:r>
              <a:rPr lang="ru-RU" sz="44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4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</a:br>
            <a:r>
              <a:rPr lang="ru-RU" sz="4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</a:br>
            <a:r>
              <a:rPr lang="ru-RU" sz="44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Направления  программы:</a:t>
            </a:r>
            <a:endParaRPr lang="en-US" sz="3600" dirty="0">
              <a:solidFill>
                <a:schemeClr val="accent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19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7" name="Rectangle 18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cs typeface="Arial" charset="0"/>
            </a:endParaRPr>
          </a:p>
        </p:txBody>
      </p:sp>
      <p:sp>
        <p:nvSpPr>
          <p:cNvPr id="20" name="Freeform 5"/>
          <p:cNvSpPr>
            <a:spLocks noEditPoints="1"/>
          </p:cNvSpPr>
          <p:nvPr/>
        </p:nvSpPr>
        <p:spPr bwMode="gray">
          <a:xfrm rot="20241944">
            <a:off x="1327377" y="1136195"/>
            <a:ext cx="6457253" cy="4834604"/>
          </a:xfrm>
          <a:custGeom>
            <a:avLst/>
            <a:gdLst/>
            <a:ahLst/>
            <a:cxnLst>
              <a:cxn ang="0">
                <a:pos x="1692" y="12"/>
              </a:cxn>
              <a:cxn ang="0">
                <a:pos x="1234" y="74"/>
              </a:cxn>
              <a:cxn ang="0">
                <a:pos x="828" y="182"/>
              </a:cxn>
              <a:cxn ang="0">
                <a:pos x="486" y="330"/>
              </a:cxn>
              <a:cxn ang="0">
                <a:pos x="226" y="510"/>
              </a:cxn>
              <a:cxn ang="0">
                <a:pos x="58" y="718"/>
              </a:cxn>
              <a:cxn ang="0">
                <a:pos x="0" y="944"/>
              </a:cxn>
              <a:cxn ang="0">
                <a:pos x="58" y="1170"/>
              </a:cxn>
              <a:cxn ang="0">
                <a:pos x="226" y="1378"/>
              </a:cxn>
              <a:cxn ang="0">
                <a:pos x="486" y="1558"/>
              </a:cxn>
              <a:cxn ang="0">
                <a:pos x="828" y="1706"/>
              </a:cxn>
              <a:cxn ang="0">
                <a:pos x="1234" y="1814"/>
              </a:cxn>
              <a:cxn ang="0">
                <a:pos x="1692" y="1876"/>
              </a:cxn>
              <a:cxn ang="0">
                <a:pos x="2186" y="1884"/>
              </a:cxn>
              <a:cxn ang="0">
                <a:pos x="2658" y="1840"/>
              </a:cxn>
              <a:cxn ang="0">
                <a:pos x="3084" y="1746"/>
              </a:cxn>
              <a:cxn ang="0">
                <a:pos x="3448" y="1612"/>
              </a:cxn>
              <a:cxn ang="0">
                <a:pos x="3738" y="1442"/>
              </a:cxn>
              <a:cxn ang="0">
                <a:pos x="3938" y="1242"/>
              </a:cxn>
              <a:cxn ang="0">
                <a:pos x="4034" y="1022"/>
              </a:cxn>
              <a:cxn ang="0">
                <a:pos x="4014" y="790"/>
              </a:cxn>
              <a:cxn ang="0">
                <a:pos x="3882" y="576"/>
              </a:cxn>
              <a:cxn ang="0">
                <a:pos x="3650" y="386"/>
              </a:cxn>
              <a:cxn ang="0">
                <a:pos x="3334" y="228"/>
              </a:cxn>
              <a:cxn ang="0">
                <a:pos x="2948" y="106"/>
              </a:cxn>
              <a:cxn ang="0">
                <a:pos x="2506" y="28"/>
              </a:cxn>
              <a:cxn ang="0">
                <a:pos x="2020" y="0"/>
              </a:cxn>
              <a:cxn ang="0">
                <a:pos x="1606" y="1736"/>
              </a:cxn>
              <a:cxn ang="0">
                <a:pos x="1164" y="1678"/>
              </a:cxn>
              <a:cxn ang="0">
                <a:pos x="776" y="1576"/>
              </a:cxn>
              <a:cxn ang="0">
                <a:pos x="458" y="1436"/>
              </a:cxn>
              <a:cxn ang="0">
                <a:pos x="224" y="1266"/>
              </a:cxn>
              <a:cxn ang="0">
                <a:pos x="88" y="1074"/>
              </a:cxn>
              <a:cxn ang="0">
                <a:pos x="68" y="864"/>
              </a:cxn>
              <a:cxn ang="0">
                <a:pos x="166" y="664"/>
              </a:cxn>
              <a:cxn ang="0">
                <a:pos x="370" y="486"/>
              </a:cxn>
              <a:cxn ang="0">
                <a:pos x="662" y="336"/>
              </a:cxn>
              <a:cxn ang="0">
                <a:pos x="1028" y="222"/>
              </a:cxn>
              <a:cxn ang="0">
                <a:pos x="1454" y="148"/>
              </a:cxn>
              <a:cxn ang="0">
                <a:pos x="1922" y="120"/>
              </a:cxn>
              <a:cxn ang="0">
                <a:pos x="2392" y="148"/>
              </a:cxn>
              <a:cxn ang="0">
                <a:pos x="2818" y="222"/>
              </a:cxn>
              <a:cxn ang="0">
                <a:pos x="3184" y="336"/>
              </a:cxn>
              <a:cxn ang="0">
                <a:pos x="3476" y="486"/>
              </a:cxn>
              <a:cxn ang="0">
                <a:pos x="3680" y="664"/>
              </a:cxn>
              <a:cxn ang="0">
                <a:pos x="3778" y="864"/>
              </a:cxn>
              <a:cxn ang="0">
                <a:pos x="3758" y="1074"/>
              </a:cxn>
              <a:cxn ang="0">
                <a:pos x="3622" y="1266"/>
              </a:cxn>
              <a:cxn ang="0">
                <a:pos x="3388" y="1436"/>
              </a:cxn>
              <a:cxn ang="0">
                <a:pos x="3070" y="1576"/>
              </a:cxn>
              <a:cxn ang="0">
                <a:pos x="2682" y="1678"/>
              </a:cxn>
              <a:cxn ang="0">
                <a:pos x="2240" y="1736"/>
              </a:cxn>
            </a:cxnLst>
            <a:rect l="0" t="0" r="r" b="b"/>
            <a:pathLst>
              <a:path w="4040" h="1888">
                <a:moveTo>
                  <a:pt x="2020" y="0"/>
                </a:moveTo>
                <a:lnTo>
                  <a:pt x="1854" y="4"/>
                </a:lnTo>
                <a:lnTo>
                  <a:pt x="1692" y="12"/>
                </a:lnTo>
                <a:lnTo>
                  <a:pt x="1534" y="28"/>
                </a:lnTo>
                <a:lnTo>
                  <a:pt x="1382" y="48"/>
                </a:lnTo>
                <a:lnTo>
                  <a:pt x="1234" y="74"/>
                </a:lnTo>
                <a:lnTo>
                  <a:pt x="1092" y="106"/>
                </a:lnTo>
                <a:lnTo>
                  <a:pt x="956" y="142"/>
                </a:lnTo>
                <a:lnTo>
                  <a:pt x="828" y="182"/>
                </a:lnTo>
                <a:lnTo>
                  <a:pt x="706" y="228"/>
                </a:lnTo>
                <a:lnTo>
                  <a:pt x="592" y="276"/>
                </a:lnTo>
                <a:lnTo>
                  <a:pt x="486" y="330"/>
                </a:lnTo>
                <a:lnTo>
                  <a:pt x="390" y="386"/>
                </a:lnTo>
                <a:lnTo>
                  <a:pt x="302" y="446"/>
                </a:lnTo>
                <a:lnTo>
                  <a:pt x="226" y="510"/>
                </a:lnTo>
                <a:lnTo>
                  <a:pt x="158" y="576"/>
                </a:lnTo>
                <a:lnTo>
                  <a:pt x="102" y="646"/>
                </a:lnTo>
                <a:lnTo>
                  <a:pt x="58" y="718"/>
                </a:lnTo>
                <a:lnTo>
                  <a:pt x="26" y="790"/>
                </a:lnTo>
                <a:lnTo>
                  <a:pt x="6" y="866"/>
                </a:lnTo>
                <a:lnTo>
                  <a:pt x="0" y="944"/>
                </a:lnTo>
                <a:lnTo>
                  <a:pt x="6" y="1022"/>
                </a:lnTo>
                <a:lnTo>
                  <a:pt x="26" y="1098"/>
                </a:lnTo>
                <a:lnTo>
                  <a:pt x="58" y="1170"/>
                </a:lnTo>
                <a:lnTo>
                  <a:pt x="102" y="1242"/>
                </a:lnTo>
                <a:lnTo>
                  <a:pt x="158" y="1312"/>
                </a:lnTo>
                <a:lnTo>
                  <a:pt x="226" y="1378"/>
                </a:lnTo>
                <a:lnTo>
                  <a:pt x="302" y="1442"/>
                </a:lnTo>
                <a:lnTo>
                  <a:pt x="390" y="1502"/>
                </a:lnTo>
                <a:lnTo>
                  <a:pt x="486" y="1558"/>
                </a:lnTo>
                <a:lnTo>
                  <a:pt x="592" y="1612"/>
                </a:lnTo>
                <a:lnTo>
                  <a:pt x="706" y="1660"/>
                </a:lnTo>
                <a:lnTo>
                  <a:pt x="828" y="1706"/>
                </a:lnTo>
                <a:lnTo>
                  <a:pt x="956" y="1746"/>
                </a:lnTo>
                <a:lnTo>
                  <a:pt x="1092" y="1782"/>
                </a:lnTo>
                <a:lnTo>
                  <a:pt x="1234" y="1814"/>
                </a:lnTo>
                <a:lnTo>
                  <a:pt x="1382" y="1840"/>
                </a:lnTo>
                <a:lnTo>
                  <a:pt x="1534" y="1860"/>
                </a:lnTo>
                <a:lnTo>
                  <a:pt x="1692" y="1876"/>
                </a:lnTo>
                <a:lnTo>
                  <a:pt x="1854" y="1884"/>
                </a:lnTo>
                <a:lnTo>
                  <a:pt x="2020" y="1888"/>
                </a:lnTo>
                <a:lnTo>
                  <a:pt x="2186" y="1884"/>
                </a:lnTo>
                <a:lnTo>
                  <a:pt x="2348" y="1876"/>
                </a:lnTo>
                <a:lnTo>
                  <a:pt x="2506" y="1860"/>
                </a:lnTo>
                <a:lnTo>
                  <a:pt x="2658" y="1840"/>
                </a:lnTo>
                <a:lnTo>
                  <a:pt x="2806" y="1814"/>
                </a:lnTo>
                <a:lnTo>
                  <a:pt x="2948" y="1782"/>
                </a:lnTo>
                <a:lnTo>
                  <a:pt x="3084" y="1746"/>
                </a:lnTo>
                <a:lnTo>
                  <a:pt x="3212" y="1706"/>
                </a:lnTo>
                <a:lnTo>
                  <a:pt x="3334" y="1660"/>
                </a:lnTo>
                <a:lnTo>
                  <a:pt x="3448" y="1612"/>
                </a:lnTo>
                <a:lnTo>
                  <a:pt x="3554" y="1558"/>
                </a:lnTo>
                <a:lnTo>
                  <a:pt x="3650" y="1502"/>
                </a:lnTo>
                <a:lnTo>
                  <a:pt x="3738" y="1442"/>
                </a:lnTo>
                <a:lnTo>
                  <a:pt x="3814" y="1378"/>
                </a:lnTo>
                <a:lnTo>
                  <a:pt x="3882" y="1312"/>
                </a:lnTo>
                <a:lnTo>
                  <a:pt x="3938" y="1242"/>
                </a:lnTo>
                <a:lnTo>
                  <a:pt x="3982" y="1170"/>
                </a:lnTo>
                <a:lnTo>
                  <a:pt x="4014" y="1098"/>
                </a:lnTo>
                <a:lnTo>
                  <a:pt x="4034" y="1022"/>
                </a:lnTo>
                <a:lnTo>
                  <a:pt x="4040" y="944"/>
                </a:lnTo>
                <a:lnTo>
                  <a:pt x="4034" y="866"/>
                </a:lnTo>
                <a:lnTo>
                  <a:pt x="4014" y="790"/>
                </a:lnTo>
                <a:lnTo>
                  <a:pt x="3982" y="718"/>
                </a:lnTo>
                <a:lnTo>
                  <a:pt x="3938" y="646"/>
                </a:lnTo>
                <a:lnTo>
                  <a:pt x="3882" y="576"/>
                </a:lnTo>
                <a:lnTo>
                  <a:pt x="3814" y="510"/>
                </a:lnTo>
                <a:lnTo>
                  <a:pt x="3738" y="446"/>
                </a:lnTo>
                <a:lnTo>
                  <a:pt x="3650" y="386"/>
                </a:lnTo>
                <a:lnTo>
                  <a:pt x="3554" y="330"/>
                </a:lnTo>
                <a:lnTo>
                  <a:pt x="3448" y="276"/>
                </a:lnTo>
                <a:lnTo>
                  <a:pt x="3334" y="228"/>
                </a:lnTo>
                <a:lnTo>
                  <a:pt x="3212" y="182"/>
                </a:lnTo>
                <a:lnTo>
                  <a:pt x="3084" y="142"/>
                </a:lnTo>
                <a:lnTo>
                  <a:pt x="2948" y="106"/>
                </a:lnTo>
                <a:lnTo>
                  <a:pt x="2806" y="74"/>
                </a:lnTo>
                <a:lnTo>
                  <a:pt x="2658" y="48"/>
                </a:lnTo>
                <a:lnTo>
                  <a:pt x="2506" y="28"/>
                </a:lnTo>
                <a:lnTo>
                  <a:pt x="2348" y="12"/>
                </a:lnTo>
                <a:lnTo>
                  <a:pt x="2186" y="4"/>
                </a:lnTo>
                <a:lnTo>
                  <a:pt x="2020" y="0"/>
                </a:lnTo>
                <a:close/>
                <a:moveTo>
                  <a:pt x="1922" y="1748"/>
                </a:moveTo>
                <a:lnTo>
                  <a:pt x="1762" y="1746"/>
                </a:lnTo>
                <a:lnTo>
                  <a:pt x="1606" y="1736"/>
                </a:lnTo>
                <a:lnTo>
                  <a:pt x="1454" y="1722"/>
                </a:lnTo>
                <a:lnTo>
                  <a:pt x="1306" y="1702"/>
                </a:lnTo>
                <a:lnTo>
                  <a:pt x="1164" y="1678"/>
                </a:lnTo>
                <a:lnTo>
                  <a:pt x="1028" y="1648"/>
                </a:lnTo>
                <a:lnTo>
                  <a:pt x="898" y="1614"/>
                </a:lnTo>
                <a:lnTo>
                  <a:pt x="776" y="1576"/>
                </a:lnTo>
                <a:lnTo>
                  <a:pt x="662" y="1532"/>
                </a:lnTo>
                <a:lnTo>
                  <a:pt x="554" y="1486"/>
                </a:lnTo>
                <a:lnTo>
                  <a:pt x="458" y="1436"/>
                </a:lnTo>
                <a:lnTo>
                  <a:pt x="370" y="1382"/>
                </a:lnTo>
                <a:lnTo>
                  <a:pt x="292" y="1326"/>
                </a:lnTo>
                <a:lnTo>
                  <a:pt x="224" y="1266"/>
                </a:lnTo>
                <a:lnTo>
                  <a:pt x="166" y="1204"/>
                </a:lnTo>
                <a:lnTo>
                  <a:pt x="122" y="1140"/>
                </a:lnTo>
                <a:lnTo>
                  <a:pt x="88" y="1074"/>
                </a:lnTo>
                <a:lnTo>
                  <a:pt x="68" y="1004"/>
                </a:lnTo>
                <a:lnTo>
                  <a:pt x="62" y="934"/>
                </a:lnTo>
                <a:lnTo>
                  <a:pt x="68" y="864"/>
                </a:lnTo>
                <a:lnTo>
                  <a:pt x="88" y="796"/>
                </a:lnTo>
                <a:lnTo>
                  <a:pt x="122" y="730"/>
                </a:lnTo>
                <a:lnTo>
                  <a:pt x="166" y="664"/>
                </a:lnTo>
                <a:lnTo>
                  <a:pt x="224" y="602"/>
                </a:lnTo>
                <a:lnTo>
                  <a:pt x="292" y="544"/>
                </a:lnTo>
                <a:lnTo>
                  <a:pt x="370" y="486"/>
                </a:lnTo>
                <a:lnTo>
                  <a:pt x="458" y="434"/>
                </a:lnTo>
                <a:lnTo>
                  <a:pt x="554" y="382"/>
                </a:lnTo>
                <a:lnTo>
                  <a:pt x="662" y="336"/>
                </a:lnTo>
                <a:lnTo>
                  <a:pt x="776" y="294"/>
                </a:lnTo>
                <a:lnTo>
                  <a:pt x="898" y="256"/>
                </a:lnTo>
                <a:lnTo>
                  <a:pt x="1028" y="222"/>
                </a:lnTo>
                <a:lnTo>
                  <a:pt x="1164" y="192"/>
                </a:lnTo>
                <a:lnTo>
                  <a:pt x="1306" y="166"/>
                </a:lnTo>
                <a:lnTo>
                  <a:pt x="1454" y="148"/>
                </a:lnTo>
                <a:lnTo>
                  <a:pt x="1606" y="132"/>
                </a:lnTo>
                <a:lnTo>
                  <a:pt x="1762" y="124"/>
                </a:lnTo>
                <a:lnTo>
                  <a:pt x="1922" y="120"/>
                </a:lnTo>
                <a:lnTo>
                  <a:pt x="2084" y="124"/>
                </a:lnTo>
                <a:lnTo>
                  <a:pt x="2240" y="132"/>
                </a:lnTo>
                <a:lnTo>
                  <a:pt x="2392" y="148"/>
                </a:lnTo>
                <a:lnTo>
                  <a:pt x="2540" y="166"/>
                </a:lnTo>
                <a:lnTo>
                  <a:pt x="2682" y="192"/>
                </a:lnTo>
                <a:lnTo>
                  <a:pt x="2818" y="222"/>
                </a:lnTo>
                <a:lnTo>
                  <a:pt x="2948" y="256"/>
                </a:lnTo>
                <a:lnTo>
                  <a:pt x="3070" y="294"/>
                </a:lnTo>
                <a:lnTo>
                  <a:pt x="3184" y="336"/>
                </a:lnTo>
                <a:lnTo>
                  <a:pt x="3292" y="382"/>
                </a:lnTo>
                <a:lnTo>
                  <a:pt x="3388" y="434"/>
                </a:lnTo>
                <a:lnTo>
                  <a:pt x="3476" y="486"/>
                </a:lnTo>
                <a:lnTo>
                  <a:pt x="3554" y="544"/>
                </a:lnTo>
                <a:lnTo>
                  <a:pt x="3622" y="602"/>
                </a:lnTo>
                <a:lnTo>
                  <a:pt x="3680" y="664"/>
                </a:lnTo>
                <a:lnTo>
                  <a:pt x="3724" y="730"/>
                </a:lnTo>
                <a:lnTo>
                  <a:pt x="3758" y="796"/>
                </a:lnTo>
                <a:lnTo>
                  <a:pt x="3778" y="864"/>
                </a:lnTo>
                <a:lnTo>
                  <a:pt x="3784" y="934"/>
                </a:lnTo>
                <a:lnTo>
                  <a:pt x="3778" y="1004"/>
                </a:lnTo>
                <a:lnTo>
                  <a:pt x="3758" y="1074"/>
                </a:lnTo>
                <a:lnTo>
                  <a:pt x="3724" y="1140"/>
                </a:lnTo>
                <a:lnTo>
                  <a:pt x="3680" y="1204"/>
                </a:lnTo>
                <a:lnTo>
                  <a:pt x="3622" y="1266"/>
                </a:lnTo>
                <a:lnTo>
                  <a:pt x="3554" y="1326"/>
                </a:lnTo>
                <a:lnTo>
                  <a:pt x="3476" y="1382"/>
                </a:lnTo>
                <a:lnTo>
                  <a:pt x="3388" y="1436"/>
                </a:lnTo>
                <a:lnTo>
                  <a:pt x="3292" y="1486"/>
                </a:lnTo>
                <a:lnTo>
                  <a:pt x="3184" y="1532"/>
                </a:lnTo>
                <a:lnTo>
                  <a:pt x="3070" y="1576"/>
                </a:lnTo>
                <a:lnTo>
                  <a:pt x="2948" y="1614"/>
                </a:lnTo>
                <a:lnTo>
                  <a:pt x="2818" y="1648"/>
                </a:lnTo>
                <a:lnTo>
                  <a:pt x="2682" y="1678"/>
                </a:lnTo>
                <a:lnTo>
                  <a:pt x="2540" y="1702"/>
                </a:lnTo>
                <a:lnTo>
                  <a:pt x="2392" y="1722"/>
                </a:lnTo>
                <a:lnTo>
                  <a:pt x="2240" y="1736"/>
                </a:lnTo>
                <a:lnTo>
                  <a:pt x="2084" y="1746"/>
                </a:lnTo>
                <a:lnTo>
                  <a:pt x="1922" y="1748"/>
                </a:lnTo>
                <a:close/>
              </a:path>
            </a:pathLst>
          </a:custGeom>
          <a:solidFill>
            <a:srgbClr val="66CCFF"/>
          </a:soli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" name="Oval 7">
            <a:hlinkClick r:id="rId2" action="ppaction://hlinksldjump"/>
          </p:cNvPr>
          <p:cNvSpPr>
            <a:spLocks noChangeArrowheads="1"/>
          </p:cNvSpPr>
          <p:nvPr/>
        </p:nvSpPr>
        <p:spPr bwMode="gray">
          <a:xfrm rot="21033565">
            <a:off x="3674298" y="616648"/>
            <a:ext cx="2316221" cy="146870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0" scaled="1"/>
            <a:tileRect/>
          </a:gradFill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 extrusionH="6350"/>
        </p:spPr>
        <p:txBody>
          <a:bodyPr wrap="none" anchor="ctr">
            <a:sp3d extrusionH="6350">
              <a:bevelB w="6350" prst="coolSlant"/>
            </a:sp3d>
          </a:bodyPr>
          <a:lstStyle/>
          <a:p>
            <a:pPr algn="ctr">
              <a:lnSpc>
                <a:spcPct val="115000"/>
              </a:lnSpc>
            </a:pPr>
            <a:r>
              <a:rPr lang="ru-RU" sz="1600" b="1" dirty="0" smtClean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Ветераны войны </a:t>
            </a:r>
          </a:p>
          <a:p>
            <a:pPr algn="ctr">
              <a:lnSpc>
                <a:spcPct val="115000"/>
              </a:lnSpc>
            </a:pPr>
            <a:r>
              <a:rPr lang="ru-RU" sz="1600" b="1" dirty="0" smtClean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Мичуринского </a:t>
            </a:r>
          </a:p>
          <a:p>
            <a:pPr algn="ctr">
              <a:lnSpc>
                <a:spcPct val="115000"/>
              </a:lnSpc>
            </a:pPr>
            <a:r>
              <a:rPr lang="ru-RU" sz="1600" b="1" dirty="0" smtClean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сельского округа</a:t>
            </a:r>
            <a:endParaRPr lang="ru-RU" sz="1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3" name="Oval 19">
            <a:hlinkClick r:id="rId3" action="ppaction://hlinksldjump"/>
          </p:cNvPr>
          <p:cNvSpPr>
            <a:spLocks noChangeArrowheads="1"/>
          </p:cNvSpPr>
          <p:nvPr/>
        </p:nvSpPr>
        <p:spPr bwMode="gray">
          <a:xfrm rot="21023703">
            <a:off x="6244600" y="1121761"/>
            <a:ext cx="2325657" cy="1537630"/>
          </a:xfrm>
          <a:prstGeom prst="ellipse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sz="1600" b="1" dirty="0" smtClean="0">
              <a:solidFill>
                <a:srgbClr val="FFFF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Футбольный клуб </a:t>
            </a:r>
          </a:p>
          <a:p>
            <a:r>
              <a:rPr lang="ru-RU" sz="1600" b="1" dirty="0" smtClean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«Иртыш» </a:t>
            </a:r>
          </a:p>
          <a:p>
            <a:r>
              <a:rPr lang="ru-RU" sz="1600" b="1" dirty="0" smtClean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</a:t>
            </a:r>
          </a:p>
        </p:txBody>
      </p:sp>
      <p:sp>
        <p:nvSpPr>
          <p:cNvPr id="24" name="Oval 16">
            <a:hlinkClick r:id="rId4" action="ppaction://hlinksldjump"/>
          </p:cNvPr>
          <p:cNvSpPr>
            <a:spLocks noChangeArrowheads="1"/>
          </p:cNvSpPr>
          <p:nvPr/>
        </p:nvSpPr>
        <p:spPr bwMode="gray">
          <a:xfrm rot="21021268">
            <a:off x="6101017" y="3292854"/>
            <a:ext cx="2261913" cy="1424198"/>
          </a:xfrm>
          <a:prstGeom prst="ellips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15000"/>
              </a:lnSpc>
            </a:pPr>
            <a:r>
              <a:rPr lang="ru-RU" dirty="0" smtClean="0">
                <a:solidFill>
                  <a:srgbClr val="0033CC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Хоккейный клуб</a:t>
            </a:r>
          </a:p>
          <a:p>
            <a:pPr algn="ctr">
              <a:lnSpc>
                <a:spcPct val="115000"/>
              </a:lnSpc>
            </a:pPr>
            <a:r>
              <a:rPr lang="ru-RU" dirty="0" smtClean="0">
                <a:solidFill>
                  <a:srgbClr val="0033CC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kk-KZ" dirty="0" smtClean="0">
                <a:solidFill>
                  <a:srgbClr val="0033CC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Ертыс</a:t>
            </a:r>
            <a:r>
              <a:rPr lang="ru-RU" dirty="0" smtClean="0">
                <a:solidFill>
                  <a:srgbClr val="0033CC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»</a:t>
            </a:r>
            <a:endParaRPr lang="ru-RU" dirty="0">
              <a:solidFill>
                <a:srgbClr val="0033CC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5" name="Oval 16">
            <a:hlinkClick r:id="rId4" action="ppaction://hlinksldjump"/>
          </p:cNvPr>
          <p:cNvSpPr>
            <a:spLocks noChangeArrowheads="1"/>
          </p:cNvSpPr>
          <p:nvPr/>
        </p:nvSpPr>
        <p:spPr bwMode="gray">
          <a:xfrm rot="21043138">
            <a:off x="3621613" y="4736812"/>
            <a:ext cx="2495586" cy="1484438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15000"/>
              </a:lnSpc>
            </a:pPr>
            <a:r>
              <a:rPr lang="ru-RU" sz="1600" b="1" dirty="0" smtClean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Союз ветеранов </a:t>
            </a:r>
          </a:p>
          <a:p>
            <a:pPr algn="ctr">
              <a:lnSpc>
                <a:spcPct val="115000"/>
              </a:lnSpc>
            </a:pPr>
            <a:r>
              <a:rPr lang="ru-RU" sz="1600" b="1" dirty="0" smtClean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Афганистана </a:t>
            </a:r>
          </a:p>
          <a:p>
            <a:pPr algn="ctr">
              <a:lnSpc>
                <a:spcPct val="115000"/>
              </a:lnSpc>
            </a:pPr>
            <a:r>
              <a:rPr lang="ru-RU" sz="1600" b="1" dirty="0" smtClean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Павлодарской области</a:t>
            </a:r>
            <a:endParaRPr lang="ru-RU" sz="1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6" name="Oval 16">
            <a:hlinkClick r:id="rId4" action="ppaction://hlinksldjump"/>
          </p:cNvPr>
          <p:cNvSpPr>
            <a:spLocks noChangeArrowheads="1"/>
          </p:cNvSpPr>
          <p:nvPr/>
        </p:nvSpPr>
        <p:spPr bwMode="gray">
          <a:xfrm rot="20900770">
            <a:off x="1323086" y="4642284"/>
            <a:ext cx="2007795" cy="1202742"/>
          </a:xfrm>
          <a:prstGeom prst="ellipse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15000"/>
              </a:lnSpc>
            </a:pPr>
            <a:r>
              <a:rPr lang="ru-RU" sz="1600" b="1" dirty="0" smtClean="0">
                <a:solidFill>
                  <a:srgbClr val="0771CB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Мичуринская </a:t>
            </a:r>
          </a:p>
          <a:p>
            <a:pPr algn="ctr">
              <a:lnSpc>
                <a:spcPct val="115000"/>
              </a:lnSpc>
            </a:pPr>
            <a:r>
              <a:rPr lang="ru-RU" sz="1600" b="1" dirty="0" smtClean="0">
                <a:solidFill>
                  <a:srgbClr val="0771CB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СОШ</a:t>
            </a:r>
            <a:endParaRPr lang="ru-RU" sz="1100" dirty="0">
              <a:solidFill>
                <a:srgbClr val="0771CB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7" name="Oval 16">
            <a:hlinkClick r:id="rId4" action="ppaction://hlinksldjump"/>
          </p:cNvPr>
          <p:cNvSpPr>
            <a:spLocks noChangeArrowheads="1"/>
          </p:cNvSpPr>
          <p:nvPr/>
        </p:nvSpPr>
        <p:spPr bwMode="gray">
          <a:xfrm rot="20926899">
            <a:off x="730104" y="3126804"/>
            <a:ext cx="1710850" cy="1035163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15000"/>
              </a:lnSpc>
            </a:pP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РУПЦФК</a:t>
            </a:r>
            <a:endParaRPr lang="ru-RU" sz="120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 rot="21060482">
            <a:off x="1164505" y="3167334"/>
            <a:ext cx="5457747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Социальные   </a:t>
            </a:r>
          </a:p>
          <a:p>
            <a:pPr algn="ctr"/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партнеры</a:t>
            </a:r>
            <a:endParaRPr lang="ru-RU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ea typeface="Calibri" pitchFamily="34" charset="0"/>
              <a:cs typeface="Arial" charset="0"/>
            </a:endParaRPr>
          </a:p>
        </p:txBody>
      </p:sp>
      <p:pic>
        <p:nvPicPr>
          <p:cNvPr id="12" name="Picture 2" descr="https://im0-tub-kz.yandex.net/i?id=ed6f0c3094e13d8bf01320eebe926622&amp;n=33&amp;h=215&amp;w=37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6072">
            <a:off x="-117547" y="-8042"/>
            <a:ext cx="3590925" cy="20478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10">
            <a:hlinkClick r:id="" action="ppaction://noaction"/>
          </p:cNvPr>
          <p:cNvSpPr>
            <a:spLocks noChangeArrowheads="1"/>
          </p:cNvSpPr>
          <p:nvPr/>
        </p:nvSpPr>
        <p:spPr bwMode="gray">
          <a:xfrm rot="20935512">
            <a:off x="1564115" y="1398110"/>
            <a:ext cx="1981141" cy="1369827"/>
          </a:xfrm>
          <a:prstGeom prst="ellips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Спорткомплекс</a:t>
            </a:r>
            <a:r>
              <a:rPr lang="ru-RU" dirty="0" smtClean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r>
              <a:rPr lang="ru-RU" dirty="0" smtClean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«Динамо»</a:t>
            </a:r>
          </a:p>
        </p:txBody>
      </p:sp>
    </p:spTree>
    <p:extLst>
      <p:ext uri="{BB962C8B-B14F-4D97-AF65-F5344CB8AC3E}">
        <p14:creationId xmlns:p14="http://schemas.microsoft.com/office/powerpoint/2010/main" val="238086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555776" y="2132855"/>
            <a:ext cx="720080" cy="1080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548680"/>
            <a:ext cx="7763200" cy="432048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Малые Олимпийские игры</a:t>
            </a:r>
            <a:endParaRPr lang="en-US" sz="3600" i="1" dirty="0"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 descr="E:\________\10______\_______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364" y="4192760"/>
            <a:ext cx="3994104" cy="2665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________\________\______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363" y="1340768"/>
            <a:ext cx="3983809" cy="2851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Далида\Desktop\IMG_2200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83" y="1484784"/>
            <a:ext cx="3744416" cy="5040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15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1867</TotalTime>
  <Words>414</Words>
  <Application>Microsoft Office PowerPoint</Application>
  <PresentationFormat>Экран (4:3)</PresentationFormat>
  <Paragraphs>198</Paragraphs>
  <Slides>24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Воздушный поток</vt:lpstr>
      <vt:lpstr>Acrobat Document</vt:lpstr>
      <vt:lpstr>Презентация PowerPoint</vt:lpstr>
      <vt:lpstr> Здоровье –  это бесценный дар,  он дан увы не навечно,  его надо беречь!</vt:lpstr>
      <vt:lpstr>                   </vt:lpstr>
      <vt:lpstr>Цель:</vt:lpstr>
      <vt:lpstr>В процессе прохождения данной программы мы рассчитываем:  - пробудить интерес детей к своему здоровью и занятиям спортом; - воспитать в детях нравственные качества личности; - способствовать формированию повышения приоритета здорового образа жизни; - повысить уровень физического развития воспитанников </vt:lpstr>
      <vt:lpstr>Презентация PowerPoint</vt:lpstr>
      <vt:lpstr>   Направления  программы:</vt:lpstr>
      <vt:lpstr>Презентация PowerPoint</vt:lpstr>
      <vt:lpstr>Малые Олимпийские игры</vt:lpstr>
      <vt:lpstr>Презентация PowerPoint</vt:lpstr>
      <vt:lpstr>Презентация PowerPoint</vt:lpstr>
      <vt:lpstr>«Зарница»</vt:lpstr>
      <vt:lpstr> </vt:lpstr>
      <vt:lpstr>Презентация PowerPoint</vt:lpstr>
      <vt:lpstr>Экологические походы</vt:lpstr>
      <vt:lpstr>Презентация PowerPoint</vt:lpstr>
      <vt:lpstr>Технологии сохранения и                         стимулирования здоровья</vt:lpstr>
      <vt:lpstr>            Наши успехи</vt:lpstr>
      <vt:lpstr>Сравнительная диаграмма по проблеме табакокурения</vt:lpstr>
      <vt:lpstr>                         Сравнительная диаграмма                        по простудным заболеваниям             воспитанников Мичуринского детского дома</vt:lpstr>
      <vt:lpstr> График снижения травматизма            с 2012 г. по 2015 г.</vt:lpstr>
      <vt:lpstr>             КГУ «Мичуринский детский дом»     Сборник методических разработок  по программе «Здоровый образ жизни»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Далида</dc:creator>
  <cp:lastModifiedBy>Далида</cp:lastModifiedBy>
  <cp:revision>140</cp:revision>
  <dcterms:created xsi:type="dcterms:W3CDTF">2015-01-19T09:57:02Z</dcterms:created>
  <dcterms:modified xsi:type="dcterms:W3CDTF">2016-03-30T15:38:46Z</dcterms:modified>
</cp:coreProperties>
</file>