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301" r:id="rId3"/>
    <p:sldId id="303" r:id="rId4"/>
    <p:sldId id="304" r:id="rId5"/>
    <p:sldId id="306" r:id="rId6"/>
    <p:sldId id="307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59" r:id="rId16"/>
    <p:sldId id="268" r:id="rId17"/>
    <p:sldId id="296" r:id="rId18"/>
    <p:sldId id="265" r:id="rId19"/>
    <p:sldId id="281" r:id="rId20"/>
    <p:sldId id="266" r:id="rId21"/>
    <p:sldId id="299" r:id="rId22"/>
    <p:sldId id="267" r:id="rId23"/>
    <p:sldId id="298" r:id="rId24"/>
    <p:sldId id="271" r:id="rId25"/>
    <p:sldId id="297" r:id="rId26"/>
    <p:sldId id="272" r:id="rId27"/>
    <p:sldId id="300" r:id="rId28"/>
    <p:sldId id="283" r:id="rId29"/>
    <p:sldId id="282" r:id="rId30"/>
    <p:sldId id="269" r:id="rId31"/>
    <p:sldId id="270" r:id="rId32"/>
    <p:sldId id="295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30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02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68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6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1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9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3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0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4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0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27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07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27EEE-3F7E-4CEC-A4F9-650A393147B0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2A25E-1EDB-4C6F-BE8D-DAD45CFF1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1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874" y="414204"/>
            <a:ext cx="6984776" cy="10833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</a:rPr>
              <a:t>«Их </a:t>
            </a:r>
            <a:r>
              <a:rPr lang="ru-RU" sz="2800" b="1" dirty="0">
                <a:solidFill>
                  <a:prstClr val="black"/>
                </a:solidFill>
              </a:rPr>
              <a:t>именами названы </a:t>
            </a:r>
            <a:r>
              <a:rPr lang="ru-RU" sz="2800" b="1" dirty="0" smtClean="0">
                <a:solidFill>
                  <a:prstClr val="black"/>
                </a:solidFill>
              </a:rPr>
              <a:t>улицы </a:t>
            </a:r>
            <a:r>
              <a:rPr lang="ru-RU" sz="2800" b="1" smtClean="0">
                <a:solidFill>
                  <a:prstClr val="black"/>
                </a:solidFill>
              </a:rPr>
              <a:t>нашего города»</a:t>
            </a:r>
            <a:endParaRPr lang="ru-RU" sz="2800" b="1" dirty="0">
              <a:ea typeface="Calibri"/>
              <a:cs typeface="Times New Roman"/>
            </a:endParaRPr>
          </a:p>
        </p:txBody>
      </p:sp>
      <p:pic>
        <p:nvPicPr>
          <p:cNvPr id="1026" name="Picture 2" descr="Картинки по запросу фото города новокуйбыше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4" y="1484784"/>
            <a:ext cx="7056000" cy="471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432" y="2995869"/>
            <a:ext cx="4248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История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617884"/>
            <a:ext cx="8712968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/>
              <a:t>Предыстория города восходит к XVIII веку, когда Екатерина Великая пожаловала графам Орловым в благодарность за помощь в восшествии на престол обширные поволжские угодья. Одно из графских поместий расположилось на месте современного города в районе будущей Приволжской </a:t>
            </a:r>
            <a:r>
              <a:rPr lang="ru-RU" sz="1600" dirty="0" err="1"/>
              <a:t>биофабрики</a:t>
            </a:r>
            <a:r>
              <a:rPr lang="ru-RU" sz="1600" dirty="0"/>
              <a:t>. Тогда же были основаны сёла Русские, Мордовские и Чувашские Липяги, позднее ставшие частью Новокуйбышевска.</a:t>
            </a:r>
          </a:p>
          <a:p>
            <a:r>
              <a:rPr lang="ru-RU" sz="1600" dirty="0"/>
              <a:t>После постройки </a:t>
            </a:r>
            <a:r>
              <a:rPr lang="ru-RU" sz="1600" dirty="0" err="1"/>
              <a:t>Самаро</a:t>
            </a:r>
            <a:r>
              <a:rPr lang="ru-RU" sz="1600" dirty="0"/>
              <a:t>-Златоустовской железной дороги появляется станция Липяги. В 1904 году в районе станции действовало несколько мельниц, был основан кирпичный завод. В период гражданской войны в начале XX века в районе Липягов прошли кровопролитные бои с </a:t>
            </a:r>
            <a:r>
              <a:rPr lang="ru-RU" sz="1600" dirty="0" err="1" smtClean="0"/>
              <a:t>белочехами</a:t>
            </a:r>
            <a:r>
              <a:rPr lang="ru-RU" sz="1600" dirty="0" smtClean="0"/>
              <a:t>. </a:t>
            </a:r>
            <a:r>
              <a:rPr lang="ru-RU" sz="1600" dirty="0"/>
              <a:t>В 1932 году недалеко от станции начала работать Приволжская </a:t>
            </a:r>
            <a:r>
              <a:rPr lang="ru-RU" sz="1600" dirty="0" err="1"/>
              <a:t>биофабрика</a:t>
            </a:r>
            <a:r>
              <a:rPr lang="ru-RU" sz="1600" dirty="0"/>
              <a:t> № 6, много лет производившая биопрепараты для лечения и профилактики заболеваний сельскохозяйственного скота.</a:t>
            </a:r>
          </a:p>
          <a:p>
            <a:endParaRPr lang="ru-RU" sz="1600" dirty="0"/>
          </a:p>
        </p:txBody>
      </p:sp>
      <p:pic>
        <p:nvPicPr>
          <p:cNvPr id="4098" name="Picture 2" descr="C:\Users\User\Desktop\Новая папка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78" y="188640"/>
            <a:ext cx="52228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852" y="3995678"/>
            <a:ext cx="8964488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 1946 году, вскоре после окончания Великой Отечественной войны, близ станции Липяги развернулось строительство крупнейшего на тот момент в стране нефтеперерабатывающего завода. Первоначально предполагалось, что рядом с ним будет расположен посёлок </a:t>
            </a:r>
            <a:r>
              <a:rPr lang="ru-RU" dirty="0" err="1"/>
              <a:t>нефтепереработчиков</a:t>
            </a:r>
            <a:r>
              <a:rPr lang="ru-RU" dirty="0"/>
              <a:t> с населением примерно 14 тыс. человек. Однако местоположение оказалось столь выгодным, что было принято решение о развитии посёлка и создании крупного промышленного центра. В сентябре 1951 года вошли в строй первые установки НПЗ, а 22 февраля 1952 года решением Президиума Верховного Совета РСФСР рабочий посёлок Ново-Куйбышевский был преобразован в город Новокуйбышевск.</a:t>
            </a:r>
          </a:p>
          <a:p>
            <a:endParaRPr lang="ru-RU" dirty="0"/>
          </a:p>
        </p:txBody>
      </p:sp>
      <p:pic>
        <p:nvPicPr>
          <p:cNvPr id="5123" name="Picture 3" descr="C:\Users\User\Desktop\Новая папка\1357493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040560" cy="355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оект Улицы моего города\2016 Фото Новокуйбышевск\Новокуйбышевск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32656"/>
            <a:ext cx="599934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909" y="4725144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Улица без названия-</a:t>
            </a:r>
          </a:p>
          <a:p>
            <a:pPr algn="r"/>
            <a:r>
              <a:rPr lang="ru-RU" sz="2000" dirty="0"/>
              <a:t>Как человек без имени,</a:t>
            </a:r>
          </a:p>
          <a:p>
            <a:pPr algn="r"/>
            <a:r>
              <a:rPr lang="ru-RU" sz="2000" dirty="0"/>
              <a:t>Как любовь без страдания,</a:t>
            </a:r>
          </a:p>
          <a:p>
            <a:pPr algn="r"/>
            <a:r>
              <a:rPr lang="ru-RU" sz="2000" dirty="0"/>
              <a:t>Как слеза без причины…</a:t>
            </a:r>
          </a:p>
          <a:p>
            <a:pPr algn="r"/>
            <a:endParaRPr lang="ru-RU" sz="2000" dirty="0"/>
          </a:p>
        </p:txBody>
      </p:sp>
      <p:pic>
        <p:nvPicPr>
          <p:cNvPr id="6147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новокуйбышевск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Новая папка\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0" y="2832100"/>
            <a:ext cx="8568952" cy="40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8" y="1457781"/>
            <a:ext cx="9144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Мой город – история и современность</a:t>
            </a:r>
          </a:p>
          <a:p>
            <a:pPr algn="ctr"/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356992"/>
            <a:ext cx="8064896" cy="20097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ea typeface="Calibri"/>
                <a:cs typeface="Times New Roman"/>
              </a:rPr>
              <a:t>Улицы, названные в честь участников революционных событий 1917 года и героев гражданской </a:t>
            </a:r>
            <a:r>
              <a:rPr lang="ru-RU" sz="2800" dirty="0" smtClean="0">
                <a:ea typeface="Calibri"/>
                <a:cs typeface="Times New Roman"/>
              </a:rPr>
              <a:t>войны</a:t>
            </a:r>
            <a:endParaRPr lang="ru-RU" sz="2000" dirty="0">
              <a:ea typeface="Calibri"/>
              <a:cs typeface="Times New Roman"/>
            </a:endParaRPr>
          </a:p>
          <a:p>
            <a:pPr algn="ctr"/>
            <a:endParaRPr lang="ru-RU" sz="2800" dirty="0"/>
          </a:p>
        </p:txBody>
      </p:sp>
      <p:pic>
        <p:nvPicPr>
          <p:cNvPr id="5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User\Desktop\Новая папка\800px-George_medal,_1_class,_aver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0" y="5982507"/>
            <a:ext cx="519600" cy="6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Новая папка\Order_of_the_Red_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15" y="2220980"/>
            <a:ext cx="369571" cy="76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C:\Users\User\Desktop\Новая папка\Order_of_the_Red_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02" y="2220980"/>
            <a:ext cx="369571" cy="76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User\Desktop\Новая папка\Order_of_the_Red_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74" y="2220980"/>
            <a:ext cx="369571" cy="76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User\Desktop\Новая папка\Order_of_the_Red_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48" y="2220980"/>
            <a:ext cx="369571" cy="76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:\Users\User\Desktop\Новая папка\Order_of_the_Red_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35" y="2220980"/>
            <a:ext cx="369571" cy="76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C:\Users\User\Desktop\Новая папка\Order_of_the_Red_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07" y="2220980"/>
            <a:ext cx="369571" cy="76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User\Desktop\Новая папка\800px-George_medal,_1_class,_aver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91" y="5982507"/>
            <a:ext cx="519600" cy="6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User\Desktop\Новая папка\800px-George_medal,_1_class,_aver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40" y="5989302"/>
            <a:ext cx="519600" cy="6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Проект Улицы моего города\георгиевский кавале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0" y="4830379"/>
            <a:ext cx="1896162" cy="96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87" y="2130006"/>
            <a:ext cx="568001" cy="10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04" y="2130006"/>
            <a:ext cx="568001" cy="10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94" y="2130006"/>
            <a:ext cx="568001" cy="10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6215" y="3284984"/>
            <a:ext cx="5400600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1400" dirty="0"/>
          </a:p>
          <a:p>
            <a:pPr lvl="0" algn="ctr"/>
            <a:r>
              <a:rPr lang="ru-RU" sz="1400" dirty="0"/>
              <a:t>Семён Михайлович Будённый родился весной 1883 года  в бедной </a:t>
            </a:r>
          </a:p>
          <a:p>
            <a:pPr lvl="0" algn="ctr"/>
            <a:r>
              <a:rPr lang="ru-RU" sz="1400" dirty="0"/>
              <a:t>крестьянской семье </a:t>
            </a:r>
          </a:p>
          <a:p>
            <a:pPr lvl="0" algn="ctr"/>
            <a:r>
              <a:rPr lang="ru-RU" sz="1400" dirty="0"/>
              <a:t>Участвовал в Первой мировой войне старшим унтер-офицером, за храбрость награждён «полным георгиевским бантом» — Георгиевскими крестами (солдатскими «Егориями») четырёх степеней и Георгиевскими медалями четырёх </a:t>
            </a:r>
            <a:r>
              <a:rPr lang="ru-RU" sz="1400" dirty="0" smtClean="0"/>
              <a:t>степеней</a:t>
            </a:r>
            <a:endParaRPr lang="ru-RU" sz="1400" dirty="0"/>
          </a:p>
          <a:p>
            <a:pPr lvl="0" algn="ctr"/>
            <a:r>
              <a:rPr lang="ru-RU" sz="1400" dirty="0"/>
              <a:t>В</a:t>
            </a:r>
            <a:r>
              <a:rPr lang="ru-RU" sz="1400" b="1" dirty="0"/>
              <a:t> </a:t>
            </a:r>
            <a:r>
              <a:rPr lang="ru-RU" sz="1400" dirty="0"/>
              <a:t>1919 году была создана Первая Конная армия. Командующим этой армией был назначен Будённый.</a:t>
            </a:r>
          </a:p>
          <a:p>
            <a:pPr lvl="0" algn="ctr"/>
            <a:r>
              <a:rPr lang="ru-RU" sz="1400" dirty="0"/>
              <a:t>советский военачальник, один из первых Маршалов Советского Союза, трижды Герой Советского Союза, кавалер Георгиевского креста всех степеней. Командующий Первой конной армией РККА в годы Гражданской войны</a:t>
            </a:r>
          </a:p>
          <a:p>
            <a:pPr lvl="0" algn="ctr"/>
            <a:r>
              <a:rPr lang="ru-RU" sz="1400" dirty="0"/>
              <a:t>Буденный - один из первых Маршалов Советского Союза в истории революции в России.</a:t>
            </a:r>
          </a:p>
          <a:p>
            <a:pPr algn="ctr"/>
            <a:endParaRPr lang="ru-RU" sz="1400" dirty="0"/>
          </a:p>
        </p:txBody>
      </p:sp>
      <p:pic>
        <p:nvPicPr>
          <p:cNvPr id="12290" name="Picture 2" descr="C:\Users\User\Desktop\Новая папка\Буденны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20" y="1056521"/>
            <a:ext cx="2725673" cy="35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32" y="1091785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14" y="1091785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35" y="1091784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57" y="1107066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9" y="1107066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60" y="1107065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82" y="1107066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3" y="1107065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480" y="116989"/>
            <a:ext cx="333072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 smtClean="0"/>
              <a:t>Семен Буденный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127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40259" y="2894865"/>
            <a:ext cx="5184576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Климент Ефремович Ворошилов</a:t>
            </a:r>
            <a:r>
              <a:rPr lang="ru-RU" sz="1600" dirty="0"/>
              <a:t>  родился 23 января 1881 года в селе Верхнее, Екатеринославская губерния (ныне город Лисичанск Луганской области). Умер 2 декабря 1969 года в  Москве. Климент Ефремович был революционером, советским военачальником, государственным и партийным деятелем, участником Гражданской войны, один из первых Маршалов Советского Союза.</a:t>
            </a:r>
          </a:p>
          <a:p>
            <a:pPr algn="ctr"/>
            <a:endParaRPr lang="ru-RU" sz="1600" dirty="0"/>
          </a:p>
        </p:txBody>
      </p:sp>
      <p:pic>
        <p:nvPicPr>
          <p:cNvPr id="5122" name="Picture 2" descr="D:\Проект Улицы моего города\фото\Klim_voroshil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628" y="1484784"/>
            <a:ext cx="2808312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61" y="1484784"/>
            <a:ext cx="568001" cy="10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30" y="1484784"/>
            <a:ext cx="568001" cy="10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6328" y="260648"/>
            <a:ext cx="394760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/>
              <a:t>Климент </a:t>
            </a:r>
            <a:r>
              <a:rPr lang="ru-RU" sz="3200" b="1" dirty="0" smtClean="0"/>
              <a:t>Ворошилов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400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Описание: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02092"/>
            <a:ext cx="3816424" cy="58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92696"/>
            <a:ext cx="468052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Улица имени Климента Ворошилова</a:t>
            </a:r>
            <a:endParaRPr lang="ru-RU" sz="2400" b="1" dirty="0"/>
          </a:p>
          <a:p>
            <a:pPr algn="ctr"/>
            <a:endParaRPr lang="ru-RU" sz="2400" b="1" dirty="0"/>
          </a:p>
        </p:txBody>
      </p:sp>
      <p:pic>
        <p:nvPicPr>
          <p:cNvPr id="7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7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268760"/>
            <a:ext cx="5544616" cy="36004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scene3d>
            <a:camera prst="orthographicFront"/>
            <a:lightRig rig="chilly" dir="t"/>
          </a:scene3d>
          <a:sp3d z="-257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/>
          <p:cNvSpPr txBox="1"/>
          <p:nvPr/>
        </p:nvSpPr>
        <p:spPr>
          <a:xfrm>
            <a:off x="1187624" y="5445224"/>
            <a:ext cx="639996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Яков Свердлов </a:t>
            </a:r>
            <a:r>
              <a:rPr lang="ru-RU" sz="1600" dirty="0"/>
              <a:t>родился и</a:t>
            </a:r>
            <a:r>
              <a:rPr lang="ru-RU" sz="1600" b="1" dirty="0"/>
              <a:t> </a:t>
            </a:r>
            <a:r>
              <a:rPr lang="ru-RU" sz="1600" dirty="0"/>
              <a:t>вырос в Нижнем Новгороде 22 мая 1885 года. Российский политический и государственный деятель. Умер 16 марта 1919 в Москве.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603" y="395953"/>
            <a:ext cx="320384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/>
              <a:t>Яков Свердлов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127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864" y="4509120"/>
            <a:ext cx="8784976" cy="15142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ea typeface="Calibri"/>
                <a:cs typeface="Times New Roman"/>
              </a:rPr>
              <a:t>Названия улиц в истории советского </a:t>
            </a:r>
            <a:r>
              <a:rPr lang="ru-RU" sz="2800" dirty="0" smtClean="0">
                <a:ea typeface="Calibri"/>
                <a:cs typeface="Times New Roman"/>
              </a:rPr>
              <a:t>народа </a:t>
            </a:r>
            <a:r>
              <a:rPr lang="ru-RU" sz="2800" dirty="0">
                <a:ea typeface="Calibri"/>
                <a:cs typeface="Times New Roman"/>
              </a:rPr>
              <a:t>в годы Великой Отечественной войны</a:t>
            </a:r>
            <a:endParaRPr lang="ru-RU" sz="2000" dirty="0">
              <a:ea typeface="Calibri"/>
              <a:cs typeface="Times New Roman"/>
            </a:endParaRPr>
          </a:p>
          <a:p>
            <a:pPr algn="ctr"/>
            <a:endParaRPr lang="ru-RU" sz="2800" dirty="0"/>
          </a:p>
        </p:txBody>
      </p:sp>
      <p:pic>
        <p:nvPicPr>
          <p:cNvPr id="10242" name="Picture 2" descr="C:\Users\User\Desktop\Новая папка\9maya_vet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5688632" cy="356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2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4"/>
            <a:ext cx="9144000" cy="6841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980728"/>
            <a:ext cx="7488832" cy="46474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endParaRPr lang="ru-RU" b="1" u="sng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   С </a:t>
            </a:r>
            <a:r>
              <a:rPr lang="ru-RU" sz="2000" dirty="0">
                <a:solidFill>
                  <a:prstClr val="black"/>
                </a:solidFill>
              </a:rPr>
              <a:t>самых ранних лет у ребенка нужно воспитывать любовь к тому месту, где он родился и живет; развивать умение видеть и понимать красоту природы, желание больше узнать об истории родного края; формировать стремление оказывать посильную помощь людям, живущим рядом.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   В </a:t>
            </a:r>
            <a:r>
              <a:rPr lang="ru-RU" sz="2000" dirty="0">
                <a:solidFill>
                  <a:prstClr val="black"/>
                </a:solidFill>
              </a:rPr>
              <a:t>настоящее время в отношении людей к семье, к Родине и её истории определились два полюса: на одном - глубокое патриотическое  чувство, ведущее к активной созидательной позиции, на другом - вандализм и циничный отказ от своего Отечества. По какому пути пойдёт новое поколение? 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   Без </a:t>
            </a:r>
            <a:r>
              <a:rPr lang="ru-RU" sz="2000" dirty="0">
                <a:solidFill>
                  <a:prstClr val="black"/>
                </a:solidFill>
              </a:rPr>
              <a:t>любви к своей семье, дому, Родине - не воспитать гражданина, не вдохновить ни на что...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   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роект Улицы моего города\фото\Dmitry_Mikhaylovich_Karbysh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952328" cy="4631698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</a:effectLst>
          <a:scene3d>
            <a:camera prst="orthographicFront">
              <a:rot lat="0" lon="21599971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1628800"/>
            <a:ext cx="5184576" cy="47705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«Дмитрию </a:t>
            </a:r>
            <a:r>
              <a:rPr lang="ru-RU" sz="1600" dirty="0" err="1"/>
              <a:t>Карбышеву</a:t>
            </a:r>
            <a:r>
              <a:rPr lang="ru-RU" sz="1600" dirty="0"/>
              <a:t>. Ученому. Воину. Коммунисту. Жизнь и смерть была подвигом во имя жизни». Такие слова вытеснены на пьедестале памятника Д.М. </a:t>
            </a:r>
            <a:r>
              <a:rPr lang="ru-RU" sz="1600" dirty="0" err="1"/>
              <a:t>Карбышеву</a:t>
            </a:r>
            <a:r>
              <a:rPr lang="ru-RU" sz="1600" dirty="0"/>
              <a:t> на русском и немецком языках перед железными воротами бывшего концлагеря Маутхаузен, где до смерти был замучен генерал-лейтенант инженерных войск.</a:t>
            </a:r>
          </a:p>
          <a:p>
            <a:pPr algn="ctr"/>
            <a:r>
              <a:rPr lang="ru-RU" sz="1600" dirty="0"/>
              <a:t>В ночь с 17 на 18 февраля 1945 г. после зверских пыток немецкие фашисты вывели генерала </a:t>
            </a:r>
            <a:r>
              <a:rPr lang="ru-RU" sz="1600" dirty="0" err="1"/>
              <a:t>Карбышева</a:t>
            </a:r>
            <a:r>
              <a:rPr lang="ru-RU" sz="1600" dirty="0"/>
              <a:t> на мороз. Сняв с него всю одежду, обливали холодной водой до тех пор, пока тело генерала не превратилось в ледяной столб. Тело погибшего генерала фашисты сожгли в печах Маутхаузена. Пытки и издевательства не сломили волю пламенного борца за освобождение народов мира от фашистского ига. Генерал </a:t>
            </a:r>
            <a:r>
              <a:rPr lang="ru-RU" sz="1600" dirty="0" err="1"/>
              <a:t>Карбышев</a:t>
            </a:r>
            <a:r>
              <a:rPr lang="ru-RU" sz="1600" dirty="0"/>
              <a:t> погиб смертью героя.</a:t>
            </a:r>
          </a:p>
          <a:p>
            <a:pPr algn="ctr"/>
            <a:r>
              <a:rPr lang="ru-RU" sz="1600" dirty="0"/>
              <a:t>…Генерал </a:t>
            </a:r>
            <a:r>
              <a:rPr lang="ru-RU" sz="1600" dirty="0" err="1"/>
              <a:t>Карбышев</a:t>
            </a:r>
            <a:r>
              <a:rPr lang="ru-RU" sz="1600" dirty="0"/>
              <a:t> вовсе не позабытый герой — сотни названных в его честь улиц, десятки памятников.</a:t>
            </a:r>
          </a:p>
          <a:p>
            <a:pPr algn="ctr"/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6319" y="332656"/>
            <a:ext cx="368562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/>
              <a:t>Дмитрий </a:t>
            </a:r>
            <a:r>
              <a:rPr lang="ru-RU" sz="3200" dirty="0" err="1" smtClean="0"/>
              <a:t>Карбышев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601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69" y="274551"/>
            <a:ext cx="493757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/>
              <a:t>Улица имени </a:t>
            </a:r>
            <a:r>
              <a:rPr lang="ru-RU" sz="2400" b="1" dirty="0" smtClean="0"/>
              <a:t>Дмитрия </a:t>
            </a:r>
            <a:r>
              <a:rPr lang="ru-RU" sz="2400" b="1" dirty="0" err="1" smtClean="0"/>
              <a:t>Карбышева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28674" name="Picture 3" descr="Описание: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2994"/>
          <a:stretch>
            <a:fillRect/>
          </a:stretch>
        </p:blipFill>
        <p:spPr bwMode="auto">
          <a:xfrm>
            <a:off x="2483768" y="913341"/>
            <a:ext cx="3744416" cy="56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роект Улицы моего города\фото\egorov_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567" y="1340768"/>
            <a:ext cx="286924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1700808"/>
            <a:ext cx="5184576" cy="47705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Илья Егорович Егоров</a:t>
            </a:r>
            <a:r>
              <a:rPr lang="ru-RU" sz="1600" dirty="0"/>
              <a:t> (1924—1945) — младший лейтенант Рабоче-крестьянской Красной Армии, участник Великой Отечественной войны, Герой Советского Союза (1943).</a:t>
            </a:r>
          </a:p>
          <a:p>
            <a:pPr algn="ctr"/>
            <a:r>
              <a:rPr lang="ru-RU" sz="1600" dirty="0"/>
              <a:t>Илья Егоров родился в 1924 году в селе Филипповка в семье служащего. В 1937 году семья переехала в село Мордовские Липяги (ныне — Волжский район Самарской области). В 1942 году Егоров был направлен на фронт Великой Отечественной войны, командовал взводом </a:t>
            </a:r>
            <a:r>
              <a:rPr lang="ru-RU" sz="1600" dirty="0" smtClean="0"/>
              <a:t>13-й</a:t>
            </a:r>
            <a:r>
              <a:rPr lang="ru-RU" sz="1600" u="sng" dirty="0"/>
              <a:t> </a:t>
            </a:r>
            <a:r>
              <a:rPr lang="ru-RU" sz="1600" dirty="0" smtClean="0"/>
              <a:t>армии</a:t>
            </a:r>
            <a:r>
              <a:rPr lang="ru-RU" sz="1600" dirty="0"/>
              <a:t> Центрального фронта. Отличился во время битвы за Днепр. В1943 году удостоен высокого звания Героя Советского Союза с вручением ордена Ленина и медали «Золотая Звезда». В одном из боёв получил ранения, от которых скончался 3</a:t>
            </a:r>
            <a:r>
              <a:rPr lang="ru-RU" sz="1600" u="sng" dirty="0"/>
              <a:t> </a:t>
            </a:r>
            <a:r>
              <a:rPr lang="ru-RU" sz="1600" dirty="0"/>
              <a:t>марта </a:t>
            </a:r>
            <a:r>
              <a:rPr lang="ru-RU" sz="1600" dirty="0" smtClean="0"/>
              <a:t>1945 года</a:t>
            </a:r>
            <a:r>
              <a:rPr lang="ru-RU" sz="1600" dirty="0"/>
              <a:t>. Похоронен на Кутузовском мемориале в городе </a:t>
            </a:r>
            <a:r>
              <a:rPr lang="ru-RU" sz="1600" dirty="0" err="1" smtClean="0"/>
              <a:t>Болеславце</a:t>
            </a:r>
            <a:r>
              <a:rPr lang="ru-RU" sz="1600" dirty="0" smtClean="0"/>
              <a:t>. </a:t>
            </a:r>
            <a:r>
              <a:rPr lang="ru-RU" sz="1600" dirty="0"/>
              <a:t>Был также награждён орденом</a:t>
            </a:r>
            <a:r>
              <a:rPr lang="ru-RU" sz="1600" u="sng" dirty="0"/>
              <a:t> </a:t>
            </a:r>
            <a:r>
              <a:rPr lang="ru-RU" sz="1600" dirty="0" smtClean="0"/>
              <a:t>Отечественной войны</a:t>
            </a:r>
            <a:r>
              <a:rPr lang="ru-RU" sz="1600" dirty="0"/>
              <a:t> 1-й степени. В честь Егорова названа улица в его родном селе, а также в городе Новокуйбышевск Самарской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9567" y="404664"/>
            <a:ext cx="232166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/>
              <a:t>Илья Егоров</a:t>
            </a:r>
            <a:endParaRPr lang="ru-RU" sz="3200" dirty="0"/>
          </a:p>
        </p:txBody>
      </p:sp>
      <p:pic>
        <p:nvPicPr>
          <p:cNvPr id="11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61" y="1340768"/>
            <a:ext cx="568001" cy="10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53" y="1340768"/>
            <a:ext cx="468322" cy="9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01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Улица имени Героя Советского </a:t>
            </a:r>
            <a:r>
              <a:rPr lang="ru-RU" sz="2400" b="1" dirty="0" smtClean="0"/>
              <a:t>Союза И.Е</a:t>
            </a:r>
            <a:r>
              <a:rPr lang="ru-RU" sz="2400" b="1" dirty="0"/>
              <a:t>. Егорова</a:t>
            </a:r>
            <a:endParaRPr lang="ru-RU" sz="2400" dirty="0"/>
          </a:p>
        </p:txBody>
      </p:sp>
      <p:pic>
        <p:nvPicPr>
          <p:cNvPr id="27650" name="Picture 5" descr="Описание: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1212"/>
          <a:stretch>
            <a:fillRect/>
          </a:stretch>
        </p:blipFill>
        <p:spPr bwMode="auto">
          <a:xfrm>
            <a:off x="2672419" y="908720"/>
            <a:ext cx="3799161" cy="57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32483" y="3429000"/>
            <a:ext cx="5184576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Максим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 </a:t>
            </a:r>
            <a:r>
              <a:rPr lang="ru-RU" sz="1600" b="1" dirty="0" err="1" smtClean="0"/>
              <a:t>Бочариков</a:t>
            </a:r>
            <a:r>
              <a:rPr lang="ru-RU" sz="1600" b="1" dirty="0" smtClean="0"/>
              <a:t> </a:t>
            </a:r>
            <a:r>
              <a:rPr lang="ru-RU" sz="1600" b="1" dirty="0"/>
              <a:t>( 1908-1986 годы)</a:t>
            </a:r>
            <a:r>
              <a:rPr lang="ru-RU" sz="1600" dirty="0"/>
              <a:t> </a:t>
            </a:r>
            <a:endParaRPr lang="ru-RU" sz="1600" dirty="0" smtClean="0"/>
          </a:p>
          <a:p>
            <a:pPr algn="ctr"/>
            <a:r>
              <a:rPr lang="ru-RU" sz="1600" dirty="0" smtClean="0"/>
              <a:t>долгое </a:t>
            </a:r>
            <a:r>
              <a:rPr lang="ru-RU" sz="1600" dirty="0"/>
              <a:t>время был жителем Новокуйбышевска, хотя родился в Кировской области. Служил в Красной армии, прошел Великую отечественную войну, воевал в Карпатах. Ему было присвоено звание Героя Советского Союза. После войны он переехал в Новокуйбышевск и работал  в газоспасательной службе нефтеперерабатывающего завода. Похоронен на городском кладбище города Новокуйбышевска.</a:t>
            </a:r>
          </a:p>
          <a:p>
            <a:pPr algn="ctr"/>
            <a:endParaRPr lang="ru-RU" sz="1600" dirty="0"/>
          </a:p>
        </p:txBody>
      </p:sp>
      <p:pic>
        <p:nvPicPr>
          <p:cNvPr id="8194" name="Picture 2" descr="D:\Проект Улицы моего города\фото\bochari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9377"/>
            <a:ext cx="3068414" cy="42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69377"/>
            <a:ext cx="851645" cy="155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0067" y="407336"/>
            <a:ext cx="354712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/>
              <a:t>Максим </a:t>
            </a:r>
            <a:r>
              <a:rPr lang="ru-RU" sz="3200" dirty="0" err="1" smtClean="0"/>
              <a:t>Бочариков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3716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88639"/>
            <a:ext cx="784887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Улица имени Героя Советского Союза М.П. </a:t>
            </a:r>
            <a:r>
              <a:rPr lang="ru-RU" sz="2400" b="1" dirty="0" err="1"/>
              <a:t>Бочарикова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26626" name="Picture 3" descr="Описание: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3564"/>
          <a:stretch>
            <a:fillRect/>
          </a:stretch>
        </p:blipFill>
        <p:spPr bwMode="auto">
          <a:xfrm>
            <a:off x="2555776" y="1340768"/>
            <a:ext cx="3719329" cy="51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7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07904" y="3696458"/>
            <a:ext cx="5184576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Зоя Космодемьянская</a:t>
            </a:r>
            <a:endParaRPr lang="ru-RU" sz="1600" dirty="0"/>
          </a:p>
          <a:p>
            <a:pPr algn="ctr"/>
            <a:r>
              <a:rPr lang="ru-RU" sz="1600" dirty="0"/>
              <a:t>(13 сентября 1923, село Осино-Гай, Тамбовская губерния — 29 ноября 1941, Петрищево) </a:t>
            </a:r>
          </a:p>
          <a:p>
            <a:pPr algn="ctr"/>
            <a:r>
              <a:rPr lang="ru-RU" sz="1600" dirty="0"/>
              <a:t>Боевое задание группы Зои Космодемьянской состояло в сожжении домов деревни Петрищево. Смысл сожжения домов состоял в том, чтобы замедлить скорость продвижения немецких войск на Москву.</a:t>
            </a:r>
          </a:p>
          <a:p>
            <a:pPr algn="ctr"/>
            <a:r>
              <a:rPr lang="ru-RU" sz="1600" dirty="0" smtClean="0"/>
              <a:t>Зоя </a:t>
            </a:r>
            <a:r>
              <a:rPr lang="ru-RU" sz="1600" dirty="0"/>
              <a:t>Космодемьянская — первая женщина, удостоенная звания Герой Советского Союза (посмертно) во время Великой Отечественной войны.</a:t>
            </a:r>
          </a:p>
        </p:txBody>
      </p:sp>
      <p:pic>
        <p:nvPicPr>
          <p:cNvPr id="9218" name="Picture 2" descr="D:\Проект Улицы моего города\фото\Космодемьянская_Зоя_Анатолье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130481" cy="3756577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851645" cy="155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461902"/>
            <a:ext cx="416614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/>
              <a:t>Зоя Космодемьянская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741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0192" y="260038"/>
            <a:ext cx="503964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/>
              <a:t>Улица </a:t>
            </a:r>
            <a:r>
              <a:rPr lang="ru-RU" sz="2400" b="1" dirty="0" smtClean="0"/>
              <a:t>имени Зои Космодемьянской</a:t>
            </a:r>
            <a:endParaRPr lang="ru-RU" sz="2400" b="1" dirty="0"/>
          </a:p>
        </p:txBody>
      </p:sp>
      <p:pic>
        <p:nvPicPr>
          <p:cNvPr id="29698" name="Picture 5" descr="Описание: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3493" r="-2000" b="6168"/>
          <a:stretch>
            <a:fillRect/>
          </a:stretch>
        </p:blipFill>
        <p:spPr bwMode="auto">
          <a:xfrm>
            <a:off x="2437789" y="980728"/>
            <a:ext cx="4104456" cy="56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раскова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0" y="1141316"/>
            <a:ext cx="320045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2060848"/>
            <a:ext cx="4824536" cy="46166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/>
              <a:t>Марина Михайловна Раскова</a:t>
            </a:r>
            <a:r>
              <a:rPr lang="ru-RU" sz="1400" dirty="0"/>
              <a:t> - советская лётчица-штурман, майор Военно-Воздушных Сил РККА, одна из первых женщин, удостоенная звания Герой Советского Союза (1938). </a:t>
            </a:r>
            <a:br>
              <a:rPr lang="ru-RU" sz="1400" dirty="0"/>
            </a:br>
            <a:r>
              <a:rPr lang="ru-RU" sz="1400" dirty="0"/>
              <a:t>В 1937 году участвовала в установлении мирового авиационного рекорда дальности на самолете; в 1938 году в установлении 2 мировых авиационных рекордов дальности на гидросамолете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Осенью 1938 года на самолете совершила беспосадочный перелет Москва Дальний Восток, протяженностью 6450 км. За выполнение этого перелёта и проявленные при этом мужество </a:t>
            </a:r>
            <a:r>
              <a:rPr lang="ru-RU" sz="1400" dirty="0" smtClean="0"/>
              <a:t>Расковой </a:t>
            </a:r>
            <a:r>
              <a:rPr lang="ru-RU" sz="1400" dirty="0"/>
              <a:t>Марине Михайловне присвоено звание Героя Советского Союза</a:t>
            </a:r>
            <a:r>
              <a:rPr lang="ru-RU" sz="1400" dirty="0" smtClean="0"/>
              <a:t>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 армии с 1938 года организовала женские авиационные полки и стала командиром 587-го женского бомбардировочного авиаполка.</a:t>
            </a:r>
            <a:br>
              <a:rPr lang="ru-RU" sz="1400" dirty="0"/>
            </a:br>
            <a:r>
              <a:rPr lang="ru-RU" sz="1400" dirty="0"/>
              <a:t>Майор Раскова М.М. погибла в авиакатастрофе зимой 1943 года при перелёте в сложных метеоусловиях на фронт во главе третьей эскадрильи полка. </a:t>
            </a:r>
            <a:br>
              <a:rPr lang="ru-RU" sz="1400" dirty="0"/>
            </a:br>
            <a:r>
              <a:rPr lang="ru-RU" sz="1400" dirty="0"/>
              <a:t>Награждена двумя орденами Ленина, орденом Отечественной войны 1-й степени.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1268" name="Picture 4" descr="C:\Users\User\Desktop\Новая папка\order-geroi-uss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29" y="1141316"/>
            <a:ext cx="851645" cy="155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5536" y="260648"/>
            <a:ext cx="29075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Мария Раскова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705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488" y="5157192"/>
            <a:ext cx="8280920" cy="1054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ea typeface="Calibri"/>
                <a:cs typeface="Times New Roman"/>
              </a:rPr>
              <a:t>Названия улиц в истории советского </a:t>
            </a:r>
            <a:r>
              <a:rPr lang="ru-RU" sz="2800" dirty="0" smtClean="0">
                <a:ea typeface="Calibri"/>
                <a:cs typeface="Times New Roman"/>
              </a:rPr>
              <a:t>народа </a:t>
            </a:r>
            <a:r>
              <a:rPr lang="ru-RU" sz="2800" dirty="0">
                <a:ea typeface="Calibri"/>
                <a:cs typeface="Times New Roman"/>
              </a:rPr>
              <a:t>в послевоенные годы 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9218" name="Picture 2" descr="I:\новокуйбышевск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37" y="404664"/>
            <a:ext cx="6333901" cy="45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8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612844"/>
            <a:ext cx="7920880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Проблема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Некоторые </a:t>
            </a:r>
            <a:r>
              <a:rPr lang="ru-RU" sz="2000" dirty="0">
                <a:solidFill>
                  <a:prstClr val="black"/>
                </a:solidFill>
              </a:rPr>
              <a:t>родители считают, что ребёнку дошкольного возраста совсем не обязательно рассказывать о своём городе, как он начинался, чьи имена носят улицы родного города. Да и сами родители, как выяснилось, не очень-то хорошо знают историю своего города. </a:t>
            </a:r>
            <a:r>
              <a:rPr lang="ru-RU" sz="2000" dirty="0" smtClean="0">
                <a:solidFill>
                  <a:prstClr val="black"/>
                </a:solidFill>
              </a:rPr>
              <a:t>Опрос </a:t>
            </a:r>
            <a:r>
              <a:rPr lang="ru-RU" sz="2000" dirty="0">
                <a:solidFill>
                  <a:prstClr val="black"/>
                </a:solidFill>
              </a:rPr>
              <a:t>детей показал, что они знают номер дома и квартиры, этаж, а вот название улицы, на которой живут,  знает очень малое количество детей. Ещё меньшее количество детей ответило на вопрос о названиях близлежащих к детскому саду улицах. Поэтому и появился проект «Их именами названы улицы», который способствует пониманию значения названий улиц, воспитанию в детях  любови и уважения к родному дому, городу, родной улице,  формировать чувство гордости за достижения страны, любовь и уважение к армии, своей стране, воспитанию чувства патриотизма, патриотов России. </a:t>
            </a:r>
            <a:r>
              <a:rPr lang="ru-RU" sz="2000" dirty="0" smtClean="0">
                <a:solidFill>
                  <a:prstClr val="black"/>
                </a:solidFill>
              </a:rPr>
              <a:t>   Знание </a:t>
            </a:r>
            <a:r>
              <a:rPr lang="ru-RU" sz="2000" dirty="0">
                <a:solidFill>
                  <a:prstClr val="black"/>
                </a:solidFill>
              </a:rPr>
              <a:t>название улиц своего города даст толчок познать историю своего народа и поможет в дальнейшем с уважением и интересом относиться к истории других народов.</a:t>
            </a:r>
          </a:p>
        </p:txBody>
      </p:sp>
    </p:spTree>
    <p:extLst>
      <p:ext uri="{BB962C8B-B14F-4D97-AF65-F5344CB8AC3E}">
        <p14:creationId xmlns:p14="http://schemas.microsoft.com/office/powerpoint/2010/main" val="5277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1880" y="3191575"/>
            <a:ext cx="5184576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Уроженец</a:t>
            </a:r>
            <a:r>
              <a:rPr lang="ru-RU" sz="1600" b="1" dirty="0"/>
              <a:t> </a:t>
            </a:r>
            <a:r>
              <a:rPr lang="ru-RU" sz="1600" dirty="0"/>
              <a:t>Саратовской</a:t>
            </a:r>
            <a:r>
              <a:rPr lang="ru-RU" sz="1600" b="1" dirty="0"/>
              <a:t> </a:t>
            </a:r>
            <a:r>
              <a:rPr lang="ru-RU" sz="1600" dirty="0"/>
              <a:t>области</a:t>
            </a:r>
            <a:r>
              <a:rPr lang="ru-RU" sz="1600" b="1" dirty="0"/>
              <a:t> Иван Миронов</a:t>
            </a:r>
            <a:r>
              <a:rPr lang="ru-RU" sz="1600" dirty="0"/>
              <a:t> (1907-1954) был начальником Куйбышевского строительного управления Министерства нефтяной промышленности. После случайного </a:t>
            </a:r>
            <a:r>
              <a:rPr lang="ru-RU" sz="1600" dirty="0" smtClean="0"/>
              <a:t>взрыва </a:t>
            </a:r>
            <a:r>
              <a:rPr lang="ru-RU" sz="1600" dirty="0"/>
              <a:t>на одной из установок </a:t>
            </a:r>
            <a:r>
              <a:rPr lang="ru-RU" sz="1600" dirty="0" smtClean="0"/>
              <a:t>НПЗ он </a:t>
            </a:r>
            <a:r>
              <a:rPr lang="ru-RU" sz="1600" dirty="0"/>
              <a:t>умер от тяжелейших ожогов.</a:t>
            </a:r>
          </a:p>
          <a:p>
            <a:pPr algn="ctr"/>
            <a:r>
              <a:rPr lang="ru-RU" sz="1600" dirty="0"/>
              <a:t>Миронова</a:t>
            </a:r>
            <a:r>
              <a:rPr lang="ru-RU" sz="1600" b="1" dirty="0"/>
              <a:t> </a:t>
            </a:r>
            <a:r>
              <a:rPr lang="ru-RU" sz="1600" dirty="0"/>
              <a:t>по</a:t>
            </a:r>
            <a:r>
              <a:rPr lang="ru-RU" sz="1600" b="1" dirty="0"/>
              <a:t> </a:t>
            </a:r>
            <a:r>
              <a:rPr lang="ru-RU" sz="1600" dirty="0"/>
              <a:t>праву</a:t>
            </a:r>
            <a:r>
              <a:rPr lang="ru-RU" sz="1600" b="1" dirty="0"/>
              <a:t> </a:t>
            </a:r>
            <a:r>
              <a:rPr lang="ru-RU" sz="1600" dirty="0"/>
              <a:t>считают</a:t>
            </a:r>
            <a:r>
              <a:rPr lang="ru-RU" sz="1600" b="1" dirty="0"/>
              <a:t> </a:t>
            </a:r>
            <a:r>
              <a:rPr lang="ru-RU" sz="1600" dirty="0"/>
              <a:t>одним из основателей Новокуйбышевска. С 1947 по 1954 год он руководил строительным управлением</a:t>
            </a:r>
            <a:r>
              <a:rPr lang="ru-RU" sz="1600" dirty="0" smtClean="0"/>
              <a:t>. Кроме </a:t>
            </a:r>
            <a:r>
              <a:rPr lang="ru-RU" sz="1600" dirty="0"/>
              <a:t>улицы в его честь, в городе есть его бюст, который открыли в 2012 году. Он находится в сквере рядом с домом Миронова, 6.</a:t>
            </a:r>
          </a:p>
          <a:p>
            <a:pPr algn="ctr"/>
            <a:endParaRPr lang="ru-RU" sz="1600" dirty="0"/>
          </a:p>
        </p:txBody>
      </p:sp>
      <p:pic>
        <p:nvPicPr>
          <p:cNvPr id="6146" name="Picture 2" descr="D:\Проект Улицы моего города\фото\miron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9" y="1340768"/>
            <a:ext cx="2818900" cy="45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21" y="1340768"/>
            <a:ext cx="62072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Новая папка\award-Lenin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62072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9935" y="260648"/>
            <a:ext cx="285366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Иван Миронов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783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07904" y="4075143"/>
            <a:ext cx="51845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Леон </a:t>
            </a:r>
            <a:r>
              <a:rPr lang="ru-RU" sz="1600" b="1" dirty="0" err="1"/>
              <a:t>Сафразьян</a:t>
            </a:r>
            <a:r>
              <a:rPr lang="ru-RU" sz="1600" b="1" dirty="0"/>
              <a:t> (1893-1954 годы) </a:t>
            </a:r>
            <a:r>
              <a:rPr lang="ru-RU" sz="1600" dirty="0"/>
              <a:t>был заместителем министра нефтяной промышленности СССР и наведывался с рабочими визитами на строящиеся нефтяные заводы в Новокуйбышевске. Погиб в августе 1954 года в результате взрыв газа в подвале цеха № 29.</a:t>
            </a:r>
          </a:p>
          <a:p>
            <a:pPr algn="ctr"/>
            <a:endParaRPr lang="ru-RU" sz="1600" dirty="0"/>
          </a:p>
        </p:txBody>
      </p:sp>
      <p:pic>
        <p:nvPicPr>
          <p:cNvPr id="7170" name="Picture 2" descr="D:\Проект Улицы моего города\фото\safrazy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836061" cy="437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332656"/>
            <a:ext cx="311495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/>
              <a:t>Леон </a:t>
            </a:r>
            <a:r>
              <a:rPr lang="ru-RU" sz="3200" b="1" dirty="0" err="1"/>
              <a:t>Сафразьян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3716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Описание: 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4897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5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129456"/>
            <a:ext cx="791986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Дети на улицах города</a:t>
            </a:r>
            <a:endParaRPr lang="ru-RU" sz="2800" dirty="0"/>
          </a:p>
        </p:txBody>
      </p:sp>
      <p:pic>
        <p:nvPicPr>
          <p:cNvPr id="14340" name="Picture 4" descr="D:\Проект Улицы моего города\2016 Гномик улицы города\IMG_4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984776" cy="465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1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Проект Улицы моего города\2016 Гномик улицы города\IMG_4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0" y="476672"/>
            <a:ext cx="3550656" cy="532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8" y="3045660"/>
            <a:ext cx="453650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Церковь на улице </a:t>
            </a:r>
            <a:r>
              <a:rPr lang="ru-RU" sz="2400" dirty="0" err="1" smtClean="0"/>
              <a:t>Карбышева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61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Проект Улицы моего города\2016 Гномик улицы города\IMG_4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465120" cy="43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768" y="5517231"/>
            <a:ext cx="763284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Проспект Победы. Спортивный комплекс «Водолей»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8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Проект Улицы моего города\2016 Гномик улицы города\IMG_4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881020" cy="458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5768" y="5517231"/>
            <a:ext cx="763284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Улица Буденного. Детская игровая площадка.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362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Проект Улицы моего города\2016 Гномик улицы города\IMG_4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6979704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036" y="5517231"/>
            <a:ext cx="763284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Улица Ворошилова. У школы № 9.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362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Проект Улицы моего города\2016 Гномик улицы города\IMG_4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4984"/>
            <a:ext cx="6786264" cy="45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517230"/>
            <a:ext cx="763284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Улица Свердлова. Детская игровая площадка.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362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Проект Улицы моего города\2016 Гномик улицы города\IMG_4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317227"/>
            <a:ext cx="763284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Улица Свердлова</a:t>
            </a:r>
            <a:r>
              <a:rPr lang="ru-RU" sz="2400" dirty="0"/>
              <a:t>. Реабилитационный </a:t>
            </a:r>
            <a:r>
              <a:rPr lang="ru-RU" sz="2400" dirty="0" smtClean="0"/>
              <a:t>центр «Светлячок»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362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78"/>
            <a:ext cx="9144000" cy="68688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516" y="1412776"/>
            <a:ext cx="8712968" cy="4370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/>
              <a:t>Для этого необходимо</a:t>
            </a:r>
            <a:r>
              <a:rPr lang="ru-RU" sz="2000" dirty="0" smtClean="0"/>
              <a:t>:</a:t>
            </a:r>
          </a:p>
          <a:p>
            <a:endParaRPr lang="ru-RU" sz="2000" dirty="0"/>
          </a:p>
          <a:p>
            <a:pPr marL="457200" lvl="0" indent="-457200" algn="just">
              <a:buAutoNum type="arabicPeriod"/>
            </a:pPr>
            <a:r>
              <a:rPr lang="ru-RU" sz="2000" b="1" dirty="0" smtClean="0"/>
              <a:t>Формировать</a:t>
            </a:r>
            <a:r>
              <a:rPr lang="ru-RU" sz="2000" dirty="0" smtClean="0"/>
              <a:t> </a:t>
            </a:r>
            <a:r>
              <a:rPr lang="ru-RU" sz="2000" dirty="0"/>
              <a:t>у детей интерес к социальным сведениям (знания о достопримечательностях родного города, улиц, страны, знания названия страны, ее столицы, государственной и городской символики), некоторые исторические сведения (о жизни народа в разные исторические периоды, о подвигах людей в годы Великой Отечественной войны, знание исторических памятников города, улиц</a:t>
            </a:r>
            <a:r>
              <a:rPr lang="ru-RU" sz="2000" dirty="0" smtClean="0"/>
              <a:t>).</a:t>
            </a:r>
          </a:p>
          <a:p>
            <a:pPr marL="457200" lvl="0" indent="-457200" algn="just">
              <a:buAutoNum type="arabicPeriod"/>
            </a:pPr>
            <a:endParaRPr lang="ru-RU" sz="2000" dirty="0"/>
          </a:p>
          <a:p>
            <a:pPr lvl="0" algn="just"/>
            <a:r>
              <a:rPr lang="ru-RU" sz="2000" dirty="0" smtClean="0"/>
              <a:t>2.     </a:t>
            </a:r>
            <a:r>
              <a:rPr lang="ru-RU" sz="2000" b="1" dirty="0" smtClean="0"/>
              <a:t>Воспитывать</a:t>
            </a:r>
            <a:r>
              <a:rPr lang="ru-RU" sz="2000" dirty="0" smtClean="0"/>
              <a:t> </a:t>
            </a:r>
            <a:r>
              <a:rPr lang="ru-RU" sz="2000" dirty="0"/>
              <a:t>у дошкольников интерес к окружающему миру, </a:t>
            </a:r>
            <a:endParaRPr lang="ru-RU" sz="2000" dirty="0" smtClean="0"/>
          </a:p>
          <a:p>
            <a:pPr lvl="0" algn="just"/>
            <a:r>
              <a:rPr lang="ru-RU" sz="2000" dirty="0" smtClean="0"/>
              <a:t>        эмоциональной </a:t>
            </a:r>
            <a:r>
              <a:rPr lang="ru-RU" sz="2000" dirty="0"/>
              <a:t>отзывчивости на события общественной жизни, </a:t>
            </a:r>
            <a:endParaRPr lang="ru-RU" sz="2000" dirty="0" smtClean="0"/>
          </a:p>
          <a:p>
            <a:pPr lvl="0" algn="just"/>
            <a:r>
              <a:rPr lang="ru-RU" sz="2000" dirty="0" smtClean="0"/>
              <a:t>         любовь </a:t>
            </a:r>
            <a:r>
              <a:rPr lang="ru-RU" sz="2000" dirty="0"/>
              <a:t>к </a:t>
            </a:r>
            <a:r>
              <a:rPr lang="ru-RU" sz="2000" dirty="0" smtClean="0"/>
              <a:t>родным </a:t>
            </a:r>
            <a:r>
              <a:rPr lang="ru-RU" sz="2000" dirty="0"/>
              <a:t>и близким людям, родному городу, уважение </a:t>
            </a:r>
            <a:r>
              <a:rPr lang="ru-RU" sz="2000" dirty="0" smtClean="0"/>
              <a:t>к</a:t>
            </a:r>
          </a:p>
          <a:p>
            <a:pPr lvl="0" algn="just"/>
            <a:r>
              <a:rPr lang="ru-RU" sz="2000" dirty="0"/>
              <a:t> </a:t>
            </a:r>
            <a:r>
              <a:rPr lang="ru-RU" sz="2000" dirty="0" smtClean="0"/>
              <a:t>        истории народа</a:t>
            </a:r>
            <a:r>
              <a:rPr lang="ru-RU" sz="2000" dirty="0"/>
              <a:t>, ненависти к врагам.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7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Проект Улицы моего города\2016 Гномик улицы города\IMG_4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2" y="260648"/>
            <a:ext cx="3528392" cy="52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5362" y="5863667"/>
            <a:ext cx="763284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Проспект Победы. </a:t>
            </a:r>
          </a:p>
          <a:p>
            <a:pPr algn="ctr"/>
            <a:r>
              <a:rPr lang="ru-RU" sz="2400" dirty="0" smtClean="0"/>
              <a:t>Памятник героям Великой Отечественной войны.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194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Проект Улицы моего города\2016 Гномик улицы города\IMG_4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72" y="172839"/>
            <a:ext cx="7296169" cy="48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588" y="5517232"/>
            <a:ext cx="763284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Проспект Победы. </a:t>
            </a:r>
          </a:p>
          <a:p>
            <a:pPr algn="ctr"/>
            <a:r>
              <a:rPr lang="ru-RU" sz="2400" dirty="0" smtClean="0"/>
              <a:t>Экскурсия по городу.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194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Проект Улицы моего города\2016 Гномик улицы города\IMG_4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1580" y="5805264"/>
            <a:ext cx="763284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Улица Буденного. </a:t>
            </a:r>
          </a:p>
          <a:p>
            <a:pPr algn="ctr"/>
            <a:r>
              <a:rPr lang="ru-RU" sz="2400" dirty="0" smtClean="0"/>
              <a:t>Наш детский сад.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194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6358" y="616332"/>
            <a:ext cx="727280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Спасибо за внимание!</a:t>
            </a:r>
            <a:endParaRPr lang="ru-RU" sz="3200" b="1" dirty="0"/>
          </a:p>
        </p:txBody>
      </p:sp>
      <p:pic>
        <p:nvPicPr>
          <p:cNvPr id="1026" name="Picture 2" descr="C:\Users\Надежда\Downloads\Ladush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62" y="1493495"/>
            <a:ext cx="6660000" cy="49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05068"/>
            <a:ext cx="8064896" cy="62478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000" b="1" u="sng" dirty="0">
                <a:solidFill>
                  <a:prstClr val="black"/>
                </a:solidFill>
              </a:rPr>
              <a:t>Цель проекта</a:t>
            </a:r>
            <a:r>
              <a:rPr lang="ru-RU" sz="2000" dirty="0">
                <a:solidFill>
                  <a:prstClr val="black"/>
                </a:solidFill>
              </a:rPr>
              <a:t> 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Воспитание нравственно-патриотических качеств у старших дошкольников.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Воспитание патриота малой Родины, уважающего и любящего свой город.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 </a:t>
            </a:r>
          </a:p>
          <a:p>
            <a:pPr lvl="0"/>
            <a:r>
              <a:rPr lang="ru-RU" sz="2000" b="1" u="sng" dirty="0">
                <a:solidFill>
                  <a:prstClr val="black"/>
                </a:solidFill>
              </a:rPr>
              <a:t>Задачи проекта</a:t>
            </a:r>
            <a:r>
              <a:rPr lang="ru-RU" sz="2000" dirty="0">
                <a:solidFill>
                  <a:prstClr val="black"/>
                </a:solidFill>
              </a:rPr>
              <a:t> 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- расширять представления детей о родном городе, его традициях, достопримечательностях;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- расширять знания о родном городе, его улицах;</a:t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- воспитывать активную жизненную позицию;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- </a:t>
            </a:r>
            <a:r>
              <a:rPr lang="ru-RU" sz="2000" dirty="0" smtClean="0">
                <a:solidFill>
                  <a:prstClr val="black"/>
                </a:solidFill>
              </a:rPr>
              <a:t>пробудить </a:t>
            </a:r>
            <a:r>
              <a:rPr lang="ru-RU" sz="2000" dirty="0">
                <a:solidFill>
                  <a:prstClr val="black"/>
                </a:solidFill>
              </a:rPr>
              <a:t>у детей дошкольного возраста нравственное отношение и чувство сопричастности к семье и близким людям, к своей малой родине, к стране.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 </a:t>
            </a:r>
          </a:p>
          <a:p>
            <a:pPr lvl="0" fontAlgn="base"/>
            <a:r>
              <a:rPr lang="ru-RU" sz="2000" b="1" dirty="0">
                <a:solidFill>
                  <a:prstClr val="black"/>
                </a:solidFill>
              </a:rPr>
              <a:t>Тип проекта: </a:t>
            </a:r>
            <a:r>
              <a:rPr lang="ru-RU" sz="2000" dirty="0" smtClean="0">
                <a:solidFill>
                  <a:prstClr val="black"/>
                </a:solidFill>
              </a:rPr>
              <a:t>Практико </a:t>
            </a:r>
            <a:r>
              <a:rPr lang="ru-RU" sz="2000" dirty="0">
                <a:solidFill>
                  <a:prstClr val="black"/>
                </a:solidFill>
              </a:rPr>
              <a:t>- ориентированный.</a:t>
            </a:r>
          </a:p>
          <a:p>
            <a:pPr lvl="0" eaLnBrk="0" fontAlgn="base" hangingPunct="0"/>
            <a:r>
              <a:rPr lang="ru-RU" sz="2000" b="1" dirty="0">
                <a:solidFill>
                  <a:prstClr val="black"/>
                </a:solidFill>
              </a:rPr>
              <a:t>Вид проекта: </a:t>
            </a:r>
            <a:r>
              <a:rPr lang="ru-RU" sz="2000" dirty="0">
                <a:solidFill>
                  <a:prstClr val="black"/>
                </a:solidFill>
              </a:rPr>
              <a:t>Групповой</a:t>
            </a:r>
          </a:p>
          <a:p>
            <a:pPr lvl="0" eaLnBrk="0" fontAlgn="base" hangingPunct="0"/>
            <a:r>
              <a:rPr lang="ru-RU" sz="2000" b="1" dirty="0">
                <a:solidFill>
                  <a:prstClr val="black"/>
                </a:solidFill>
              </a:rPr>
              <a:t>Продолжительность:</a:t>
            </a:r>
            <a:r>
              <a:rPr lang="ru-RU" sz="2000" dirty="0">
                <a:solidFill>
                  <a:prstClr val="black"/>
                </a:solidFill>
              </a:rPr>
              <a:t> Краткосрочный</a:t>
            </a:r>
          </a:p>
          <a:p>
            <a:pPr lvl="0" eaLnBrk="0" fontAlgn="base" hangingPunct="0"/>
            <a:r>
              <a:rPr lang="ru-RU" sz="2000" b="1" dirty="0">
                <a:solidFill>
                  <a:prstClr val="black"/>
                </a:solidFill>
              </a:rPr>
              <a:t>Участники проекта:</a:t>
            </a:r>
            <a:r>
              <a:rPr lang="ru-RU" sz="2000" dirty="0">
                <a:solidFill>
                  <a:prstClr val="black"/>
                </a:solidFill>
              </a:rPr>
              <a:t>  Д</a:t>
            </a:r>
            <a:r>
              <a:rPr lang="ru-RU" sz="2000" dirty="0" smtClean="0">
                <a:solidFill>
                  <a:prstClr val="black"/>
                </a:solidFill>
              </a:rPr>
              <a:t>ети </a:t>
            </a:r>
            <a:r>
              <a:rPr lang="ru-RU" sz="2000" dirty="0">
                <a:solidFill>
                  <a:prstClr val="black"/>
                </a:solidFill>
              </a:rPr>
              <a:t>подготовительного дошкольного возраста, педагоги, родители. </a:t>
            </a:r>
          </a:p>
        </p:txBody>
      </p:sp>
    </p:spTree>
    <p:extLst>
      <p:ext uri="{BB962C8B-B14F-4D97-AF65-F5344CB8AC3E}">
        <p14:creationId xmlns:p14="http://schemas.microsoft.com/office/powerpoint/2010/main" val="17775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5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917" y="1340768"/>
            <a:ext cx="8784976" cy="4401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Предполагаемый результат</a:t>
            </a:r>
            <a:endParaRPr lang="ru-RU" sz="2000" dirty="0"/>
          </a:p>
          <a:p>
            <a:r>
              <a:rPr lang="ru-RU" sz="2000" b="1" dirty="0"/>
              <a:t> </a:t>
            </a:r>
            <a:endParaRPr lang="ru-RU" sz="2000" dirty="0"/>
          </a:p>
          <a:p>
            <a:r>
              <a:rPr lang="ru-RU" sz="2000" b="1" dirty="0"/>
              <a:t>Для детей:</a:t>
            </a:r>
            <a:r>
              <a:rPr lang="ru-RU" sz="2000" dirty="0"/>
              <a:t> </a:t>
            </a:r>
          </a:p>
          <a:p>
            <a:pPr lvl="0"/>
            <a:r>
              <a:rPr lang="ru-RU" sz="2000" dirty="0"/>
              <a:t>Дети знают героев, в честь которых названы улицы нашего города.</a:t>
            </a:r>
          </a:p>
          <a:p>
            <a:pPr lvl="0"/>
            <a:r>
              <a:rPr lang="ru-RU" sz="2000" dirty="0"/>
              <a:t>Дети испытывают гордость за свою страну.</a:t>
            </a:r>
          </a:p>
          <a:p>
            <a:pPr lvl="0"/>
            <a:r>
              <a:rPr lang="ru-RU" sz="2000" dirty="0"/>
              <a:t>У детей появляются более глубокие знания о Новокуйбышевске.</a:t>
            </a:r>
          </a:p>
          <a:p>
            <a:r>
              <a:rPr lang="ru-RU" sz="2000" dirty="0"/>
              <a:t> </a:t>
            </a:r>
          </a:p>
          <a:p>
            <a:r>
              <a:rPr lang="ru-RU" sz="2000" b="1" dirty="0"/>
              <a:t>Для родителей: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- Родители стали понимать важность воспитания патриотических качеств в дошкольном возрасте.</a:t>
            </a:r>
          </a:p>
          <a:p>
            <a:r>
              <a:rPr lang="ru-RU" sz="2000" dirty="0"/>
              <a:t> </a:t>
            </a:r>
          </a:p>
          <a:p>
            <a:r>
              <a:rPr lang="ru-RU" sz="2000" b="1" dirty="0"/>
              <a:t>Для педагогов: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- Повышение уровня педагогического мастерства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643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Новая папка\1346565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15905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4615656"/>
            <a:ext cx="6192688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Рабочий </a:t>
            </a:r>
            <a:r>
              <a:rPr lang="ru-RU" sz="2000" dirty="0"/>
              <a:t>поселок городского </a:t>
            </a:r>
            <a:r>
              <a:rPr lang="ru-RU" sz="2000" dirty="0" smtClean="0"/>
              <a:t>типа Ново-Куйбышевский основан в </a:t>
            </a:r>
            <a:r>
              <a:rPr lang="ru-RU" sz="2000" b="1" dirty="0" smtClean="0"/>
              <a:t>1946</a:t>
            </a:r>
            <a:r>
              <a:rPr lang="ru-RU" sz="2000" dirty="0" smtClean="0"/>
              <a:t> году.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Переименован в город Новокуйбышевск в </a:t>
            </a:r>
            <a:r>
              <a:rPr lang="ru-RU" sz="2000" b="1" dirty="0" smtClean="0"/>
              <a:t>1952</a:t>
            </a:r>
            <a:r>
              <a:rPr lang="ru-RU" sz="2000" dirty="0" smtClean="0"/>
              <a:t> году.</a:t>
            </a:r>
            <a:endParaRPr lang="ru-RU" sz="2000" dirty="0"/>
          </a:p>
        </p:txBody>
      </p:sp>
      <p:pic>
        <p:nvPicPr>
          <p:cNvPr id="10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26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747" y="4906328"/>
            <a:ext cx="7992888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Новокуйбышевск</a:t>
            </a:r>
            <a:r>
              <a:rPr lang="ru-RU" dirty="0"/>
              <a:t> — город областного подчинения в Самарской области России, в 20 км к юго-западу от Самары. Центр одноимённого городского округа.</a:t>
            </a:r>
          </a:p>
          <a:p>
            <a:pPr algn="ctr"/>
            <a:r>
              <a:rPr lang="ru-RU" dirty="0"/>
              <a:t>Население — 103 908</a:t>
            </a:r>
            <a:r>
              <a:rPr lang="ru-RU" baseline="30000" dirty="0"/>
              <a:t> </a:t>
            </a:r>
            <a:r>
              <a:rPr lang="ru-RU" dirty="0"/>
              <a:t>чел. (2016).</a:t>
            </a:r>
          </a:p>
          <a:p>
            <a:endParaRPr lang="ru-RU" dirty="0"/>
          </a:p>
        </p:txBody>
      </p:sp>
      <p:pic>
        <p:nvPicPr>
          <p:cNvPr id="2050" name="Picture 2" descr="D:\Проект Улицы моего города\2016 Фото Новокуйбышевск\новокуйбышевск фото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42" y="188640"/>
            <a:ext cx="6468899" cy="440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" y="5373216"/>
            <a:ext cx="1473830" cy="1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789040"/>
            <a:ext cx="7488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В российской  глубинке, вдали от столиц, </a:t>
            </a:r>
            <a:endParaRPr lang="ru-RU" sz="2000" dirty="0"/>
          </a:p>
          <a:p>
            <a:pPr algn="ctr"/>
            <a:r>
              <a:rPr lang="ru-RU" sz="2000" i="1" dirty="0"/>
              <a:t>Раскинулись улицы крыльями птиц. </a:t>
            </a:r>
            <a:endParaRPr lang="ru-RU" sz="2000" dirty="0"/>
          </a:p>
          <a:p>
            <a:pPr algn="ctr"/>
            <a:r>
              <a:rPr lang="ru-RU" sz="2000" i="1" dirty="0"/>
              <a:t>Рабочий посёлок обрёл новый вид -</a:t>
            </a:r>
            <a:endParaRPr lang="ru-RU" sz="2000" dirty="0"/>
          </a:p>
          <a:p>
            <a:pPr algn="ctr"/>
            <a:r>
              <a:rPr lang="ru-RU" sz="2000" i="1" dirty="0"/>
              <a:t>И вот новый город на Волге стоит.</a:t>
            </a:r>
            <a:endParaRPr lang="ru-RU" sz="2000" dirty="0"/>
          </a:p>
          <a:p>
            <a:pPr algn="ctr"/>
            <a:r>
              <a:rPr lang="ru-RU" sz="2000" i="1" dirty="0"/>
              <a:t>Мой город любимый! Цвети и расти!</a:t>
            </a:r>
            <a:endParaRPr lang="ru-RU" sz="2000" dirty="0"/>
          </a:p>
          <a:p>
            <a:pPr algn="ctr"/>
            <a:r>
              <a:rPr lang="ru-RU" sz="2000" i="1" dirty="0"/>
              <a:t>Роднее тебя мне нигде не найти!</a:t>
            </a:r>
            <a:endParaRPr lang="ru-RU" sz="2000" dirty="0"/>
          </a:p>
          <a:p>
            <a:pPr algn="ctr"/>
            <a:r>
              <a:rPr lang="ru-RU" sz="2000" i="1" dirty="0"/>
              <a:t>Я славлю тебя, Новокуйбышевск мой!</a:t>
            </a:r>
            <a:endParaRPr lang="ru-RU" sz="2000" dirty="0"/>
          </a:p>
          <a:p>
            <a:pPr algn="ctr"/>
            <a:r>
              <a:rPr lang="ru-RU" sz="2000" i="1" dirty="0"/>
              <a:t>И где бы я ни был - ты рядом со мной!</a:t>
            </a:r>
            <a:endParaRPr lang="ru-RU" sz="2000" dirty="0"/>
          </a:p>
          <a:p>
            <a:pPr algn="ctr"/>
            <a:r>
              <a:rPr lang="ru-RU" sz="2000" dirty="0"/>
              <a:t>                                            Ольга </a:t>
            </a:r>
            <a:r>
              <a:rPr lang="ru-RU" sz="2000" dirty="0" err="1"/>
              <a:t>Катышкова</a:t>
            </a:r>
            <a:endParaRPr lang="ru-RU" sz="2000" dirty="0"/>
          </a:p>
          <a:p>
            <a:pPr algn="ctr"/>
            <a:endParaRPr lang="ru-RU" sz="2000" dirty="0"/>
          </a:p>
        </p:txBody>
      </p:sp>
      <p:pic>
        <p:nvPicPr>
          <p:cNvPr id="3074" name="Picture 2" descr="C:\Users\User\Desktop\Новая папка\g1231_novokuybishevsk_cit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8680"/>
            <a:ext cx="2808312" cy="30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809</Words>
  <Application>Microsoft Office PowerPoint</Application>
  <PresentationFormat>Экран (4:3)</PresentationFormat>
  <Paragraphs>121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Надежда</cp:lastModifiedBy>
  <cp:revision>39</cp:revision>
  <dcterms:created xsi:type="dcterms:W3CDTF">2016-12-12T16:50:09Z</dcterms:created>
  <dcterms:modified xsi:type="dcterms:W3CDTF">2017-02-11T18:23:47Z</dcterms:modified>
</cp:coreProperties>
</file>