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32" r:id="rId2"/>
    <p:sldId id="334" r:id="rId3"/>
    <p:sldId id="343" r:id="rId4"/>
    <p:sldId id="344" r:id="rId5"/>
    <p:sldId id="333" r:id="rId6"/>
    <p:sldId id="346" r:id="rId7"/>
    <p:sldId id="348" r:id="rId8"/>
    <p:sldId id="349" r:id="rId9"/>
    <p:sldId id="350" r:id="rId10"/>
    <p:sldId id="340" r:id="rId11"/>
    <p:sldId id="341" r:id="rId12"/>
    <p:sldId id="347" r:id="rId13"/>
    <p:sldId id="355" r:id="rId14"/>
    <p:sldId id="357" r:id="rId15"/>
    <p:sldId id="362" r:id="rId16"/>
    <p:sldId id="361" r:id="rId17"/>
    <p:sldId id="360" r:id="rId18"/>
    <p:sldId id="359" r:id="rId19"/>
    <p:sldId id="317" r:id="rId20"/>
    <p:sldId id="363" r:id="rId21"/>
    <p:sldId id="364" r:id="rId22"/>
    <p:sldId id="365" r:id="rId23"/>
    <p:sldId id="366" r:id="rId24"/>
    <p:sldId id="328" r:id="rId25"/>
    <p:sldId id="367" r:id="rId26"/>
    <p:sldId id="368" r:id="rId27"/>
    <p:sldId id="369" r:id="rId28"/>
    <p:sldId id="370" r:id="rId29"/>
    <p:sldId id="371" r:id="rId30"/>
    <p:sldId id="372" r:id="rId31"/>
    <p:sldId id="324" r:id="rId32"/>
    <p:sldId id="373" r:id="rId3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7" autoAdjust="0"/>
    <p:restoredTop sz="94783" autoAdjust="0"/>
  </p:normalViewPr>
  <p:slideViewPr>
    <p:cSldViewPr>
      <p:cViewPr varScale="1">
        <p:scale>
          <a:sx n="72" d="100"/>
          <a:sy n="72" d="100"/>
        </p:scale>
        <p:origin x="4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620E4A9-8119-41B4-AAF9-DC5C0A901B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EA74C1-B4F3-489E-BACA-B2861731E6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2AEB540-F02F-42DA-8BD8-6286ACE8F4CB}" type="datetimeFigureOut">
              <a:rPr lang="ru-RU"/>
              <a:pPr>
                <a:defRPr/>
              </a:pPr>
              <a:t>02.03.2022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82559895-7B4C-4625-8560-A4113C2424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E57D6400-383A-4AC4-B572-8F1117081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7C2F15-2C4B-48E8-ABF2-FAEC224391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52524C-DB65-4B36-8D4E-7C7AE6DAA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1EAC271-B9F9-4D24-9250-985FB14FFF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A345A-E538-4376-9524-24ABA1BD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A43FA3-7659-4401-81B9-9715514E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5784BC-909F-4C43-899B-1F05C30D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449C5-CFB8-4F06-9F20-C0EE2E28A2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AD7A37-60BF-42DF-AB6A-153E4493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8826E-1D11-4D30-AA25-021D2B05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C6400D-015E-4457-90CD-CC25549D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44159-D0AA-4DD7-AA21-BFED4CC8F5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01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4D3C8-623B-43F0-803A-B43BB2E6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66556A-A37F-422A-A14D-C844F95C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BF34B8-7DD2-4CC8-9A66-3512A36D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9D4BB-2D52-495B-BA09-15E2D64441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56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B7628-8096-4007-82C9-4B477894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88AB76-4B29-426A-9C29-6449DE50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AC18F-B33D-4F58-B75D-DCEEF982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D5134-2DE4-47F9-B5B9-331787ED87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460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A4C63-635E-4012-8B7D-705FBD81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085BA-C5ED-46A1-AEF1-2D4158AE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5A0DAA-D900-49BD-A27F-89A8CCF6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0FCF0-EA1C-4463-8692-F6E7252C66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76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D6C144C-C690-4F45-9EF4-61DC9F6E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A1D1C19-3006-4BCB-AAF1-E07F8120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7A80967-5073-4BF1-AB5B-4148DAA6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B96A2-469E-4AD8-BD97-1A12CCFDF0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779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62E6F0A2-BDFF-4967-B3E5-CB0C9919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9810D43-A4C6-4FE7-8CA2-E569A520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F12AA99-A164-46A8-AF34-164D93FE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7AFD1-EF65-48C8-9095-25EDE86412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65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C521906-CC7C-4F9C-8B01-D67BB8E0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3AFDAD8-60BF-4B62-8223-4958AC9D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95860B9-043E-4AF1-8270-1602567B0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A16F4-EC1F-47BB-A117-FA95D900FF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157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7167C0E-B05D-4959-A33A-D4CA4D03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38E0F046-0BA1-449A-A623-E52EF350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0AD9C71-1939-465E-8EE3-80B4DA1E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CE8D0-E74D-447C-B2D9-A83F0E533F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22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66F0174-0BC3-4E76-A828-909EBFDA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E35C2B5-BA12-40B6-898F-BC911BA1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8BB185B-1B67-4144-92BB-3A8AE82F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3B843-BAEC-48B7-8644-0EE627117F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779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2DA6533-E11C-4BBE-B77B-EDA566CD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A383EE4-F3A1-46C1-84A4-2EC58D96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EF5C5D9-DB3C-4F23-82BA-F723D065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4BBE1-8B0A-4D89-8F89-E92B9EBF1B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799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A6E111E-D7FD-41E0-8F10-F471068FB5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2D042E6A-6916-471F-9A0E-DCAFDBBB72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8A8FD-B4D7-4A04-A819-6238E5350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A5CDF-3C36-4E4E-9FAC-7EF0127E1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23AA8-4E67-4E7D-B5F9-68242649E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1F4A18A-F259-4B76-A5F2-EDFD3CEB20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5.png" /><Relationship Id="rId5" Type="http://schemas.openxmlformats.org/officeDocument/2006/relationships/image" Target="../media/image14.png" /><Relationship Id="rId4" Type="http://schemas.openxmlformats.org/officeDocument/2006/relationships/image" Target="../media/image13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7.jpeg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 /><Relationship Id="rId7" Type="http://schemas.openxmlformats.org/officeDocument/2006/relationships/image" Target="../media/image40.pn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38.emf" /><Relationship Id="rId5" Type="http://schemas.openxmlformats.org/officeDocument/2006/relationships/oleObject" Target="../embeddings/oleObject1.bin" /><Relationship Id="rId4" Type="http://schemas.openxmlformats.org/officeDocument/2006/relationships/image" Target="../media/image39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42.jpeg" /><Relationship Id="rId5" Type="http://schemas.openxmlformats.org/officeDocument/2006/relationships/image" Target="../media/image41.emf" /><Relationship Id="rId4" Type="http://schemas.openxmlformats.org/officeDocument/2006/relationships/oleObject" Target="../embeddings/oleObject2.bin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8.png" /><Relationship Id="rId5" Type="http://schemas.openxmlformats.org/officeDocument/2006/relationships/image" Target="../media/image47.png" /><Relationship Id="rId4" Type="http://schemas.openxmlformats.org/officeDocument/2006/relationships/image" Target="../media/image46.pn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 /><Relationship Id="rId3" Type="http://schemas.openxmlformats.org/officeDocument/2006/relationships/image" Target="../media/image49.jpeg" /><Relationship Id="rId7" Type="http://schemas.openxmlformats.org/officeDocument/2006/relationships/image" Target="../media/image53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2.jpeg" /><Relationship Id="rId5" Type="http://schemas.openxmlformats.org/officeDocument/2006/relationships/image" Target="../media/image51.jpeg" /><Relationship Id="rId4" Type="http://schemas.openxmlformats.org/officeDocument/2006/relationships/image" Target="../media/image50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gif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ame29P">
            <a:extLst>
              <a:ext uri="{FF2B5EF4-FFF2-40B4-BE49-F238E27FC236}">
                <a16:creationId xmlns:a16="http://schemas.microsoft.com/office/drawing/2014/main" id="{949F46C4-E17D-46FD-B70B-545C9439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73866" y="2816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Прямоугольник 4">
            <a:extLst>
              <a:ext uri="{FF2B5EF4-FFF2-40B4-BE49-F238E27FC236}">
                <a16:creationId xmlns:a16="http://schemas.microsoft.com/office/drawing/2014/main" id="{FEC21588-8D3A-4546-A152-400C9986E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31029"/>
            <a:ext cx="5373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образовательное учреждение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общеобразовательной школы 16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г. Болотное </a:t>
            </a:r>
          </a:p>
        </p:txBody>
      </p:sp>
      <p:sp>
        <p:nvSpPr>
          <p:cNvPr id="3076" name="WordArt 2">
            <a:extLst>
              <a:ext uri="{FF2B5EF4-FFF2-40B4-BE49-F238E27FC236}">
                <a16:creationId xmlns:a16="http://schemas.microsoft.com/office/drawing/2014/main" id="{9D608337-93D7-4A59-999D-B0375BB890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" y="1244600"/>
            <a:ext cx="8686800" cy="244633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 ли важен завтрак?»</a:t>
            </a:r>
          </a:p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Прямоугольник 8">
            <a:extLst>
              <a:ext uri="{FF2B5EF4-FFF2-40B4-BE49-F238E27FC236}">
                <a16:creationId xmlns:a16="http://schemas.microsoft.com/office/drawing/2014/main" id="{D08EC45F-FAF5-4F3D-8712-1DE0EAA5C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709988"/>
            <a:ext cx="7666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Calibri" panose="020F0502020204030204" pitchFamily="34" charset="0"/>
              </a:rPr>
              <a:t>Девиз проекта:   </a:t>
            </a:r>
            <a:r>
              <a:rPr lang="ru-RU" altLang="ru-RU" sz="2000" b="1" i="1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«Полезный завтрак –залог здоровья и ученья!»</a:t>
            </a:r>
            <a:endParaRPr lang="ru-RU" altLang="ru-RU" sz="2000" b="1" i="1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3079" name="Прямоугольник 9">
            <a:extLst>
              <a:ext uri="{FF2B5EF4-FFF2-40B4-BE49-F238E27FC236}">
                <a16:creationId xmlns:a16="http://schemas.microsoft.com/office/drawing/2014/main" id="{E885FD21-F9DF-4F1D-9384-F42EA6E13D1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686300" y="4775200"/>
            <a:ext cx="201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4" descr="http://rodkom.org/wp-content/uploads/2016/01/1392021411_f10.jpg">
            <a:extLst>
              <a:ext uri="{FF2B5EF4-FFF2-40B4-BE49-F238E27FC236}">
                <a16:creationId xmlns:a16="http://schemas.microsoft.com/office/drawing/2014/main" id="{F150EA9B-B43E-4E9C-BEDD-ABB469D5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8938"/>
            <a:ext cx="35814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3C179A04-E22F-4282-BDE1-72EA71E9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-574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7">
            <a:extLst>
              <a:ext uri="{FF2B5EF4-FFF2-40B4-BE49-F238E27FC236}">
                <a16:creationId xmlns:a16="http://schemas.microsoft.com/office/drawing/2014/main" id="{B0979777-9D4F-491F-BB43-706C197E1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85775"/>
            <a:ext cx="82200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В разных странах существуют разнообразные традиции завтрака и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как правило, чем теплее климат, тем более легкие и менее сытные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завтраки, а чем ближе к северу, завтраки сытнее и больше, там превалирует горячая еда. Все люди на разных континентах кушают по утрам..</a:t>
            </a:r>
            <a:r>
              <a:rPr lang="ru-RU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Калорийность национальных завтраков в изрядной степени зависит от климата (чем он холоднее – тем сытнее должна быть еда), а также от набора продуктов. Также существуют нетрадиционные завтраки: активный, легкий, веселый, здоровый, красивый. Фантазия человека по поводу завтрака нет границ!</a:t>
            </a:r>
          </a:p>
        </p:txBody>
      </p:sp>
      <p:sp>
        <p:nvSpPr>
          <p:cNvPr id="12292" name="Прямоугольник 8">
            <a:extLst>
              <a:ext uri="{FF2B5EF4-FFF2-40B4-BE49-F238E27FC236}">
                <a16:creationId xmlns:a16="http://schemas.microsoft.com/office/drawing/2014/main" id="{9DB0E394-3DC9-4B4D-BEE3-CC772C85E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975" y="96838"/>
            <a:ext cx="632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7030A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Какие традиции завтрака в других странах? </a:t>
            </a:r>
            <a:endParaRPr lang="ru-RU" altLang="ru-RU" sz="2000" i="1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pic>
        <p:nvPicPr>
          <p:cNvPr id="12293" name="Picture 2" descr="http://krabov.net/uploads/posts/2013-12/1387107097_029.jpg">
            <a:extLst>
              <a:ext uri="{FF2B5EF4-FFF2-40B4-BE49-F238E27FC236}">
                <a16:creationId xmlns:a16="http://schemas.microsoft.com/office/drawing/2014/main" id="{6DDBAF38-76CA-4602-8522-26BB1664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911475"/>
            <a:ext cx="3544887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http://www.thejewelrystory.com/wp-content/uploads/2014/10/Japan-breakfast.jpg">
            <a:extLst>
              <a:ext uri="{FF2B5EF4-FFF2-40B4-BE49-F238E27FC236}">
                <a16:creationId xmlns:a16="http://schemas.microsoft.com/office/drawing/2014/main" id="{F17FCFA8-A6E9-4D74-99A1-36BB010B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9634" r="4054" b="5981"/>
          <a:stretch>
            <a:fillRect/>
          </a:stretch>
        </p:blipFill>
        <p:spPr bwMode="auto">
          <a:xfrm>
            <a:off x="4222750" y="3184525"/>
            <a:ext cx="26463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http://img-fotki.yandex.ru/get/6609/47407354.6e4/0_e9870_cb6eec87_orig.png">
            <a:extLst>
              <a:ext uri="{FF2B5EF4-FFF2-40B4-BE49-F238E27FC236}">
                <a16:creationId xmlns:a16="http://schemas.microsoft.com/office/drawing/2014/main" id="{DB16F0E5-7347-42DC-ADF4-485B9FA9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79375"/>
            <a:ext cx="17859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http://img-fotki.yandex.ru/get/6606/47407354.6f1/0_ea157_e682b86c_orig.png">
            <a:extLst>
              <a:ext uri="{FF2B5EF4-FFF2-40B4-BE49-F238E27FC236}">
                <a16:creationId xmlns:a16="http://schemas.microsoft.com/office/drawing/2014/main" id="{7B929177-2C6D-4B63-A22F-A1A9D056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4149725"/>
            <a:ext cx="16494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9F1C646D-AF33-411C-B14B-B20191B6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-11007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3">
            <a:extLst>
              <a:ext uri="{FF2B5EF4-FFF2-40B4-BE49-F238E27FC236}">
                <a16:creationId xmlns:a16="http://schemas.microsoft.com/office/drawing/2014/main" id="{D0B7B73B-8B6B-49B4-9C10-59ACE3A2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207963"/>
            <a:ext cx="467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i="1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необходимо завтракать?</a:t>
            </a:r>
            <a:endParaRPr lang="ru-RU" altLang="ru-RU" sz="2000" i="1">
              <a:solidFill>
                <a:srgbClr val="7030A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6" name="Прямоугольник 5">
            <a:extLst>
              <a:ext uri="{FF2B5EF4-FFF2-40B4-BE49-F238E27FC236}">
                <a16:creationId xmlns:a16="http://schemas.microsoft.com/office/drawing/2014/main" id="{207EEA27-AC64-4E55-860F-65ACE74DA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3748088"/>
            <a:ext cx="39338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Человеку нужно завтрак  есть,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встать, и чтобы сесть, </a:t>
            </a:r>
            <a:endParaRPr lang="ru-RU" altLang="ru-RU" sz="1400" b="1" i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прыгать, кувыркаться,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петь, дружить смеяться, </a:t>
            </a:r>
            <a:endParaRPr lang="ru-RU" altLang="ru-RU" sz="1400" b="1" i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расти и развиваться,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при этом не болеть.</a:t>
            </a:r>
            <a:endParaRPr lang="ru-RU" altLang="ru-RU" sz="1400" b="1" i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правильно питаться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самых юных лет уметь!</a:t>
            </a:r>
            <a:endParaRPr lang="ru-RU" altLang="ru-RU" sz="1800" b="1" i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4" descr="http://przedszkole-kangurek.pl/files/userfiles/image/Dziewczynka.png">
            <a:extLst>
              <a:ext uri="{FF2B5EF4-FFF2-40B4-BE49-F238E27FC236}">
                <a16:creationId xmlns:a16="http://schemas.microsoft.com/office/drawing/2014/main" id="{99107195-3FB0-4830-928A-D9DADA1F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3223" r="2383" b="2483"/>
          <a:stretch>
            <a:fillRect/>
          </a:stretch>
        </p:blipFill>
        <p:spPr bwMode="auto">
          <a:xfrm>
            <a:off x="4953000" y="34544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38CD42D-5F68-477F-A9C8-109F233FFDA1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636588"/>
          <a:ext cx="6858000" cy="2682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8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9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Причина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заряжает энергией на целый день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Завтрак поднимает настроение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контролирует голод в течение дня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улучшает память и концентрацию внимания внимание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способствует творческому мышлению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позволяет закрепить полученные навыки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спасает от стресса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спасает от лишнего веса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укрепляет отношения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 помогаем избежать заболеваний.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C4EB937A-D9DF-4E53-AAAE-C69708E0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2">
            <a:extLst>
              <a:ext uri="{FF2B5EF4-FFF2-40B4-BE49-F238E27FC236}">
                <a16:creationId xmlns:a16="http://schemas.microsoft.com/office/drawing/2014/main" id="{7E3DDCD2-F81F-4099-B1DE-B07A1E555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217488"/>
            <a:ext cx="81534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причин необходимости завтракать:</a:t>
            </a:r>
            <a:endParaRPr lang="ru-RU" altLang="ru-RU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 – первый прием пищи после сна. Во время ночного сна все съеденное накануне переварилось, все органы тела, в том числе и пищеварительные, отдохнули и создались благоприятные условия для их дальнейшей работы. Ученые едины в том, что завтракать надо обязательно, независимо от того,                        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физической или умственной деятельностью занимается человек.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Завтрак должен содержать примерно 1/3 дневного рациона как по своему объему, так и по питательной ценности. Если же человек приступает к работе натощак, то его работоспособность значительно падает.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http://cdn.hdwallpaperhdpictures.in/Clipart/lunch/lunch-clipart-11.jpg">
            <a:extLst>
              <a:ext uri="{FF2B5EF4-FFF2-40B4-BE49-F238E27FC236}">
                <a16:creationId xmlns:a16="http://schemas.microsoft.com/office/drawing/2014/main" id="{7260A89F-26E5-499E-AE6B-228F2D95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3079750"/>
            <a:ext cx="28956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4">
            <a:extLst>
              <a:ext uri="{FF2B5EF4-FFF2-40B4-BE49-F238E27FC236}">
                <a16:creationId xmlns:a16="http://schemas.microsoft.com/office/drawing/2014/main" id="{6EA4E315-771F-4571-882E-6B84961B6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4876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Поговорка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altLang="ru-RU" sz="2400" b="1" i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 съешь сам</a:t>
            </a:r>
            <a:r>
              <a:rPr lang="ru-RU" altLang="ru-RU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altLang="ru-RU" sz="2400" b="1" i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 раздели с другом</a:t>
            </a:r>
            <a:r>
              <a:rPr lang="ru-RU" altLang="ru-RU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2400" b="1" i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а ужин отдай врагу</a:t>
            </a:r>
            <a:r>
              <a:rPr lang="ru-RU" altLang="ru-RU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".</a:t>
            </a:r>
            <a:r>
              <a:rPr lang="ru-RU" altLang="ru-RU" sz="2400" b="1" i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altLang="ru-RU" sz="2400" b="1" i="1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Объект 3">
            <a:extLst>
              <a:ext uri="{FF2B5EF4-FFF2-40B4-BE49-F238E27FC236}">
                <a16:creationId xmlns:a16="http://schemas.microsoft.com/office/drawing/2014/main" id="{9891E470-A767-472E-8615-18E91500F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" b="3136"/>
          <a:stretch>
            <a:fillRect/>
          </a:stretch>
        </p:blipFill>
        <p:spPr bwMode="auto">
          <a:xfrm>
            <a:off x="533400" y="457200"/>
            <a:ext cx="81756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rame29P">
            <a:extLst>
              <a:ext uri="{FF2B5EF4-FFF2-40B4-BE49-F238E27FC236}">
                <a16:creationId xmlns:a16="http://schemas.microsoft.com/office/drawing/2014/main" id="{3131E407-6319-4B85-B65B-22CFC3894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ame29P">
            <a:extLst>
              <a:ext uri="{FF2B5EF4-FFF2-40B4-BE49-F238E27FC236}">
                <a16:creationId xmlns:a16="http://schemas.microsoft.com/office/drawing/2014/main" id="{F38C0E29-1CE1-4300-9482-E506198F6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4">
            <a:extLst>
              <a:ext uri="{FF2B5EF4-FFF2-40B4-BE49-F238E27FC236}">
                <a16:creationId xmlns:a16="http://schemas.microsoft.com/office/drawing/2014/main" id="{1430B78E-D7F3-40AE-A1B8-B292187A6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04800"/>
            <a:ext cx="670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Какие полезные продукты должны быть на завтрак?</a:t>
            </a:r>
            <a:endParaRPr lang="ru-RU" altLang="ru-RU" sz="2000" i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6388" name="Picture 16" descr="http://greenfood66.ru/sites/default/files/pravila_pitaniya.jpg">
            <a:extLst>
              <a:ext uri="{FF2B5EF4-FFF2-40B4-BE49-F238E27FC236}">
                <a16:creationId xmlns:a16="http://schemas.microsoft.com/office/drawing/2014/main" id="{927EEE7C-5339-4C4C-88E2-B5D3C46E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11513" r="14194" b="10301"/>
          <a:stretch>
            <a:fillRect/>
          </a:stretch>
        </p:blipFill>
        <p:spPr bwMode="auto">
          <a:xfrm>
            <a:off x="1905000" y="2413000"/>
            <a:ext cx="4764088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http://www.sarhospital.com.tr/resimler/poliklinikler/diyet(1).jpg">
            <a:extLst>
              <a:ext uri="{FF2B5EF4-FFF2-40B4-BE49-F238E27FC236}">
                <a16:creationId xmlns:a16="http://schemas.microsoft.com/office/drawing/2014/main" id="{E2131173-ADBE-4D96-98B3-2145D719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399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2">
            <a:extLst>
              <a:ext uri="{FF2B5EF4-FFF2-40B4-BE49-F238E27FC236}">
                <a16:creationId xmlns:a16="http://schemas.microsoft.com/office/drawing/2014/main" id="{587C57EA-75C3-4296-8108-FB4B6F080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2943225"/>
            <a:ext cx="23844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Зерновые продукты.  </a:t>
            </a:r>
            <a:endParaRPr lang="ru-RU" altLang="en-US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1" name="Прямоугольник 12">
            <a:extLst>
              <a:ext uri="{FF2B5EF4-FFF2-40B4-BE49-F238E27FC236}">
                <a16:creationId xmlns:a16="http://schemas.microsoft.com/office/drawing/2014/main" id="{25F2B2BC-4E4E-4FB5-90BD-89678745C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5791200"/>
            <a:ext cx="2209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Мясо, рыба, яйца</a:t>
            </a:r>
            <a:endParaRPr lang="ru-RU" altLang="en-US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2" name="Прямоугольник 13">
            <a:extLst>
              <a:ext uri="{FF2B5EF4-FFF2-40B4-BE49-F238E27FC236}">
                <a16:creationId xmlns:a16="http://schemas.microsoft.com/office/drawing/2014/main" id="{B8080CC4-F170-4991-B01A-BF241BB9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1713" y="5791200"/>
            <a:ext cx="213201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Мясо, рыба, яйца</a:t>
            </a:r>
            <a:endParaRPr lang="ru-RU" altLang="en-US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3" name="Прямоугольник 14">
            <a:extLst>
              <a:ext uri="{FF2B5EF4-FFF2-40B4-BE49-F238E27FC236}">
                <a16:creationId xmlns:a16="http://schemas.microsoft.com/office/drawing/2014/main" id="{A347789D-A9C8-4458-BEEC-EF874A654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248025"/>
            <a:ext cx="2474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Зелень, фрукты и </a:t>
            </a:r>
          </a:p>
          <a:p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овощи, ягоды. орехи</a:t>
            </a:r>
            <a:endParaRPr lang="ru-RU" altLang="en-US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94" name="Прямоугольник 5">
            <a:extLst>
              <a:ext uri="{FF2B5EF4-FFF2-40B4-BE49-F238E27FC236}">
                <a16:creationId xmlns:a16="http://schemas.microsoft.com/office/drawing/2014/main" id="{E98FA0BA-470A-4309-81ED-FF4E27B39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658813"/>
            <a:ext cx="7010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 для ребенка должен   быть </a:t>
            </a: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рациональным и разнообразным, </a:t>
            </a:r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сбалансированным по количеству питательных веществ, витаминов и минералов; соответствовать правилам совместимости продуктов; иметь достаточное количество пищевых волокон, чтобы поддерживать в тонусе мозговую деятельность, физическую активность, зрение и нервную систему</a:t>
            </a:r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ame29P">
            <a:extLst>
              <a:ext uri="{FF2B5EF4-FFF2-40B4-BE49-F238E27FC236}">
                <a16:creationId xmlns:a16="http://schemas.microsoft.com/office/drawing/2014/main" id="{3556FCFC-F351-4D5E-AB0B-E09479209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2319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Прямоугольник 8">
            <a:extLst>
              <a:ext uri="{FF2B5EF4-FFF2-40B4-BE49-F238E27FC236}">
                <a16:creationId xmlns:a16="http://schemas.microsoft.com/office/drawing/2014/main" id="{3A173D6B-E7AD-46D9-A1F9-2DCEA965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790575"/>
            <a:ext cx="40370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990000"/>
                </a:solidFill>
                <a:latin typeface="Times New Roman" panose="02020603050405020304" pitchFamily="18" charset="0"/>
              </a:rPr>
              <a:t>1</a:t>
            </a:r>
            <a:r>
              <a:rPr lang="ru-RU" altLang="ru-RU" sz="180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1800">
                <a:solidFill>
                  <a:srgbClr val="990000"/>
                </a:solidFill>
                <a:latin typeface="Times New Roman" panose="02020603050405020304" pitchFamily="18" charset="0"/>
              </a:rPr>
              <a:t>Мы на завтраке сидим, </a:t>
            </a:r>
            <a:endParaRPr lang="ru-RU" altLang="ru-RU" sz="180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990000"/>
                </a:solidFill>
                <a:latin typeface="Times New Roman" panose="02020603050405020304" pitchFamily="18" charset="0"/>
              </a:rPr>
              <a:t>    Кашу дружно мы едим, </a:t>
            </a:r>
            <a:endParaRPr lang="ru-RU" altLang="ru-RU" sz="180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990000"/>
                </a:solidFill>
                <a:latin typeface="Times New Roman" panose="02020603050405020304" pitchFamily="18" charset="0"/>
              </a:rPr>
              <a:t>    Знает каждый ученик- </a:t>
            </a:r>
            <a:endParaRPr lang="ru-RU" altLang="ru-RU" sz="1800">
              <a:solidFill>
                <a:srgbClr val="99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990000"/>
                </a:solidFill>
                <a:latin typeface="Times New Roman" panose="02020603050405020304" pitchFamily="18" charset="0"/>
              </a:rPr>
              <a:t>    Ум без завтрака поник</a:t>
            </a:r>
            <a:r>
              <a:rPr lang="ru-RU" altLang="ru-RU" sz="180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ru-RU" altLang="ru-RU" sz="180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</a:rPr>
              <a:t>              2.Предпочтенье отдаю</a:t>
            </a: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</a:rPr>
              <a:t>                 Я молоку и каше,</a:t>
            </a: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</a:rPr>
              <a:t>                Чтобы с каждым новым днём </a:t>
            </a: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</a:rPr>
              <a:t>                Становиться краше.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B050"/>
                </a:solidFill>
                <a:latin typeface="Times New Roman" panose="02020603050405020304" pitchFamily="18" charset="0"/>
              </a:rPr>
              <a:t>3. Пейте утром молоко, </a:t>
            </a:r>
            <a:endParaRPr lang="ru-RU" altLang="ru-RU" sz="180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B050"/>
                </a:solidFill>
                <a:latin typeface="Times New Roman" panose="02020603050405020304" pitchFamily="18" charset="0"/>
              </a:rPr>
              <a:t>    Ешьте йогурт или кашу, </a:t>
            </a:r>
            <a:endParaRPr lang="ru-RU" altLang="ru-RU" sz="180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Думать будете легко,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Выглядеть всё краше!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4. Если хочешь быть здоров-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Правильно питайся!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Позабудь про докторов,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Живи и улыбайся! </a:t>
            </a:r>
            <a:endParaRPr lang="ru-RU" altLang="ru-RU" sz="1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Мы частушки вам пропели,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Вас хотели оградить,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чтобы завтрак утром ели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Если вы хотите жить!!! </a:t>
            </a:r>
          </a:p>
        </p:txBody>
      </p:sp>
      <p:pic>
        <p:nvPicPr>
          <p:cNvPr id="17412" name="Picture 2" descr="http://cs622629.vk.me/v622629338/3b46c/gILpl9cZQ0E.jpg">
            <a:extLst>
              <a:ext uri="{FF2B5EF4-FFF2-40B4-BE49-F238E27FC236}">
                <a16:creationId xmlns:a16="http://schemas.microsoft.com/office/drawing/2014/main" id="{B7D9E302-23E7-4976-A05F-CD900502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r="32076"/>
          <a:stretch>
            <a:fillRect/>
          </a:stretch>
        </p:blipFill>
        <p:spPr bwMode="auto">
          <a:xfrm>
            <a:off x="533400" y="1066800"/>
            <a:ext cx="396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Прямоугольник 1">
            <a:extLst>
              <a:ext uri="{FF2B5EF4-FFF2-40B4-BE49-F238E27FC236}">
                <a16:creationId xmlns:a16="http://schemas.microsoft.com/office/drawing/2014/main" id="{DFBC3BCF-7589-4601-A727-73E919695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525" y="261938"/>
            <a:ext cx="4598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>
                <a:solidFill>
                  <a:srgbClr val="C00000"/>
                </a:solidFill>
                <a:latin typeface="Times New Roman" panose="02020603050405020304" pitchFamily="18" charset="0"/>
              </a:rPr>
              <a:t>Частушки о полезном завтраке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ame29P">
            <a:extLst>
              <a:ext uri="{FF2B5EF4-FFF2-40B4-BE49-F238E27FC236}">
                <a16:creationId xmlns:a16="http://schemas.microsoft.com/office/drawing/2014/main" id="{8B380C64-4407-4E66-BA7C-BA3ED4A0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1">
            <a:extLst>
              <a:ext uri="{FF2B5EF4-FFF2-40B4-BE49-F238E27FC236}">
                <a16:creationId xmlns:a16="http://schemas.microsoft.com/office/drawing/2014/main" id="{03EE8EAA-C53D-4BCC-9E7A-9E7918E4C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"/>
            <a:ext cx="7000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продукты можно назвать вредными  для завтрака ?</a:t>
            </a:r>
            <a:r>
              <a:rPr lang="ru-RU" altLang="en-US" b="1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en-U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6" descr="http://www.gifmania.co.il/Animated-Gifs-Animated-Letters/Animations-Red-Letters/Images-Alphabet-Red-Hands/Alphabet-Red-Hands-9115.gif">
            <a:extLst>
              <a:ext uri="{FF2B5EF4-FFF2-40B4-BE49-F238E27FC236}">
                <a16:creationId xmlns:a16="http://schemas.microsoft.com/office/drawing/2014/main" id="{91B65DE0-1B2B-4A41-9F27-5D38AED33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9700"/>
            <a:ext cx="17272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oblast45.ru/uploads/publications/5223/8d8153972d79cd6f95df4dae4549c4243883aa2c.jpg">
            <a:extLst>
              <a:ext uri="{FF2B5EF4-FFF2-40B4-BE49-F238E27FC236}">
                <a16:creationId xmlns:a16="http://schemas.microsoft.com/office/drawing/2014/main" id="{4680FFA3-5BC3-44AA-8048-1F24F8624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276600"/>
            <a:ext cx="467518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Прямоугольник 2">
            <a:extLst>
              <a:ext uri="{FF2B5EF4-FFF2-40B4-BE49-F238E27FC236}">
                <a16:creationId xmlns:a16="http://schemas.microsoft.com/office/drawing/2014/main" id="{244DE5CD-684D-499B-B827-29A8D24FA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704850"/>
            <a:ext cx="7239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продукты </a:t>
            </a:r>
            <a:r>
              <a:rPr lang="ru-RU" altLang="en-US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фас-фута, газированные напитки, чипсы, кириешки, бутерброды с колбасой, салаты с майонезом, торты и пирожные, жаренные блюда. </a:t>
            </a:r>
          </a:p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энергетических напитках, шоколаде, чае со льдом и кофе в избытке содержится кофеин, применение которого может привести к потере кальция в организме и повысить риск развития остеопороза в дальнейшей жизни. 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9" name="Прямоугольник 3">
            <a:extLst>
              <a:ext uri="{FF2B5EF4-FFF2-40B4-BE49-F238E27FC236}">
                <a16:creationId xmlns:a16="http://schemas.microsoft.com/office/drawing/2014/main" id="{710E262A-8231-4B9E-9F56-50D3A6920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4030663"/>
            <a:ext cx="3581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Общие запреты</a:t>
            </a: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никаких острых соусов, специй, майонеза, недезинфицированное молоко, грибы, полуфабрикаты, копчености.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ame29P">
            <a:extLst>
              <a:ext uri="{FF2B5EF4-FFF2-40B4-BE49-F238E27FC236}">
                <a16:creationId xmlns:a16="http://schemas.microsoft.com/office/drawing/2014/main" id="{3CCEAE01-4CB3-466C-8180-C06A98C9E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://careaxes.com/groovyhealthy/wp-content/uploads/2015/05/a-balanced-raw-food-diet.jpg">
            <a:extLst>
              <a:ext uri="{FF2B5EF4-FFF2-40B4-BE49-F238E27FC236}">
                <a16:creationId xmlns:a16="http://schemas.microsoft.com/office/drawing/2014/main" id="{6D6D4DED-BEE5-4BF5-AF16-D5CBE3E19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459163"/>
            <a:ext cx="838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Прямоугольник 1">
            <a:extLst>
              <a:ext uri="{FF2B5EF4-FFF2-40B4-BE49-F238E27FC236}">
                <a16:creationId xmlns:a16="http://schemas.microsoft.com/office/drawing/2014/main" id="{594C2D19-0229-4B61-BEF8-DCDD0A96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7163"/>
            <a:ext cx="296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 для отличника</a:t>
            </a:r>
            <a:r>
              <a:rPr lang="ru-RU" altLang="en-US" b="1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1" name="Прямоугольник 2">
            <a:extLst>
              <a:ext uri="{FF2B5EF4-FFF2-40B4-BE49-F238E27FC236}">
                <a16:creationId xmlns:a16="http://schemas.microsoft.com/office/drawing/2014/main" id="{28FA007F-670F-4B38-9294-934B8DE24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636588"/>
            <a:ext cx="83629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рационе успешного ученика  должно быть что-то сладкое: чай с сахаром, сладкий творожок, небольшой кусочек шоколадки в этих продуктах содержится глюкоза, которая влияет на работу мозга. Для концентрации внимания и памяти, успокоения нервов  орехи абрикосы, шиповник, свекла, морковь, редька - в них содержится витамин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rame29P">
            <a:extLst>
              <a:ext uri="{FF2B5EF4-FFF2-40B4-BE49-F238E27FC236}">
                <a16:creationId xmlns:a16="http://schemas.microsoft.com/office/drawing/2014/main" id="{5159047B-1DF3-49C0-94E8-8DDDB4772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791" y="-14406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07AD043-8B3E-469C-AB22-059F1086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95" y="825448"/>
            <a:ext cx="1163712" cy="1287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212B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4" name="Picture 7" descr="http://fs00.infourok.ru/images/doc/152/175447/img11.jpg">
            <a:extLst>
              <a:ext uri="{FF2B5EF4-FFF2-40B4-BE49-F238E27FC236}">
                <a16:creationId xmlns:a16="http://schemas.microsoft.com/office/drawing/2014/main" id="{402892A9-AF9E-472A-B4C4-5CC438F2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5" t="46371" r="1326" b="28735"/>
          <a:stretch>
            <a:fillRect/>
          </a:stretch>
        </p:blipFill>
        <p:spPr bwMode="auto">
          <a:xfrm>
            <a:off x="7215188" y="2879725"/>
            <a:ext cx="15859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http://fs00.infourok.ru/images/doc/152/175447/img11.jpg">
            <a:extLst>
              <a:ext uri="{FF2B5EF4-FFF2-40B4-BE49-F238E27FC236}">
                <a16:creationId xmlns:a16="http://schemas.microsoft.com/office/drawing/2014/main" id="{BDE19ADD-2F5A-4F25-BF68-7EDC8FA1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t="74048" r="36842" b="4730"/>
          <a:stretch>
            <a:fillRect/>
          </a:stretch>
        </p:blipFill>
        <p:spPr bwMode="auto">
          <a:xfrm>
            <a:off x="536575" y="3182938"/>
            <a:ext cx="1831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http://fs00.infourok.ru/images/doc/152/175447/img11.jpg">
            <a:extLst>
              <a:ext uri="{FF2B5EF4-FFF2-40B4-BE49-F238E27FC236}">
                <a16:creationId xmlns:a16="http://schemas.microsoft.com/office/drawing/2014/main" id="{43217D08-B028-4B25-87E9-769D6AD8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8" t="72728" r="62669" b="6049"/>
          <a:stretch>
            <a:fillRect/>
          </a:stretch>
        </p:blipFill>
        <p:spPr bwMode="auto">
          <a:xfrm>
            <a:off x="681038" y="4919663"/>
            <a:ext cx="1452562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://fs00.infourok.ru/images/doc/152/175447/img11.jpg">
            <a:extLst>
              <a:ext uri="{FF2B5EF4-FFF2-40B4-BE49-F238E27FC236}">
                <a16:creationId xmlns:a16="http://schemas.microsoft.com/office/drawing/2014/main" id="{9819470B-412D-4C63-AD57-E661577F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73322" r="6229" b="5457"/>
          <a:stretch>
            <a:fillRect/>
          </a:stretch>
        </p:blipFill>
        <p:spPr bwMode="auto">
          <a:xfrm>
            <a:off x="2133600" y="4789488"/>
            <a:ext cx="203358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 descr="http://fs00.infourok.ru/images/doc/152/175447/img11.jpg">
            <a:extLst>
              <a:ext uri="{FF2B5EF4-FFF2-40B4-BE49-F238E27FC236}">
                <a16:creationId xmlns:a16="http://schemas.microsoft.com/office/drawing/2014/main" id="{5717A335-DBBC-4385-B737-0ECEBE44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1" t="15916" r="27507" b="55786"/>
          <a:stretch>
            <a:fillRect/>
          </a:stretch>
        </p:blipFill>
        <p:spPr bwMode="auto">
          <a:xfrm>
            <a:off x="6442075" y="2651125"/>
            <a:ext cx="914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7" descr="http://fs00.infourok.ru/images/doc/152/175447/img11.jpg">
            <a:extLst>
              <a:ext uri="{FF2B5EF4-FFF2-40B4-BE49-F238E27FC236}">
                <a16:creationId xmlns:a16="http://schemas.microsoft.com/office/drawing/2014/main" id="{29B95FD0-34A7-4562-827E-8533100C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5" t="18208" r="662" b="55263"/>
          <a:stretch>
            <a:fillRect/>
          </a:stretch>
        </p:blipFill>
        <p:spPr bwMode="auto">
          <a:xfrm>
            <a:off x="4727575" y="936625"/>
            <a:ext cx="19272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Прямоугольник 16">
            <a:extLst>
              <a:ext uri="{FF2B5EF4-FFF2-40B4-BE49-F238E27FC236}">
                <a16:creationId xmlns:a16="http://schemas.microsoft.com/office/drawing/2014/main" id="{62897EAA-5DAB-4EE4-9F19-7C4FA093F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53988"/>
            <a:ext cx="7239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«Назови вредные и полезные продукты» </a:t>
            </a:r>
            <a:r>
              <a:rPr lang="ru-RU" altLang="en-US" b="1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91" name="Picture 4" descr="http://flatik.ru/flax/712/711201/711201_html_m103d59bd.jpg">
            <a:extLst>
              <a:ext uri="{FF2B5EF4-FFF2-40B4-BE49-F238E27FC236}">
                <a16:creationId xmlns:a16="http://schemas.microsoft.com/office/drawing/2014/main" id="{AAC1F180-3B15-48F1-8C01-0C7FFDEB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6" t="69231" r="36270" b="17728"/>
          <a:stretch>
            <a:fillRect/>
          </a:stretch>
        </p:blipFill>
        <p:spPr bwMode="auto">
          <a:xfrm>
            <a:off x="376238" y="1797050"/>
            <a:ext cx="14954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4" descr="http://flatik.ru/flax/712/711201/711201_html_m103d59bd.jpg">
            <a:extLst>
              <a:ext uri="{FF2B5EF4-FFF2-40B4-BE49-F238E27FC236}">
                <a16:creationId xmlns:a16="http://schemas.microsoft.com/office/drawing/2014/main" id="{72376CE0-3D1C-4A17-9A58-6B07DE9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7" t="41733" r="-528" b="42616"/>
          <a:stretch>
            <a:fillRect/>
          </a:stretch>
        </p:blipFill>
        <p:spPr bwMode="auto">
          <a:xfrm>
            <a:off x="4756150" y="3105150"/>
            <a:ext cx="164623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4" descr="http://flatik.ru/flax/712/711201/711201_html_m103d59bd.jpg">
            <a:extLst>
              <a:ext uri="{FF2B5EF4-FFF2-40B4-BE49-F238E27FC236}">
                <a16:creationId xmlns:a16="http://schemas.microsoft.com/office/drawing/2014/main" id="{F2FDB6B7-E9A8-4897-AE93-DF4ED54C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20313" r="71915" b="58269"/>
          <a:stretch>
            <a:fillRect/>
          </a:stretch>
        </p:blipFill>
        <p:spPr bwMode="auto">
          <a:xfrm>
            <a:off x="4022725" y="4797425"/>
            <a:ext cx="22479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http://www.venusbuzz.com/wp-content/uploads/WiseGEEK-200-Calories-Food3.jpg">
            <a:extLst>
              <a:ext uri="{FF2B5EF4-FFF2-40B4-BE49-F238E27FC236}">
                <a16:creationId xmlns:a16="http://schemas.microsoft.com/office/drawing/2014/main" id="{7B314C5B-E688-4D74-B45F-BD4D184EB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7" t="36012" r="1427" b="40475"/>
          <a:stretch>
            <a:fillRect/>
          </a:stretch>
        </p:blipFill>
        <p:spPr bwMode="auto">
          <a:xfrm>
            <a:off x="2649538" y="3068638"/>
            <a:ext cx="1893887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0" descr="http://www.venusbuzz.com/wp-content/uploads/WiseGEEK-200-Calories-Food3.jpg">
            <a:extLst>
              <a:ext uri="{FF2B5EF4-FFF2-40B4-BE49-F238E27FC236}">
                <a16:creationId xmlns:a16="http://schemas.microsoft.com/office/drawing/2014/main" id="{C2A0F872-3CE0-4B79-AAF9-80774BA6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8859" r="73851" b="78046"/>
          <a:stretch>
            <a:fillRect/>
          </a:stretch>
        </p:blipFill>
        <p:spPr bwMode="auto">
          <a:xfrm rot="-364340">
            <a:off x="7640638" y="4683125"/>
            <a:ext cx="1408112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0" descr="http://www.venusbuzz.com/wp-content/uploads/WiseGEEK-200-Calories-Food3.jpg">
            <a:extLst>
              <a:ext uri="{FF2B5EF4-FFF2-40B4-BE49-F238E27FC236}">
                <a16:creationId xmlns:a16="http://schemas.microsoft.com/office/drawing/2014/main" id="{3E2A3DE9-994B-4070-AA41-998D70AE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68204" r="68915" b="5605"/>
          <a:stretch>
            <a:fillRect/>
          </a:stretch>
        </p:blipFill>
        <p:spPr bwMode="auto">
          <a:xfrm>
            <a:off x="2982913" y="990600"/>
            <a:ext cx="165576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0" descr="http://www.venusbuzz.com/wp-content/uploads/WiseGEEK-200-Calories-Food3.jpg">
            <a:extLst>
              <a:ext uri="{FF2B5EF4-FFF2-40B4-BE49-F238E27FC236}">
                <a16:creationId xmlns:a16="http://schemas.microsoft.com/office/drawing/2014/main" id="{14876934-674E-4F6F-AF8A-C5EE639C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40768" r="70921" b="42564"/>
          <a:stretch>
            <a:fillRect/>
          </a:stretch>
        </p:blipFill>
        <p:spPr bwMode="auto">
          <a:xfrm>
            <a:off x="6270625" y="4965700"/>
            <a:ext cx="10588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7" descr="http://fs00.infourok.ru/images/doc/152/175447/img11.jpg">
            <a:extLst>
              <a:ext uri="{FF2B5EF4-FFF2-40B4-BE49-F238E27FC236}">
                <a16:creationId xmlns:a16="http://schemas.microsoft.com/office/drawing/2014/main" id="{5B3A2698-5B5B-464F-9E4F-E4AA82177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4" t="44443" r="22665" b="30797"/>
          <a:stretch>
            <a:fillRect/>
          </a:stretch>
        </p:blipFill>
        <p:spPr bwMode="auto">
          <a:xfrm>
            <a:off x="1455738" y="531813"/>
            <a:ext cx="12319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ame29P">
            <a:extLst>
              <a:ext uri="{FF2B5EF4-FFF2-40B4-BE49-F238E27FC236}">
                <a16:creationId xmlns:a16="http://schemas.microsoft.com/office/drawing/2014/main" id="{C737B8B3-1DF4-49F4-812D-4DDCEC1A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4">
            <a:extLst>
              <a:ext uri="{FF2B5EF4-FFF2-40B4-BE49-F238E27FC236}">
                <a16:creationId xmlns:a16="http://schemas.microsoft.com/office/drawing/2014/main" id="{BD177B59-C512-4B4C-BCBB-96B4AF3FA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7188"/>
            <a:ext cx="624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школьника - залог успеха в  учебе !</a:t>
            </a:r>
            <a:endParaRPr lang="ru-RU" altLang="ru-RU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Рисунок 1">
            <a:extLst>
              <a:ext uri="{FF2B5EF4-FFF2-40B4-BE49-F238E27FC236}">
                <a16:creationId xmlns:a16="http://schemas.microsoft.com/office/drawing/2014/main" id="{5DB11ED3-0472-49FA-A47D-B3D0C432F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35038"/>
            <a:ext cx="756285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ame29P">
            <a:extLst>
              <a:ext uri="{FF2B5EF4-FFF2-40B4-BE49-F238E27FC236}">
                <a16:creationId xmlns:a16="http://schemas.microsoft.com/office/drawing/2014/main" id="{37B14FA3-27F7-4BD0-B2FA-F5982052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211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38" descr="http://uralpress.ru/sites/default/files/imagecache/slide/photo/raznoe40.jpg">
            <a:extLst>
              <a:ext uri="{FF2B5EF4-FFF2-40B4-BE49-F238E27FC236}">
                <a16:creationId xmlns:a16="http://schemas.microsoft.com/office/drawing/2014/main" id="{96D6D229-9599-4707-841A-9EEDA3593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1048" r="7854"/>
          <a:stretch>
            <a:fillRect/>
          </a:stretch>
        </p:blipFill>
        <p:spPr bwMode="auto">
          <a:xfrm>
            <a:off x="228600" y="2125663"/>
            <a:ext cx="2754313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Прямоугольник 3">
            <a:extLst>
              <a:ext uri="{FF2B5EF4-FFF2-40B4-BE49-F238E27FC236}">
                <a16:creationId xmlns:a16="http://schemas.microsoft.com/office/drawing/2014/main" id="{3CBA7E8A-968A-467E-87AA-A2C08F14F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4450"/>
            <a:ext cx="5686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anose="020B0604020202020204" pitchFamily="34" charset="0"/>
              </a:rPr>
              <a:t> </a:t>
            </a:r>
            <a:r>
              <a:rPr lang="ru-RU" alt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 проекта </a:t>
            </a:r>
            <a:endParaRPr lang="ru-RU" altLang="ru-RU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Прямоугольник 4">
            <a:extLst>
              <a:ext uri="{FF2B5EF4-FFF2-40B4-BE49-F238E27FC236}">
                <a16:creationId xmlns:a16="http://schemas.microsoft.com/office/drawing/2014/main" id="{7C4916D8-2FEF-43E5-852D-C6D77A4C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1096963"/>
            <a:ext cx="7921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Творческое  название проекта :  </a:t>
            </a:r>
            <a:r>
              <a:rPr lang="ru-RU" altLang="ru-RU" sz="18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 полезен или нет?»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2626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Девиз проекта :   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««Полезный завтрак –залог здоровья и ученья!</a:t>
            </a:r>
          </a:p>
        </p:txBody>
      </p:sp>
      <p:sp>
        <p:nvSpPr>
          <p:cNvPr id="4102" name="Rectangle 1">
            <a:extLst>
              <a:ext uri="{FF2B5EF4-FFF2-40B4-BE49-F238E27FC236}">
                <a16:creationId xmlns:a16="http://schemas.microsoft.com/office/drawing/2014/main" id="{7D695DF5-D03F-4F41-B605-DDEEC487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913" y="1660525"/>
            <a:ext cx="58928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 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исследовательский, образовательно-игровой, практико- информационный, ориентированный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 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внутренний , групповой,  межпредметный, среднесрочный,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завтрак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проекта :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Совместная деятельность педагога  с детьми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Тематическое поле: 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окружающий мир  тема «Здоровый образ жизни»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исследования:</a:t>
            </a: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информации из книг, ресурсов Интернета;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и опрос учащихся и их родителей;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со школьным медработником и заведующим школьной столовой; анализ, сравнение, обобщение и наблюдение;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работы над исследованием:</a:t>
            </a: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декабрь 2015–март2016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учащиеся 1»В» класса, педагог, заведующий школьным пищеблоком, медицинский работник школы, родители учеников,  </a:t>
            </a:r>
            <a:endParaRPr lang="ru-RU" altLang="ru-RU" sz="16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600" i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03" name="Прямоугольник 10">
            <a:extLst>
              <a:ext uri="{FF2B5EF4-FFF2-40B4-BE49-F238E27FC236}">
                <a16:creationId xmlns:a16="http://schemas.microsoft.com/office/drawing/2014/main" id="{15A43FBA-393A-4D14-B5A6-DD5B08556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506413"/>
            <a:ext cx="806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тема проекта :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«Здоровое питание залог успеха в жизни, в учебе и труде»</a:t>
            </a:r>
            <a:r>
              <a:rPr lang="ru-RU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Прямоугольник 10">
            <a:extLst>
              <a:ext uri="{FF2B5EF4-FFF2-40B4-BE49-F238E27FC236}">
                <a16:creationId xmlns:a16="http://schemas.microsoft.com/office/drawing/2014/main" id="{C5A2E15C-C266-4B49-BF27-7B6C614C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75" y="6138863"/>
            <a:ext cx="6416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проведения(заказчик): </a:t>
            </a: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область, город Тольятти,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МБОУ средня школа №1 им.В.Носова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ame29P">
            <a:extLst>
              <a:ext uri="{FF2B5EF4-FFF2-40B4-BE49-F238E27FC236}">
                <a16:creationId xmlns:a16="http://schemas.microsoft.com/office/drawing/2014/main" id="{94B3ED39-212F-41AC-8E35-4F057828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3">
            <a:extLst>
              <a:ext uri="{FF2B5EF4-FFF2-40B4-BE49-F238E27FC236}">
                <a16:creationId xmlns:a16="http://schemas.microsoft.com/office/drawing/2014/main" id="{F8F8C6AF-EC9B-4B1D-88B4-CD7E97826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52400"/>
            <a:ext cx="387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Правила</a:t>
            </a:r>
            <a:r>
              <a:rPr lang="ru-RU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правильного завтрака</a:t>
            </a:r>
            <a:r>
              <a:rPr lang="ru-RU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endParaRPr lang="ru-RU" altLang="en-US" sz="2000" b="1">
              <a:solidFill>
                <a:srgbClr val="0070C0"/>
              </a:solidFill>
            </a:endParaRPr>
          </a:p>
        </p:txBody>
      </p:sp>
      <p:sp>
        <p:nvSpPr>
          <p:cNvPr id="22532" name="Прямоугольник 4">
            <a:extLst>
              <a:ext uri="{FF2B5EF4-FFF2-40B4-BE49-F238E27FC236}">
                <a16:creationId xmlns:a16="http://schemas.microsoft.com/office/drawing/2014/main" id="{030EC1DE-C66E-46D8-A05C-0F0B6A1E7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1975"/>
            <a:ext cx="82296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прием пиши утром, должен быть при ощущении голода.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После пробуждения выпивать полстакана-стакан кипяченой воды   комнатной температуры, в которую можно добавить немного лимонного сока и ложку меда . Между первым стаканом воды и завтраком перерыв - 30 минут.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До завтрака уберите постель, совершите утренний туалет, сделайте   утреннюю гимнастику или пробежку, подготовьте одежду (если вы не сделали это с вечера), примите водные процедуры.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Пища  нужно применять  в определенное время и в определенных количествах. Завтрак требует не так уж много времени всего 15 минут на завтрак: 10 минут – на еду и 5 минут – на то, чтобы немного передохнуть после завтрака</a:t>
            </a:r>
            <a:endParaRPr lang="ru-RU" altLang="en-U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3" name="Picture 2" descr="http://korablik5.ucoz.ru/rd/9.JPG">
            <a:extLst>
              <a:ext uri="{FF2B5EF4-FFF2-40B4-BE49-F238E27FC236}">
                <a16:creationId xmlns:a16="http://schemas.microsoft.com/office/drawing/2014/main" id="{07DDF2E3-95AA-4FC2-B0C1-BFCC2E1AB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735388"/>
            <a:ext cx="31242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ame29P">
            <a:extLst>
              <a:ext uri="{FF2B5EF4-FFF2-40B4-BE49-F238E27FC236}">
                <a16:creationId xmlns:a16="http://schemas.microsoft.com/office/drawing/2014/main" id="{4321EC44-1791-479E-A710-7143F4E4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Прямоугольник 3">
            <a:extLst>
              <a:ext uri="{FF2B5EF4-FFF2-40B4-BE49-F238E27FC236}">
                <a16:creationId xmlns:a16="http://schemas.microsoft.com/office/drawing/2014/main" id="{7F89C8F6-0996-4479-A010-A6C705673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52400"/>
            <a:ext cx="701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Основные принципы организации рационального питания </a:t>
            </a:r>
          </a:p>
          <a:p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актуальны для всех возрастов</a:t>
            </a:r>
            <a:endParaRPr lang="ru-RU" altLang="en-US" sz="2000" b="1" i="1">
              <a:solidFill>
                <a:srgbClr val="0070C0"/>
              </a:solidFill>
            </a:endParaRPr>
          </a:p>
        </p:txBody>
      </p:sp>
      <p:sp>
        <p:nvSpPr>
          <p:cNvPr id="23556" name="Прямоугольник 4">
            <a:extLst>
              <a:ext uri="{FF2B5EF4-FFF2-40B4-BE49-F238E27FC236}">
                <a16:creationId xmlns:a16="http://schemas.microsoft.com/office/drawing/2014/main" id="{7DAA732C-B550-4F71-8A7F-F3A66D38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749300"/>
            <a:ext cx="8610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Адекватная энергетическая ценность рациона  соответствуют  энергозатратам 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Сбалансированность рациона 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Максимальное разнообразие рациона,  </a:t>
            </a:r>
          </a:p>
          <a:p>
            <a:pPr algn="just"/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4.Оптимальный режим питания. Питаться нужно регулярно, кушать небольшими порциями, принимать пищу, каждый день в одно и то же время, вот от перекусов   лучше отказаться.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Адекватная технологическая и кулинарная обработка продуктов и блюд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Учет индивидуальных особенностей и потребностей возрастной группы детей. 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Обеспечение безопасности питания, включая соблюдение всех санитарных требований к состоянию пищеблока, поставляемым продуктам питания, их транспортировке, хранению, приготовлению (все запекается, тушится, отваривается) и раздаче блюд.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Ограничение потребление  сахара, вместо  сахара мед. </a:t>
            </a:r>
          </a:p>
          <a:p>
            <a:pPr algn="just"/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Прменяйте только свежие продукты, в числе свежие овощи и фрукты.</a:t>
            </a:r>
          </a:p>
          <a:p>
            <a:pPr algn="just"/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В течение дня старайтесь пить больше чистой кипяченой воды.     </a:t>
            </a:r>
          </a:p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11.Совместимость продуктов в одном приеме пищи</a:t>
            </a:r>
          </a:p>
        </p:txBody>
      </p:sp>
      <p:pic>
        <p:nvPicPr>
          <p:cNvPr id="23557" name="Picture 2" descr="http://gostevoydom-rm.ru/images/breakfast1-1.jpg">
            <a:extLst>
              <a:ext uri="{FF2B5EF4-FFF2-40B4-BE49-F238E27FC236}">
                <a16:creationId xmlns:a16="http://schemas.microsoft.com/office/drawing/2014/main" id="{1CCDEE6B-BBD4-4587-8D14-C1DDF988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73675"/>
            <a:ext cx="22288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img.meta.kz/6407/6407124.jpg">
            <a:extLst>
              <a:ext uri="{FF2B5EF4-FFF2-40B4-BE49-F238E27FC236}">
                <a16:creationId xmlns:a16="http://schemas.microsoft.com/office/drawing/2014/main" id="{D195FA47-5E25-49D7-A3BF-E006F3B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273675"/>
            <a:ext cx="22320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29DD4896-EB22-4DF3-AE47-44A5FA6A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331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2">
            <a:extLst>
              <a:ext uri="{FF2B5EF4-FFF2-40B4-BE49-F238E27FC236}">
                <a16:creationId xmlns:a16="http://schemas.microsoft.com/office/drawing/2014/main" id="{FBAB3812-283D-4C46-A697-18C79C25C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0650"/>
            <a:ext cx="23749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Столовый этикет </a:t>
            </a:r>
            <a:endParaRPr lang="ru-RU" altLang="en-US" sz="2000" i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80" name="Прямоугольник 3">
            <a:extLst>
              <a:ext uri="{FF2B5EF4-FFF2-40B4-BE49-F238E27FC236}">
                <a16:creationId xmlns:a16="http://schemas.microsoft.com/office/drawing/2014/main" id="{6F90567E-BEBA-49F7-AE11-5FA03DD9B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481013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правильного завтрака  напрямую связана со столовым этикетом и формированием культуры поведения за столом, а также гостевым этикетом. Следует  мыть руки перед едой, правильно сидеть во время приема пищи, во время приема следует обращать внимание и на сервировку стола. </a:t>
            </a:r>
          </a:p>
        </p:txBody>
      </p:sp>
      <p:pic>
        <p:nvPicPr>
          <p:cNvPr id="24581" name="Picture 2" descr="http://ppt4web.ru/images/23/2594/640/img5.jpg">
            <a:extLst>
              <a:ext uri="{FF2B5EF4-FFF2-40B4-BE49-F238E27FC236}">
                <a16:creationId xmlns:a16="http://schemas.microsoft.com/office/drawing/2014/main" id="{AF1F818E-2EC7-4F66-B2E4-38F891BD6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28847" r="3751" b="11154"/>
          <a:stretch>
            <a:fillRect/>
          </a:stretch>
        </p:blipFill>
        <p:spPr bwMode="auto">
          <a:xfrm>
            <a:off x="271463" y="2655888"/>
            <a:ext cx="513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Прямоугольник 5">
            <a:extLst>
              <a:ext uri="{FF2B5EF4-FFF2-40B4-BE49-F238E27FC236}">
                <a16:creationId xmlns:a16="http://schemas.microsoft.com/office/drawing/2014/main" id="{F88F1ABF-DBBF-46CE-ABA6-EBFACA503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447800"/>
            <a:ext cx="300513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Стихотворение </a:t>
            </a:r>
          </a:p>
          <a:p>
            <a:pPr>
              <a:lnSpc>
                <a:spcPct val="107000"/>
              </a:lnSpc>
            </a:pPr>
            <a:r>
              <a:rPr lang="ru-RU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Поговорим об ЭТИКЕТЕ.</a:t>
            </a:r>
            <a:endParaRPr lang="ru-RU" altLang="en-US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он нужен нам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Расскажу сейчас я вам.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 он очень важный,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из правил разных.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его мы все должны.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его важны!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За столом сиди спокойно,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толкайся не кричи -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правило такое.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Знать его мы все должны.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Кушай кашу не спеши,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Ложку правильно держи.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Рот салфеткой вытирай,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Стул спокойно задвигай.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забудь сказать СПАСИБО –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слова.   </a:t>
            </a:r>
          </a:p>
          <a:p>
            <a:pPr>
              <a:lnSpc>
                <a:spcPct val="107000"/>
              </a:lnSpc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Всем они нужны всегда!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40B0617B-F9A3-4873-B107-044B7C9E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331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Прямоугольник 2">
            <a:extLst>
              <a:ext uri="{FF2B5EF4-FFF2-40B4-BE49-F238E27FC236}">
                <a16:creationId xmlns:a16="http://schemas.microsoft.com/office/drawing/2014/main" id="{5B32DC65-0572-4647-ADE2-4D43A10B0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85738"/>
            <a:ext cx="50752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делать, если не хочется завтракать?</a:t>
            </a:r>
            <a:endParaRPr lang="ru-RU" altLang="en-US" sz="2000" i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https://im3-tub-ru.yandex.net/i?id=8dc0bf3db994d3d6c397c402ddff5077&amp;n=33&amp;h=215&amp;w=323">
            <a:extLst>
              <a:ext uri="{FF2B5EF4-FFF2-40B4-BE49-F238E27FC236}">
                <a16:creationId xmlns:a16="http://schemas.microsoft.com/office/drawing/2014/main" id="{F8E885A4-9BDB-4EF9-A76A-5C14C562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562133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Прямоугольник 4">
            <a:extLst>
              <a:ext uri="{FF2B5EF4-FFF2-40B4-BE49-F238E27FC236}">
                <a16:creationId xmlns:a16="http://schemas.microsoft.com/office/drawing/2014/main" id="{918C0C53-1CF4-4967-B64A-A5E37C47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6263"/>
            <a:ext cx="8382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Нужно раньше встать, чтобы успеть сделать все дела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же не успеваешь плотно позавтракать, то лучше сделать   маленький перекус (чай или сок, йогурт, немного печенья), 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Позаботиться о внешнем виде блюд  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 набивать желудок про запас» - позабыть о позднем и обильном ужине, </a:t>
            </a:r>
          </a:p>
          <a:p>
            <a:pPr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alt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есть «через не могу», от этого пользы не будет.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ame29P">
            <a:extLst>
              <a:ext uri="{FF2B5EF4-FFF2-40B4-BE49-F238E27FC236}">
                <a16:creationId xmlns:a16="http://schemas.microsoft.com/office/drawing/2014/main" id="{30E18950-994A-4D1F-893A-DD442EE7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-165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8" descr="http://farishta.uz/wp-content/uploads/2012/09/30-glavnykh-veshchej-farishta.uz.jpg">
            <a:extLst>
              <a:ext uri="{FF2B5EF4-FFF2-40B4-BE49-F238E27FC236}">
                <a16:creationId xmlns:a16="http://schemas.microsoft.com/office/drawing/2014/main" id="{FDBBA369-6123-41A4-80E1-DC8846A2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3969" r="30232"/>
          <a:stretch>
            <a:fillRect/>
          </a:stretch>
        </p:blipFill>
        <p:spPr bwMode="auto">
          <a:xfrm>
            <a:off x="7115175" y="217488"/>
            <a:ext cx="16462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7F81CE-04CC-4F94-9938-7D41A96AB06E}"/>
              </a:ext>
            </a:extLst>
          </p:cNvPr>
          <p:cNvSpPr/>
          <p:nvPr/>
        </p:nvSpPr>
        <p:spPr>
          <a:xfrm>
            <a:off x="1447800" y="233792"/>
            <a:ext cx="5599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П</a:t>
            </a:r>
            <a:r>
              <a:rPr lang="ru-RU" sz="24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рактическая часть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Исследование.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1126F7-6406-4797-B4A5-9D568827B36F}"/>
              </a:ext>
            </a:extLst>
          </p:cNvPr>
          <p:cNvSpPr/>
          <p:nvPr/>
        </p:nvSpPr>
        <p:spPr>
          <a:xfrm>
            <a:off x="2316163" y="877888"/>
            <a:ext cx="2900362" cy="5365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30" name="Прямоугольник 4">
            <a:extLst>
              <a:ext uri="{FF2B5EF4-FFF2-40B4-BE49-F238E27FC236}">
                <a16:creationId xmlns:a16="http://schemas.microsoft.com/office/drawing/2014/main" id="{C660355C-37BF-4DF8-92C6-7388A21F4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896938"/>
            <a:ext cx="282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000" b="1">
                <a:latin typeface="Times New Roman" panose="02020603050405020304" pitchFamily="18" charset="0"/>
                <a:cs typeface="Calibri" panose="020F0502020204030204" pitchFamily="34" charset="0"/>
              </a:rPr>
              <a:t>Методы исследования </a:t>
            </a:r>
            <a:endParaRPr lang="ru-RU" altLang="en-US" sz="2000" b="1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04FF2B-F3F1-4191-BE35-12FE3FC59B7B}"/>
              </a:ext>
            </a:extLst>
          </p:cNvPr>
          <p:cNvSpPr/>
          <p:nvPr/>
        </p:nvSpPr>
        <p:spPr>
          <a:xfrm>
            <a:off x="4473575" y="1812925"/>
            <a:ext cx="2705100" cy="73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544644-685F-4D0B-B2C3-1E3CCBD3650A}"/>
              </a:ext>
            </a:extLst>
          </p:cNvPr>
          <p:cNvSpPr/>
          <p:nvPr/>
        </p:nvSpPr>
        <p:spPr>
          <a:xfrm>
            <a:off x="377825" y="1746250"/>
            <a:ext cx="2746375" cy="833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633" name="Прямоугольник 5">
            <a:extLst>
              <a:ext uri="{FF2B5EF4-FFF2-40B4-BE49-F238E27FC236}">
                <a16:creationId xmlns:a16="http://schemas.microsoft.com/office/drawing/2014/main" id="{E2693127-8308-4C8B-BCA1-05AF8319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" y="1763713"/>
            <a:ext cx="3503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медицинским работником школы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4" name="Прямоугольник 6">
            <a:extLst>
              <a:ext uri="{FF2B5EF4-FFF2-40B4-BE49-F238E27FC236}">
                <a16:creationId xmlns:a16="http://schemas.microsoft.com/office/drawing/2014/main" id="{1948A310-9EF4-4126-AEDF-11376F399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1782763"/>
            <a:ext cx="2732088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заведующей школьного пищеблока  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F39250-E186-4AB9-BC2B-377402ABB013}"/>
              </a:ext>
            </a:extLst>
          </p:cNvPr>
          <p:cNvSpPr/>
          <p:nvPr/>
        </p:nvSpPr>
        <p:spPr>
          <a:xfrm>
            <a:off x="1154113" y="2859088"/>
            <a:ext cx="2646362" cy="793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заведующей школьного пищеблока  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6" name="Прямоугольник 13">
            <a:extLst>
              <a:ext uri="{FF2B5EF4-FFF2-40B4-BE49-F238E27FC236}">
                <a16:creationId xmlns:a16="http://schemas.microsoft.com/office/drawing/2014/main" id="{40FCFA01-F4A8-40CA-A567-4AAA0C62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859088"/>
            <a:ext cx="19812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одноклассников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81BD87-55F8-46B9-94F8-30FACFDEFDB0}"/>
              </a:ext>
            </a:extLst>
          </p:cNvPr>
          <p:cNvSpPr/>
          <p:nvPr/>
        </p:nvSpPr>
        <p:spPr>
          <a:xfrm>
            <a:off x="4038600" y="2851150"/>
            <a:ext cx="3167063" cy="7953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b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родителей </a:t>
            </a:r>
            <a:r>
              <a:rPr lang="ru-RU" altLang="en-US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школьного пищеблока   </a:t>
            </a:r>
          </a:p>
        </p:txBody>
      </p:sp>
      <p:sp>
        <p:nvSpPr>
          <p:cNvPr id="26638" name="Прямоугольник 15">
            <a:extLst>
              <a:ext uri="{FF2B5EF4-FFF2-40B4-BE49-F238E27FC236}">
                <a16:creationId xmlns:a16="http://schemas.microsoft.com/office/drawing/2014/main" id="{27636A72-F52E-4BA2-A5A1-7C59C7CB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2879725"/>
            <a:ext cx="2401887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родителей  одноклассников </a:t>
            </a:r>
            <a:endParaRPr lang="ru-RU" alt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9" name="Line 14">
            <a:extLst>
              <a:ext uri="{FF2B5EF4-FFF2-40B4-BE49-F238E27FC236}">
                <a16:creationId xmlns:a16="http://schemas.microsoft.com/office/drawing/2014/main" id="{23503BDA-A1BB-44F5-851A-C56E4901C7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1454150"/>
            <a:ext cx="346075" cy="139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4">
            <a:extLst>
              <a:ext uri="{FF2B5EF4-FFF2-40B4-BE49-F238E27FC236}">
                <a16:creationId xmlns:a16="http://schemas.microsoft.com/office/drawing/2014/main" id="{7B37504C-CCC3-4B0E-A165-855FA33929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1416050"/>
            <a:ext cx="546100" cy="146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4">
            <a:extLst>
              <a:ext uri="{FF2B5EF4-FFF2-40B4-BE49-F238E27FC236}">
                <a16:creationId xmlns:a16="http://schemas.microsoft.com/office/drawing/2014/main" id="{91CB82EE-ADAB-4125-8E60-6F29FA1AC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675" y="1428750"/>
            <a:ext cx="1008063" cy="357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4">
            <a:extLst>
              <a:ext uri="{FF2B5EF4-FFF2-40B4-BE49-F238E27FC236}">
                <a16:creationId xmlns:a16="http://schemas.microsoft.com/office/drawing/2014/main" id="{BB8387DC-5872-4097-8DC8-6FAE1725DB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7975" y="1431925"/>
            <a:ext cx="874713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643" name="Picture 19" descr="https://knigamir.com/upload/iblock/a1d/a1d215cc67a3299101c4b8a6061857da.jpg">
            <a:extLst>
              <a:ext uri="{FF2B5EF4-FFF2-40B4-BE49-F238E27FC236}">
                <a16:creationId xmlns:a16="http://schemas.microsoft.com/office/drawing/2014/main" id="{3FFC3B40-E6B5-4E85-8046-ECFD3E12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30908" r="6435" b="9035"/>
          <a:stretch>
            <a:fillRect/>
          </a:stretch>
        </p:blipFill>
        <p:spPr bwMode="auto">
          <a:xfrm>
            <a:off x="2492375" y="386715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ame29P">
            <a:extLst>
              <a:ext uri="{FF2B5EF4-FFF2-40B4-BE49-F238E27FC236}">
                <a16:creationId xmlns:a16="http://schemas.microsoft.com/office/drawing/2014/main" id="{5F3ADF6A-E665-418C-B988-5EA3B9D8A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459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3">
            <a:extLst>
              <a:ext uri="{FF2B5EF4-FFF2-40B4-BE49-F238E27FC236}">
                <a16:creationId xmlns:a16="http://schemas.microsoft.com/office/drawing/2014/main" id="{DF48FD86-BEBD-4813-A757-FA12B3F6B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5600"/>
            <a:ext cx="52578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медицинским работником школы </a:t>
            </a:r>
            <a:endParaRPr lang="ru-RU" altLang="en-US" sz="2000" b="1" i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E1AE9C2-7EAD-4030-B5E0-C4EB2C13DA46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012950"/>
          <a:ext cx="6321426" cy="4132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8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8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 ли обращаются учащиеся школы в медицинский пункт за помощью?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Да, часто! Так как многие не завтракают дома или едят «не здоровую» пищу.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что жалуются школьники?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больших случаях ребята жалуются на боль в животах, головную боль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Влияет ли питание на состояние здоровья школьников?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Конечно!  Правильное, сбалансированное питание, свежие фрукты и овощи, витамины хорошо действуют на здоровье детей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55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бы вы хотели сказать родителям и ученикам?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Следует внимание родителей и учащихся   на рацион питания детей и рекомендовать им обязательно завтракать по утрам завтрака. 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678" name="Picture 2" descr="http://www.classifieds24.ru/images/5888/5887107/thumb_1.jpg">
            <a:extLst>
              <a:ext uri="{FF2B5EF4-FFF2-40B4-BE49-F238E27FC236}">
                <a16:creationId xmlns:a16="http://schemas.microsoft.com/office/drawing/2014/main" id="{16FB7D2A-24AE-4097-B123-3683CE80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54000"/>
            <a:ext cx="20716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9" name="Picture 6" descr="http://com-ms.ru/wp-content/uploads/2015/07/2.jpg">
            <a:extLst>
              <a:ext uri="{FF2B5EF4-FFF2-40B4-BE49-F238E27FC236}">
                <a16:creationId xmlns:a16="http://schemas.microsoft.com/office/drawing/2014/main" id="{194CB97E-170D-4EA2-BFE9-9C60195E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7" t="4192"/>
          <a:stretch>
            <a:fillRect/>
          </a:stretch>
        </p:blipFill>
        <p:spPr bwMode="auto">
          <a:xfrm>
            <a:off x="6716713" y="1295400"/>
            <a:ext cx="21431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93676F-4B02-44B1-9F59-541E9CA23C43}"/>
              </a:ext>
            </a:extLst>
          </p:cNvPr>
          <p:cNvSpPr/>
          <p:nvPr/>
        </p:nvSpPr>
        <p:spPr>
          <a:xfrm>
            <a:off x="6702425" y="3870325"/>
            <a:ext cx="636588" cy="754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ame29P">
            <a:extLst>
              <a:ext uri="{FF2B5EF4-FFF2-40B4-BE49-F238E27FC236}">
                <a16:creationId xmlns:a16="http://schemas.microsoft.com/office/drawing/2014/main" id="{6B397153-FDE5-44DB-B0D0-0929FCF8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17805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Прямоугольник 4">
            <a:extLst>
              <a:ext uri="{FF2B5EF4-FFF2-40B4-BE49-F238E27FC236}">
                <a16:creationId xmlns:a16="http://schemas.microsoft.com/office/drawing/2014/main" id="{57A0EEBF-B3DC-4FA1-AD6E-181FCDE97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238"/>
            <a:ext cx="65532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заведующим школьного пищеблока школы </a:t>
            </a:r>
            <a:endParaRPr lang="ru-RU" altLang="en-US" sz="2000" b="1" i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3" descr="i?id=545357279-04-72&amp;n=21">
            <a:extLst>
              <a:ext uri="{FF2B5EF4-FFF2-40B4-BE49-F238E27FC236}">
                <a16:creationId xmlns:a16="http://schemas.microsoft.com/office/drawing/2014/main" id="{10FB2FD7-ED3A-481B-9796-3EE0D338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63525"/>
            <a:ext cx="17526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05771A5-E7FB-48D3-A6BC-1521C2A4EB2E}"/>
              </a:ext>
            </a:extLst>
          </p:cNvPr>
          <p:cNvGraphicFramePr>
            <a:graphicFrameLocks noGrp="1"/>
          </p:cNvGraphicFramePr>
          <p:nvPr/>
        </p:nvGraphicFramePr>
        <p:xfrm>
          <a:off x="2070100" y="571500"/>
          <a:ext cx="6538913" cy="3732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0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1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Сколько учеников начальных классов завтракают у нас в столовой каждый день?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регулярно питаются полноценным завтраком - 58% учащихся; иногда питаются – 32% учащихся и никогда не питаются 10% учащихся                                                                                             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6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чего состоит меню школьника?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сбалансированных по количеству питательных веществ, витаминов и минералов; соответствующих правилам совместимости продуктов и имеющих достаточное количество пищевых волокон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 3.</a:t>
                      </a:r>
                      <a:endParaRPr lang="ru-RU" sz="1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699" name="Rectangle 2">
            <a:extLst>
              <a:ext uri="{FF2B5EF4-FFF2-40B4-BE49-F238E27FC236}">
                <a16:creationId xmlns:a16="http://schemas.microsoft.com/office/drawing/2014/main" id="{696D26AC-F821-432E-B1AD-15605443E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4570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28700" name="Объект 10">
            <a:extLst>
              <a:ext uri="{FF2B5EF4-FFF2-40B4-BE49-F238E27FC236}">
                <a16:creationId xmlns:a16="http://schemas.microsoft.com/office/drawing/2014/main" id="{410DCEE8-BED2-4B6E-9D67-9D8B7FFA95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188" y="4230688"/>
          <a:ext cx="4291012" cy="286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Диаграмма" r:id="rId5" imgW="2743200" imgH="1828688" progId="MSGraph.Chart.8">
                  <p:embed/>
                </p:oleObj>
              </mc:Choice>
              <mc:Fallback>
                <p:oleObj name="Диаграмма" r:id="rId5" imgW="2743200" imgH="1828688" progId="MSGraph.Chart.8">
                  <p:embed/>
                  <p:pic>
                    <p:nvPicPr>
                      <p:cNvPr id="28700" name="Объект 10">
                        <a:extLst>
                          <a:ext uri="{FF2B5EF4-FFF2-40B4-BE49-F238E27FC236}">
                            <a16:creationId xmlns:a16="http://schemas.microsoft.com/office/drawing/2014/main" id="{410DCEE8-BED2-4B6E-9D67-9D8B7FFA9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8" y="4230688"/>
                        <a:ext cx="4291012" cy="286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1" name="Прямоугольник 11">
            <a:extLst>
              <a:ext uri="{FF2B5EF4-FFF2-40B4-BE49-F238E27FC236}">
                <a16:creationId xmlns:a16="http://schemas.microsoft.com/office/drawing/2014/main" id="{E8FDD7DC-BB02-4546-A2FB-7F342F735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4310063"/>
            <a:ext cx="5270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b="1">
                <a:latin typeface="Times New Roman CYR" panose="02020603050405020304" pitchFamily="18" charset="0"/>
                <a:cs typeface="Calibri" panose="020F0502020204030204" pitchFamily="34" charset="0"/>
              </a:rPr>
              <a:t>Графическая интерпретация ответа на 1 вопрос </a:t>
            </a:r>
            <a:endParaRPr lang="ru-RU" altLang="en-US"/>
          </a:p>
        </p:txBody>
      </p:sp>
      <p:pic>
        <p:nvPicPr>
          <p:cNvPr id="28702" name="Picture 6" descr="http://www.dou75.ru/24/images/stories/pitanije/1.png">
            <a:extLst>
              <a:ext uri="{FF2B5EF4-FFF2-40B4-BE49-F238E27FC236}">
                <a16:creationId xmlns:a16="http://schemas.microsoft.com/office/drawing/2014/main" id="{C161E5F7-72D5-455F-9116-2AD0D058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4213"/>
            <a:ext cx="194945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ame29P">
            <a:extLst>
              <a:ext uri="{FF2B5EF4-FFF2-40B4-BE49-F238E27FC236}">
                <a16:creationId xmlns:a16="http://schemas.microsoft.com/office/drawing/2014/main" id="{F9639F34-93E8-466A-817E-0F0D625A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298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Прямоугольник 4">
            <a:extLst>
              <a:ext uri="{FF2B5EF4-FFF2-40B4-BE49-F238E27FC236}">
                <a16:creationId xmlns:a16="http://schemas.microsoft.com/office/drawing/2014/main" id="{8CFB77D0-2AC8-4EF4-A980-858C3A401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122238"/>
            <a:ext cx="65532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Анкетирование одноклассников </a:t>
            </a:r>
            <a:endParaRPr lang="ru-RU" altLang="en-US" sz="2000" b="1" i="1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03302DB-999B-409C-9DFE-3FA7FAB3A41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576263"/>
          <a:ext cx="6934200" cy="2803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4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Завтракаешь ли ты дома?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чего состоит твой завтрак дома?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Завтракаешь ли ты в школе?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ли ты ешь в школьной столовой?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Нравится ли тебе школьный завтрак?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Знаешь ли ты о правильном питании?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ты считаешь, следует соблюдать правила этикета во время завтрака? 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Нужно проводить беседы о правильном питании?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742" name="Rectangle 2">
            <a:extLst>
              <a:ext uri="{FF2B5EF4-FFF2-40B4-BE49-F238E27FC236}">
                <a16:creationId xmlns:a16="http://schemas.microsoft.com/office/drawing/2014/main" id="{7BEF1305-BA0F-4DB1-B0F8-A6FFA627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01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29743" name="Объект 7">
            <a:extLst>
              <a:ext uri="{FF2B5EF4-FFF2-40B4-BE49-F238E27FC236}">
                <a16:creationId xmlns:a16="http://schemas.microsoft.com/office/drawing/2014/main" id="{3A424F00-961E-43E7-8DBF-99BFA41BA9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1738" y="3925888"/>
          <a:ext cx="4997450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Диаграмма" r:id="rId4" imgW="3067031" imgH="2048024" progId="MSGraph.Chart.8">
                  <p:embed/>
                </p:oleObj>
              </mc:Choice>
              <mc:Fallback>
                <p:oleObj name="Диаграмма" r:id="rId4" imgW="3067031" imgH="2048024" progId="MSGraph.Chart.8">
                  <p:embed/>
                  <p:pic>
                    <p:nvPicPr>
                      <p:cNvPr id="29743" name="Объект 7">
                        <a:extLst>
                          <a:ext uri="{FF2B5EF4-FFF2-40B4-BE49-F238E27FC236}">
                            <a16:creationId xmlns:a16="http://schemas.microsoft.com/office/drawing/2014/main" id="{3A424F00-961E-43E7-8DBF-99BFA41BA9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8" y="3925888"/>
                        <a:ext cx="4997450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44" name="Прямоугольник 8">
            <a:extLst>
              <a:ext uri="{FF2B5EF4-FFF2-40B4-BE49-F238E27FC236}">
                <a16:creationId xmlns:a16="http://schemas.microsoft.com/office/drawing/2014/main" id="{8DCC8028-3B63-4532-A13E-7B2D018E5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3741738"/>
            <a:ext cx="4132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b="1">
                <a:latin typeface="Times New Roman CYR" panose="02020603050405020304" pitchFamily="18" charset="0"/>
                <a:cs typeface="Calibri" panose="020F0502020204030204" pitchFamily="34" charset="0"/>
              </a:rPr>
              <a:t>Графическая интерпретация ответов </a:t>
            </a:r>
            <a:endParaRPr lang="ru-RU" altLang="en-US"/>
          </a:p>
        </p:txBody>
      </p:sp>
      <p:pic>
        <p:nvPicPr>
          <p:cNvPr id="29745" name="Picture 4" descr="http://vglazove.ru/wp-content/uploads/2015/11/kids-lunch.jpg">
            <a:extLst>
              <a:ext uri="{FF2B5EF4-FFF2-40B4-BE49-F238E27FC236}">
                <a16:creationId xmlns:a16="http://schemas.microsoft.com/office/drawing/2014/main" id="{9A688BCC-4756-4781-8398-5238D43C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930650"/>
            <a:ext cx="33242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ame29P">
            <a:extLst>
              <a:ext uri="{FF2B5EF4-FFF2-40B4-BE49-F238E27FC236}">
                <a16:creationId xmlns:a16="http://schemas.microsoft.com/office/drawing/2014/main" id="{8104135F-E62A-4C36-847C-7ECBC6D4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298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3">
            <a:extLst>
              <a:ext uri="{FF2B5EF4-FFF2-40B4-BE49-F238E27FC236}">
                <a16:creationId xmlns:a16="http://schemas.microsoft.com/office/drawing/2014/main" id="{0324A699-8402-4D6C-9359-7973278E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409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b="1" i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Беседа с родителями одноклассников</a:t>
            </a:r>
            <a:endParaRPr lang="ru-RU" altLang="en-US" i="1">
              <a:solidFill>
                <a:srgbClr val="0070C0"/>
              </a:solidFill>
            </a:endParaRPr>
          </a:p>
        </p:txBody>
      </p:sp>
      <p:pic>
        <p:nvPicPr>
          <p:cNvPr id="30724" name="Picture 2" descr="http://900igr.net/datas/pedagogika/Semja-roditeli-i-deti/0012-012-Itog-besedy.jpg">
            <a:extLst>
              <a:ext uri="{FF2B5EF4-FFF2-40B4-BE49-F238E27FC236}">
                <a16:creationId xmlns:a16="http://schemas.microsoft.com/office/drawing/2014/main" id="{7C19577B-041D-495C-84A5-9E7211D4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20000" r="15833" b="23334"/>
          <a:stretch>
            <a:fillRect/>
          </a:stretch>
        </p:blipFill>
        <p:spPr bwMode="auto">
          <a:xfrm>
            <a:off x="2209800" y="2971800"/>
            <a:ext cx="5105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Прямоугольник 5">
            <a:extLst>
              <a:ext uri="{FF2B5EF4-FFF2-40B4-BE49-F238E27FC236}">
                <a16:creationId xmlns:a16="http://schemas.microsoft.com/office/drawing/2014/main" id="{DBB32320-33D3-4FD4-9D36-42231A0C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454025"/>
            <a:ext cx="8385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Дети не завтракают дома, так многие родители, опаздывая на работу, не успевают приготовить завтрак и тем самым позволяют детям самим позавтракать, надеясь на самостоятельность своих детей, а проконтролировать покушали ли их дети не могут. Поэтому дают им деньги, для того чтобы они что-нибудь купили в школьном буфете или оплачивают завтрак в школе</a:t>
            </a:r>
            <a:endParaRPr lang="ru-RU" altLang="en-US"/>
          </a:p>
        </p:txBody>
      </p:sp>
      <p:sp>
        <p:nvSpPr>
          <p:cNvPr id="30726" name="Прямоугольник 6">
            <a:extLst>
              <a:ext uri="{FF2B5EF4-FFF2-40B4-BE49-F238E27FC236}">
                <a16:creationId xmlns:a16="http://schemas.microsoft.com/office/drawing/2014/main" id="{B63E9B4E-B782-4415-99BE-8576B0E92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2138363"/>
            <a:ext cx="845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Родители — это пример для подражания, поэтому личным примером следует приучать детей к здоровому завтраку и культуре и этикету правильного питания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3">
            <a:extLst>
              <a:ext uri="{FF2B5EF4-FFF2-40B4-BE49-F238E27FC236}">
                <a16:creationId xmlns:a16="http://schemas.microsoft.com/office/drawing/2014/main" id="{1619D0CD-1D37-450E-8206-F85974412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12713"/>
            <a:ext cx="486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4. Заключительный этап. Вывод. 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pic>
        <p:nvPicPr>
          <p:cNvPr id="5" name="Picture 2" descr="frame29P">
            <a:extLst>
              <a:ext uri="{FF2B5EF4-FFF2-40B4-BE49-F238E27FC236}">
                <a16:creationId xmlns:a16="http://schemas.microsoft.com/office/drawing/2014/main" id="{1F2DE31B-5D25-4AAF-A5BB-775CFFB6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2875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Прямоугольник 5">
            <a:extLst>
              <a:ext uri="{FF2B5EF4-FFF2-40B4-BE49-F238E27FC236}">
                <a16:creationId xmlns:a16="http://schemas.microsoft.com/office/drawing/2014/main" id="{3BBBC48D-E5B3-4A22-B7E6-7A62320A6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2763"/>
            <a:ext cx="84582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Правильный завтрак - это не только залог здоровья, но и залог успешной учебы и работы. Для рационального питания необходимо выбирать разные продукты из основных четырех групп, в особенности продукты богатые кальцием и железом. Если мы научимся с самого раннего возраста ценить, беречь и укреплять своё здоровье, если мы будем личным примером демонстрировать здоровый образ жизни, то наше поколение будет более здоровым.</a:t>
            </a:r>
            <a:r>
              <a:rPr lang="ru-RU" altLang="en-US">
                <a:solidFill>
                  <a:srgbClr val="CC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В школе хорошо организовано питание,  но ребята зачастую отказываются от предложенных блюд на завтрак, а спешат в буфет за булочкой или шоколадкой.  </a:t>
            </a:r>
          </a:p>
          <a:p>
            <a:r>
              <a:rPr lang="ru-RU" altLang="en-US">
                <a:latin typeface="Times New Roman" panose="02020603050405020304" pitchFamily="18" charset="0"/>
                <a:cs typeface="Calibri" panose="020F0502020204030204" pitchFamily="34" charset="0"/>
              </a:rPr>
              <a:t>                            </a:t>
            </a:r>
            <a:r>
              <a:rPr lang="ru-RU" altLang="en-US" b="1" i="1">
                <a:latin typeface="Times New Roman" panose="02020603050405020304" pitchFamily="18" charset="0"/>
                <a:cs typeface="Calibri" panose="020F0502020204030204" pitchFamily="34" charset="0"/>
              </a:rPr>
              <a:t>Нужно учить ценить, беречь и укреплять своё здоровье!</a:t>
            </a:r>
            <a:endParaRPr lang="ru-RU" altLang="en-US" b="1" i="1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DBADBD-6BAE-415E-96CD-728D6F229747}"/>
              </a:ext>
            </a:extLst>
          </p:cNvPr>
          <p:cNvSpPr/>
          <p:nvPr/>
        </p:nvSpPr>
        <p:spPr>
          <a:xfrm>
            <a:off x="3657600" y="3810000"/>
            <a:ext cx="5407025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Пословицы и выражения </a:t>
            </a:r>
            <a:endParaRPr lang="ru-RU" alt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приходит во время еды.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 – здоровый дух..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ест скоро, тот работает споро.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Кашу маслом не испортишь.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долго жуёт, тот долго живёт!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 7 раз поесть, чем один раз наесться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 – не рукавичка, не повесишь на спичку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0" name="Рисунок 31" descr="http://www.stranamam.ru/data/cache/2010jun/30/28/433052_24490-700x500.jpg">
            <a:extLst>
              <a:ext uri="{FF2B5EF4-FFF2-40B4-BE49-F238E27FC236}">
                <a16:creationId xmlns:a16="http://schemas.microsoft.com/office/drawing/2014/main" id="{DECFD462-8188-4FCE-B14F-660B1FC3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125788"/>
            <a:ext cx="24860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F9618C-3F27-4C7C-B14E-27E65C5C6F53}"/>
              </a:ext>
            </a:extLst>
          </p:cNvPr>
          <p:cNvSpPr/>
          <p:nvPr/>
        </p:nvSpPr>
        <p:spPr>
          <a:xfrm>
            <a:off x="2384425" y="5961063"/>
            <a:ext cx="64135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ame29P">
            <a:extLst>
              <a:ext uri="{FF2B5EF4-FFF2-40B4-BE49-F238E27FC236}">
                <a16:creationId xmlns:a16="http://schemas.microsoft.com/office/drawing/2014/main" id="{2449A484-09D8-476D-9C09-A84DA735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3">
            <a:extLst>
              <a:ext uri="{FF2B5EF4-FFF2-40B4-BE49-F238E27FC236}">
                <a16:creationId xmlns:a16="http://schemas.microsoft.com/office/drawing/2014/main" id="{3E3ABF1D-3E2D-4E42-9CA6-24CCDEB0F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7500"/>
            <a:ext cx="8534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ПРОБЛЕМА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Большую часть времени ученики проводят в школе и на дополнительных занятиях, поэтому они не всегда правильно питаются редко кто  завтракает дома и питается в школьной столовой,  перекусывают, поэтому не получают положенное число калорий и питательных веществ, тем самым у них  замедляет обмен веществ, понижает внимательность и ухудшает  память, дети чувствуют себя уставшими, а также у них  появляются проблемы с поведением .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retrofm.hu/images/cikkek/7/6/6/125766_g.jpg">
            <a:extLst>
              <a:ext uri="{FF2B5EF4-FFF2-40B4-BE49-F238E27FC236}">
                <a16:creationId xmlns:a16="http://schemas.microsoft.com/office/drawing/2014/main" id="{4848F123-8D3F-4FC3-8371-2F080AEA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510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rame29P">
            <a:extLst>
              <a:ext uri="{FF2B5EF4-FFF2-40B4-BE49-F238E27FC236}">
                <a16:creationId xmlns:a16="http://schemas.microsoft.com/office/drawing/2014/main" id="{E5A67C83-A462-419E-9927-E842ABD4F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-23191" y="-1325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Рисунок 3">
            <a:extLst>
              <a:ext uri="{FF2B5EF4-FFF2-40B4-BE49-F238E27FC236}">
                <a16:creationId xmlns:a16="http://schemas.microsoft.com/office/drawing/2014/main" id="{79E19008-2225-4D03-A463-8C634A7F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7250"/>
            <a:ext cx="29908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Прямоугольник 5">
            <a:extLst>
              <a:ext uri="{FF2B5EF4-FFF2-40B4-BE49-F238E27FC236}">
                <a16:creationId xmlns:a16="http://schemas.microsoft.com/office/drawing/2014/main" id="{8B8794B8-F35C-485B-A778-05C4079A3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3187700"/>
            <a:ext cx="2654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Энгельс Козлов. Завтрак. 1965</a:t>
            </a:r>
          </a:p>
        </p:txBody>
      </p:sp>
      <p:sp>
        <p:nvSpPr>
          <p:cNvPr id="32773" name="Прямоугольник 6">
            <a:extLst>
              <a:ext uri="{FF2B5EF4-FFF2-40B4-BE49-F238E27FC236}">
                <a16:creationId xmlns:a16="http://schemas.microsoft.com/office/drawing/2014/main" id="{5287DEF8-CF0C-48A4-9DC2-2B7B973A7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288" y="236538"/>
            <a:ext cx="30765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70C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Завтрак в живописи </a:t>
            </a:r>
          </a:p>
        </p:txBody>
      </p:sp>
      <p:pic>
        <p:nvPicPr>
          <p:cNvPr id="32774" name="Рисунок 7">
            <a:extLst>
              <a:ext uri="{FF2B5EF4-FFF2-40B4-BE49-F238E27FC236}">
                <a16:creationId xmlns:a16="http://schemas.microsoft.com/office/drawing/2014/main" id="{0DAA19F6-4EE3-4327-8699-5BF7348F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857250"/>
            <a:ext cx="296386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Прямоугольник 8">
            <a:extLst>
              <a:ext uri="{FF2B5EF4-FFF2-40B4-BE49-F238E27FC236}">
                <a16:creationId xmlns:a16="http://schemas.microsoft.com/office/drawing/2014/main" id="{260A738B-1B94-47C5-B0C5-A7270528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09925"/>
            <a:ext cx="357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Серебрякова. За завтраком. 1914</a:t>
            </a:r>
          </a:p>
        </p:txBody>
      </p:sp>
      <p:pic>
        <p:nvPicPr>
          <p:cNvPr id="32776" name="Рисунок 9">
            <a:extLst>
              <a:ext uri="{FF2B5EF4-FFF2-40B4-BE49-F238E27FC236}">
                <a16:creationId xmlns:a16="http://schemas.microsoft.com/office/drawing/2014/main" id="{D6A046E7-ADF8-40A3-BB57-E470B091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840163"/>
            <a:ext cx="29908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Прямоугольник 11">
            <a:extLst>
              <a:ext uri="{FF2B5EF4-FFF2-40B4-BE49-F238E27FC236}">
                <a16:creationId xmlns:a16="http://schemas.microsoft.com/office/drawing/2014/main" id="{4F8C99DB-FB6E-461E-B9EA-D9218CA0C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6240463"/>
            <a:ext cx="323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Мане. Завтрак на траве. 1869.</a:t>
            </a:r>
          </a:p>
        </p:txBody>
      </p:sp>
      <p:pic>
        <p:nvPicPr>
          <p:cNvPr id="32778" name="Рисунок 12">
            <a:extLst>
              <a:ext uri="{FF2B5EF4-FFF2-40B4-BE49-F238E27FC236}">
                <a16:creationId xmlns:a16="http://schemas.microsoft.com/office/drawing/2014/main" id="{3E992330-6974-4DCB-8604-B06892D7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836988"/>
            <a:ext cx="30353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Прямоугольник 13">
            <a:extLst>
              <a:ext uri="{FF2B5EF4-FFF2-40B4-BE49-F238E27FC236}">
                <a16:creationId xmlns:a16="http://schemas.microsoft.com/office/drawing/2014/main" id="{1DBA4CB4-B180-430B-B08D-CC0F179C8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1785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Клод Моне, Завтрак на траве 1865—1866</a:t>
            </a:r>
            <a:r>
              <a:rPr lang="ru-RU" altLang="ru-RU" sz="1800" b="1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altLang="ru-RU" sz="18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rame29P">
            <a:extLst>
              <a:ext uri="{FF2B5EF4-FFF2-40B4-BE49-F238E27FC236}">
                <a16:creationId xmlns:a16="http://schemas.microsoft.com/office/drawing/2014/main" id="{1CBFDF2E-8501-48AE-996B-4A4ECF3F7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43" descr="http://masterclassy.masterpodelok.com/uploads/posts/2013-01-21/image_99263.jpg">
            <a:extLst>
              <a:ext uri="{FF2B5EF4-FFF2-40B4-BE49-F238E27FC236}">
                <a16:creationId xmlns:a16="http://schemas.microsoft.com/office/drawing/2014/main" id="{988B62D8-4625-4C48-A030-3444FC7A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160463"/>
            <a:ext cx="3125788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46" descr="http://lipetsk-school4.ucoz.ru/foto/2012-01/konkurs/zdor_pitanie/002.jpg">
            <a:extLst>
              <a:ext uri="{FF2B5EF4-FFF2-40B4-BE49-F238E27FC236}">
                <a16:creationId xmlns:a16="http://schemas.microsoft.com/office/drawing/2014/main" id="{7E2BDC13-0A18-456C-B89B-4276A155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976313"/>
            <a:ext cx="19812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52" descr="http://www.edu54.ru/sites/default/files/images/2010/01/d4a3f6bc0c6fed5332691b7c0930233cc0e2ce99.preview.jpg">
            <a:extLst>
              <a:ext uri="{FF2B5EF4-FFF2-40B4-BE49-F238E27FC236}">
                <a16:creationId xmlns:a16="http://schemas.microsoft.com/office/drawing/2014/main" id="{BE48745A-FB48-411C-ACC9-8563BC704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022725"/>
            <a:ext cx="30495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49" descr="http://shut.ucoz.com/_ph/1/2/657489458.jpg?1426377791">
            <a:extLst>
              <a:ext uri="{FF2B5EF4-FFF2-40B4-BE49-F238E27FC236}">
                <a16:creationId xmlns:a16="http://schemas.microsoft.com/office/drawing/2014/main" id="{2A459D78-6735-44B6-BC79-87CAE63B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017963"/>
            <a:ext cx="257492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Прямоугольник 6">
            <a:extLst>
              <a:ext uri="{FF2B5EF4-FFF2-40B4-BE49-F238E27FC236}">
                <a16:creationId xmlns:a16="http://schemas.microsoft.com/office/drawing/2014/main" id="{62CC0833-D409-4B18-AEFA-ACFE8801D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76225"/>
            <a:ext cx="53371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ru-RU" altLang="ru-RU" sz="2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Рисунки детей о полезном питании  </a:t>
            </a:r>
          </a:p>
        </p:txBody>
      </p:sp>
      <p:pic>
        <p:nvPicPr>
          <p:cNvPr id="33800" name="Picture 8" descr="http://bigest.sytes.net/wp-content/uploads/272e274870/11/01/854306de.jpeg">
            <a:extLst>
              <a:ext uri="{FF2B5EF4-FFF2-40B4-BE49-F238E27FC236}">
                <a16:creationId xmlns:a16="http://schemas.microsoft.com/office/drawing/2014/main" id="{9B13A16D-9A58-4A3B-A15E-DB7D6BCD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4002088"/>
            <a:ext cx="25860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http://www.nevelsk-otd-obr.ru/foto/S6303827.jpg">
            <a:extLst>
              <a:ext uri="{FF2B5EF4-FFF2-40B4-BE49-F238E27FC236}">
                <a16:creationId xmlns:a16="http://schemas.microsoft.com/office/drawing/2014/main" id="{B2D02F3A-9591-48A1-AD16-CA6BDB0F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28713"/>
            <a:ext cx="30511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rame29P">
            <a:extLst>
              <a:ext uri="{FF2B5EF4-FFF2-40B4-BE49-F238E27FC236}">
                <a16:creationId xmlns:a16="http://schemas.microsoft.com/office/drawing/2014/main" id="{9D6214F1-9F73-4C4C-A754-DA3047F6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29817" y="364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Прямоугольник 3">
            <a:extLst>
              <a:ext uri="{FF2B5EF4-FFF2-40B4-BE49-F238E27FC236}">
                <a16:creationId xmlns:a16="http://schemas.microsoft.com/office/drawing/2014/main" id="{044A0FC4-0059-463A-9B9B-14BD7F1D8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1000"/>
            <a:ext cx="853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4820" name="Picture 12">
            <a:extLst>
              <a:ext uri="{FF2B5EF4-FFF2-40B4-BE49-F238E27FC236}">
                <a16:creationId xmlns:a16="http://schemas.microsoft.com/office/drawing/2014/main" id="{11425A16-388D-48A1-A6DF-486BF789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3178175"/>
            <a:ext cx="257175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Прямоугольник 2">
            <a:extLst>
              <a:ext uri="{FF2B5EF4-FFF2-40B4-BE49-F238E27FC236}">
                <a16:creationId xmlns:a16="http://schemas.microsoft.com/office/drawing/2014/main" id="{A613E9FA-F208-4138-90FD-CBEC052C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22863"/>
            <a:ext cx="51244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Script MT Bold" panose="03040602040607080904" pitchFamily="66" charset="0"/>
              </a:rPr>
              <a:t>«…..  Лишь тому на пользу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Script MT Bold" panose="03040602040607080904" pitchFamily="66" charset="0"/>
              </a:rPr>
              <a:t> мой совет пойдет, кто ест и пьет  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Script MT Bold" panose="03040602040607080904" pitchFamily="66" charset="0"/>
              </a:rPr>
              <a:t>  достойно,  в свой черед».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i="1">
                <a:solidFill>
                  <a:srgbClr val="002060"/>
                </a:solidFill>
                <a:latin typeface="Script MT Bold" panose="03040602040607080904" pitchFamily="66" charset="0"/>
              </a:rPr>
              <a:t>                                            Авиценна </a:t>
            </a:r>
            <a:endParaRPr lang="ru-RU" altLang="en-US" sz="2000">
              <a:solidFill>
                <a:srgbClr val="002060"/>
              </a:solidFill>
            </a:endParaRPr>
          </a:p>
        </p:txBody>
      </p:sp>
      <p:sp>
        <p:nvSpPr>
          <p:cNvPr id="34823" name="WordArt 2">
            <a:extLst>
              <a:ext uri="{FF2B5EF4-FFF2-40B4-BE49-F238E27FC236}">
                <a16:creationId xmlns:a16="http://schemas.microsoft.com/office/drawing/2014/main" id="{C7D24AFF-319E-4546-BC45-36B5B85F2A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458788"/>
            <a:ext cx="7010400" cy="15986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az-Cyrl-A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Impact" panose="020B0806030902050204" pitchFamily="34" charset="0"/>
              </a:rPr>
              <a:t>Спасибо за внимание!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  <p:sp>
        <p:nvSpPr>
          <p:cNvPr id="34824" name="Прямоугольник 6">
            <a:extLst>
              <a:ext uri="{FF2B5EF4-FFF2-40B4-BE49-F238E27FC236}">
                <a16:creationId xmlns:a16="http://schemas.microsoft.com/office/drawing/2014/main" id="{CAB4CE40-752E-40B4-B2CF-CDC3D8972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613" y="4716463"/>
            <a:ext cx="202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помните что</a:t>
            </a:r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7E26D502-07B3-4167-8A81-B2ED7F3C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-6107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4">
            <a:extLst>
              <a:ext uri="{FF2B5EF4-FFF2-40B4-BE49-F238E27FC236}">
                <a16:creationId xmlns:a16="http://schemas.microsoft.com/office/drawing/2014/main" id="{4943400F-0D8D-4842-A1AE-97DFC6B1B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5888"/>
            <a:ext cx="84582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altLang="ru-RU" sz="1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  питания  школьника очень велика, одна из её составляющих - это завтрак. Следовательно, школьники, получающие   ежедневный полноценный, сытный завтрак, лучше учатся и реже страдают от избыточного веса, чем те, что пренебрегают регулярным питанием. Актуальной является и культура потребления продуктов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как зная законы правильного питания и следуя им, мы сможем быть здоровыми умственно, физически и духовно. Здоровье нации всегда было важным показателем для любого государства.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Питательный завтрак обеспечивает детей необходимыми питательными веществами, ведь они должны быть активными в первой половине дня, во время учебы, поэтому необходимо выработать у ребенка привычку правильно завтракать</a:t>
            </a: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ru-RU" sz="1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2" descr="http://previews.123rf.com/images/artisticco/artisticco1401/artisticco140100062/25440360-A-vector-illustration-of-elementary-students-eating-lunch-in-cafeteria-Stock-Vector.jpg">
            <a:extLst>
              <a:ext uri="{FF2B5EF4-FFF2-40B4-BE49-F238E27FC236}">
                <a16:creationId xmlns:a16="http://schemas.microsoft.com/office/drawing/2014/main" id="{16F96581-1398-4C33-9122-5A8C5CF9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3368675"/>
            <a:ext cx="46196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ame29P">
            <a:extLst>
              <a:ext uri="{FF2B5EF4-FFF2-40B4-BE49-F238E27FC236}">
                <a16:creationId xmlns:a16="http://schemas.microsoft.com/office/drawing/2014/main" id="{7E626811-4BDA-4A76-B3C0-58765826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1875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8" descr="http://farishta.uz/wp-content/uploads/2012/09/30-glavnykh-veshchej-farishta.uz.jpg">
            <a:extLst>
              <a:ext uri="{FF2B5EF4-FFF2-40B4-BE49-F238E27FC236}">
                <a16:creationId xmlns:a16="http://schemas.microsoft.com/office/drawing/2014/main" id="{2D3089BC-73E3-47A9-9323-4037A38E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3969" r="30232"/>
          <a:stretch>
            <a:fillRect/>
          </a:stretch>
        </p:blipFill>
        <p:spPr bwMode="auto">
          <a:xfrm>
            <a:off x="7467600" y="965200"/>
            <a:ext cx="1538288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CA2953-FF05-4ED7-99EB-DAD9864793FF}"/>
              </a:ext>
            </a:extLst>
          </p:cNvPr>
          <p:cNvSpPr/>
          <p:nvPr/>
        </p:nvSpPr>
        <p:spPr>
          <a:xfrm>
            <a:off x="304800" y="288925"/>
            <a:ext cx="8153400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defRPr/>
            </a:pPr>
            <a:r>
              <a:rPr lang="ru-RU" sz="2000" b="1" spc="60" dirty="0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000" spc="60" dirty="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pc="60" dirty="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Рассмотреть и   определить значение завтрака, изучить важность для  </a:t>
            </a:r>
          </a:p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школьников. Узнать о полезных и вредных для школьника продуктах.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Прямоугольник 5">
            <a:extLst>
              <a:ext uri="{FF2B5EF4-FFF2-40B4-BE49-F238E27FC236}">
                <a16:creationId xmlns:a16="http://schemas.microsoft.com/office/drawing/2014/main" id="{0EE2D34D-5566-4906-8BEE-9F4193A2C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752600"/>
            <a:ext cx="81438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ru-RU" altLang="ru-RU" sz="1800" b="1">
                <a:solidFill>
                  <a:srgbClr val="C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исследования и реализации поставленной цели</a:t>
            </a: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Определить значение слова завтрак в словарях;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 процессе изучения различной литературы</a:t>
            </a:r>
            <a:r>
              <a:rPr lang="ru-RU" altLang="ru-RU" sz="14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ресурсов Интернета</a:t>
            </a: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узнать,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что такое завтрак и каким он должен быть;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Выяснить, какие продукты являются полезными для завтрака школьников,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а также какие продукты являются вредными для завтрака школьника.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Провести анкетирование и обработку данных по теме исследования среди  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одноклассников.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Провести интервью с педагогом нашего класса, с заведующим   пищеблока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 медработником нашей школы.</a:t>
            </a:r>
            <a:r>
              <a:rPr lang="ru-RU" altLang="ru-RU" sz="180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Составить доклад и презентацию по теме «Полезный завтрак – залог здоровья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 ученья!»</a:t>
            </a:r>
            <a:r>
              <a:rPr lang="ru-RU" altLang="ru-RU" sz="18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памятку «Завтрак – это важно!», оформить буклет «Завтрак: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полезный, здоровый, правильный»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Объяснить одноклассникам о пользе завтрака и убедить их в том, что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правильно питаться, тем самым поднять интерес к культуре питания,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стремление к грамотному и бережному отношению к своему здоровью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1A8CC759-30DD-4EE8-932F-4B02D24B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477731-5A51-4809-8337-18717CC04D94}"/>
              </a:ext>
            </a:extLst>
          </p:cNvPr>
          <p:cNvSpPr/>
          <p:nvPr/>
        </p:nvSpPr>
        <p:spPr>
          <a:xfrm>
            <a:off x="381000" y="228600"/>
            <a:ext cx="8534400" cy="1366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ГИПОТЕЗА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предполагаю, что принятие полезного и вредного завтрака  (или его отсутствие) прямо отражаются на настроении и здоровье ребенка.</a:t>
            </a:r>
            <a:r>
              <a:rPr lang="ru-RU" spc="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Полноценный завтрак – залог здоровья и успешной  учёбы!</a:t>
            </a:r>
            <a:r>
              <a:rPr lang="ru-RU" b="1" spc="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6" name="Прямоугольник 3">
            <a:extLst>
              <a:ext uri="{FF2B5EF4-FFF2-40B4-BE49-F238E27FC236}">
                <a16:creationId xmlns:a16="http://schemas.microsoft.com/office/drawing/2014/main" id="{438A6E18-C40B-4FAC-90A5-BAD18FE3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590675"/>
            <a:ext cx="80010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altLang="ru-RU" sz="18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Проверка гипотезы</a:t>
            </a:r>
            <a:r>
              <a:rPr lang="ru-RU" altLang="ru-RU" sz="1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узнать, что такое завтрак, и каким он должен быть;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выяснить, как влияет завтрак на состояние здоровья учащихся, их работоспособность и успеваемость;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♦ завтракают ли дома ученики нашего класса.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415FF5-82AD-4C28-9184-9055ECC20C6B}"/>
              </a:ext>
            </a:extLst>
          </p:cNvPr>
          <p:cNvSpPr/>
          <p:nvPr/>
        </p:nvSpPr>
        <p:spPr>
          <a:xfrm>
            <a:off x="11113" y="4343400"/>
            <a:ext cx="5029200" cy="2108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spcAft>
                <a:spcPts val="60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</a:t>
            </a:r>
          </a:p>
          <a:p>
            <a:pPr marL="457200" algn="just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завершения исследования мои одноклассники: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 оценят полезность завтрака и научатся выбирать продукты для полезного завтрака;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 смогут сами рассказывать о необходимости завтрака   своим близким и знакомым.</a:t>
            </a:r>
            <a:r>
              <a:rPr lang="ru-RU" spc="6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pc="60" dirty="0"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2" descr="http://mibsgroup.ua/wp-content/uploads/2015/05/edagb.jpg">
            <a:extLst>
              <a:ext uri="{FF2B5EF4-FFF2-40B4-BE49-F238E27FC236}">
                <a16:creationId xmlns:a16="http://schemas.microsoft.com/office/drawing/2014/main" id="{59F6B9F5-862C-4CC1-8EFE-2AAA4AE3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233738"/>
            <a:ext cx="361156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rame29P">
            <a:extLst>
              <a:ext uri="{FF2B5EF4-FFF2-40B4-BE49-F238E27FC236}">
                <a16:creationId xmlns:a16="http://schemas.microsoft.com/office/drawing/2014/main" id="{D0453B47-3EB9-4D30-B82F-8D340C8B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3597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C5C070DA-77DE-4C44-A636-346457363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0663"/>
            <a:ext cx="6904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4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направления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F54A25CB-7BC1-4DAA-A01E-4B48A414B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1314450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</a:t>
            </a:r>
          </a:p>
        </p:txBody>
      </p:sp>
      <p:sp>
        <p:nvSpPr>
          <p:cNvPr id="9221" name="Rectangle 7">
            <a:extLst>
              <a:ext uri="{FF2B5EF4-FFF2-40B4-BE49-F238E27FC236}">
                <a16:creationId xmlns:a16="http://schemas.microsoft.com/office/drawing/2014/main" id="{698C8CE8-36BD-4B1E-ABAE-D7596164B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0" y="1111250"/>
            <a:ext cx="153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</a:t>
            </a:r>
          </a:p>
        </p:txBody>
      </p:sp>
      <p:sp>
        <p:nvSpPr>
          <p:cNvPr id="9222" name="Rectangle 8">
            <a:extLst>
              <a:ext uri="{FF2B5EF4-FFF2-40B4-BE49-F238E27FC236}">
                <a16:creationId xmlns:a16="http://schemas.microsoft.com/office/drawing/2014/main" id="{21F32FAC-FCDB-4C63-B01C-BE53D9D5D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969963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</a:t>
            </a:r>
          </a:p>
        </p:txBody>
      </p:sp>
      <p:sp>
        <p:nvSpPr>
          <p:cNvPr id="9223" name="Rectangle 9">
            <a:extLst>
              <a:ext uri="{FF2B5EF4-FFF2-40B4-BE49-F238E27FC236}">
                <a16:creationId xmlns:a16="http://schemas.microsoft.com/office/drawing/2014/main" id="{7725E2DF-CC69-40DD-ABC9-321F58BD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1411288"/>
            <a:ext cx="195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Воспитательное</a:t>
            </a:r>
          </a:p>
        </p:txBody>
      </p:sp>
      <p:sp>
        <p:nvSpPr>
          <p:cNvPr id="9224" name="Line 11">
            <a:extLst>
              <a:ext uri="{FF2B5EF4-FFF2-40B4-BE49-F238E27FC236}">
                <a16:creationId xmlns:a16="http://schemas.microsoft.com/office/drawing/2014/main" id="{B9E79351-7323-4FF3-A2CF-7A7BDCAC4E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97075" y="579438"/>
            <a:ext cx="11113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12">
            <a:extLst>
              <a:ext uri="{FF2B5EF4-FFF2-40B4-BE49-F238E27FC236}">
                <a16:creationId xmlns:a16="http://schemas.microsoft.com/office/drawing/2014/main" id="{5FE0CFA9-5D26-40DE-955A-F2F97A7B5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5175" y="658813"/>
            <a:ext cx="23813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3">
            <a:extLst>
              <a:ext uri="{FF2B5EF4-FFF2-40B4-BE49-F238E27FC236}">
                <a16:creationId xmlns:a16="http://schemas.microsoft.com/office/drawing/2014/main" id="{AB8C6FFE-DD07-4450-B79A-2E3B790C2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638" y="631825"/>
            <a:ext cx="14287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4">
            <a:extLst>
              <a:ext uri="{FF2B5EF4-FFF2-40B4-BE49-F238E27FC236}">
                <a16:creationId xmlns:a16="http://schemas.microsoft.com/office/drawing/2014/main" id="{0B92C5CD-EBB9-48CB-BD34-528496B148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631825"/>
            <a:ext cx="17462" cy="887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5">
            <a:extLst>
              <a:ext uri="{FF2B5EF4-FFF2-40B4-BE49-F238E27FC236}">
                <a16:creationId xmlns:a16="http://schemas.microsoft.com/office/drawing/2014/main" id="{AE908849-266D-4A55-B5E6-F3831BB76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7625" y="614363"/>
            <a:ext cx="20638" cy="1004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9" name="Picture 2" descr="http://m.kp.ru/share/i/12/7864734/big.jpg">
            <a:extLst>
              <a:ext uri="{FF2B5EF4-FFF2-40B4-BE49-F238E27FC236}">
                <a16:creationId xmlns:a16="http://schemas.microsoft.com/office/drawing/2014/main" id="{C5C3E681-C254-4C00-8EEA-4FB41C7C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716088"/>
            <a:ext cx="34782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Rectangle 5">
            <a:extLst>
              <a:ext uri="{FF2B5EF4-FFF2-40B4-BE49-F238E27FC236}">
                <a16:creationId xmlns:a16="http://schemas.microsoft.com/office/drawing/2014/main" id="{4BC61316-5155-4EF9-B11D-BB71D5148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58813"/>
            <a:ext cx="2327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</a:rPr>
              <a:t>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Исследовательское</a:t>
            </a:r>
            <a:r>
              <a:rPr lang="ru-RU" altLang="ru-RU" sz="1800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231" name="Прямоугольник 12">
            <a:extLst>
              <a:ext uri="{FF2B5EF4-FFF2-40B4-BE49-F238E27FC236}">
                <a16:creationId xmlns:a16="http://schemas.microsoft.com/office/drawing/2014/main" id="{8116B7B1-BA6D-4600-97A2-50BDCB2E5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2511425"/>
            <a:ext cx="474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 разработки проекта   </a:t>
            </a:r>
            <a:endParaRPr lang="ru-RU" altLang="ru-RU" sz="24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6400945-56BC-41C1-BAF5-CD6FE97DCFD8}"/>
              </a:ext>
            </a:extLst>
          </p:cNvPr>
          <p:cNvSpPr/>
          <p:nvPr/>
        </p:nvSpPr>
        <p:spPr>
          <a:xfrm>
            <a:off x="5387975" y="3227388"/>
            <a:ext cx="2016125" cy="323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Постановка цели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C737411-82D4-46C4-AF48-F1AF4A8EA5C0}"/>
              </a:ext>
            </a:extLst>
          </p:cNvPr>
          <p:cNvSpPr/>
          <p:nvPr/>
        </p:nvSpPr>
        <p:spPr>
          <a:xfrm>
            <a:off x="4119563" y="3894138"/>
            <a:ext cx="4721225" cy="3317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формы реализации проекта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E44E4F7-392A-47BD-9CC0-7723DEABB407}"/>
              </a:ext>
            </a:extLst>
          </p:cNvPr>
          <p:cNvSpPr/>
          <p:nvPr/>
        </p:nvSpPr>
        <p:spPr>
          <a:xfrm>
            <a:off x="2308225" y="4570413"/>
            <a:ext cx="6532563" cy="309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содержания исследовательского  процесса  проекта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672E207-9943-45C4-8F5F-0DA09CE028E4}"/>
              </a:ext>
            </a:extLst>
          </p:cNvPr>
          <p:cNvSpPr/>
          <p:nvPr/>
        </p:nvSpPr>
        <p:spPr>
          <a:xfrm>
            <a:off x="533400" y="5192713"/>
            <a:ext cx="8307388" cy="379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направлений поисковой и практической деятельности в ходе проекта  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A1FF9A3-C286-456A-BA46-36C61A2C5371}"/>
              </a:ext>
            </a:extLst>
          </p:cNvPr>
          <p:cNvSpPr/>
          <p:nvPr/>
        </p:nvSpPr>
        <p:spPr>
          <a:xfrm>
            <a:off x="533400" y="5916613"/>
            <a:ext cx="8307388" cy="552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и коллективная реализация совместной творческой, поисковой и практической деятельности  с    педагогом и родителями  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94E2A40-0AE6-4DF6-A6CD-50BA1C96903D}"/>
              </a:ext>
            </a:extLst>
          </p:cNvPr>
          <p:cNvCxnSpPr/>
          <p:nvPr/>
        </p:nvCxnSpPr>
        <p:spPr>
          <a:xfrm>
            <a:off x="6267450" y="3551238"/>
            <a:ext cx="0" cy="342900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C2A8A5EC-21E1-4A61-A4A8-E4EBDB62865F}"/>
              </a:ext>
            </a:extLst>
          </p:cNvPr>
          <p:cNvCxnSpPr/>
          <p:nvPr/>
        </p:nvCxnSpPr>
        <p:spPr>
          <a:xfrm>
            <a:off x="6238875" y="4225925"/>
            <a:ext cx="0" cy="344488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ABD699B-4F9F-4D96-A0D7-E5F5490DD650}"/>
              </a:ext>
            </a:extLst>
          </p:cNvPr>
          <p:cNvCxnSpPr/>
          <p:nvPr/>
        </p:nvCxnSpPr>
        <p:spPr>
          <a:xfrm>
            <a:off x="6237288" y="4865688"/>
            <a:ext cx="1587" cy="312737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5CC0196-D8FB-461F-A834-E546E9C88450}"/>
              </a:ext>
            </a:extLst>
          </p:cNvPr>
          <p:cNvCxnSpPr/>
          <p:nvPr/>
        </p:nvCxnSpPr>
        <p:spPr>
          <a:xfrm>
            <a:off x="6248400" y="5572125"/>
            <a:ext cx="0" cy="344488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E5C4529-D766-423D-A469-F91431A1B7F2}"/>
              </a:ext>
            </a:extLst>
          </p:cNvPr>
          <p:cNvCxnSpPr/>
          <p:nvPr/>
        </p:nvCxnSpPr>
        <p:spPr>
          <a:xfrm>
            <a:off x="6248400" y="2892425"/>
            <a:ext cx="0" cy="342900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frame29P">
            <a:extLst>
              <a:ext uri="{FF2B5EF4-FFF2-40B4-BE49-F238E27FC236}">
                <a16:creationId xmlns:a16="http://schemas.microsoft.com/office/drawing/2014/main" id="{D18A98EC-C4D9-42FB-A898-124CC023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C47998-7EB6-40E0-A94A-3022978F481C}"/>
              </a:ext>
            </a:extLst>
          </p:cNvPr>
          <p:cNvSpPr/>
          <p:nvPr/>
        </p:nvSpPr>
        <p:spPr>
          <a:xfrm>
            <a:off x="460375" y="1017588"/>
            <a:ext cx="2519363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A37C92-E344-48CE-A6EC-62CA0023E000}"/>
              </a:ext>
            </a:extLst>
          </p:cNvPr>
          <p:cNvSpPr/>
          <p:nvPr/>
        </p:nvSpPr>
        <p:spPr>
          <a:xfrm>
            <a:off x="6280150" y="1019175"/>
            <a:ext cx="2447925" cy="1582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B2E7FBF-F711-451B-B44F-B90002CE03A4}"/>
              </a:ext>
            </a:extLst>
          </p:cNvPr>
          <p:cNvSpPr/>
          <p:nvPr/>
        </p:nvSpPr>
        <p:spPr>
          <a:xfrm>
            <a:off x="3425825" y="1023938"/>
            <a:ext cx="2447925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0246" name="Rectangle 1">
            <a:extLst>
              <a:ext uri="{FF2B5EF4-FFF2-40B4-BE49-F238E27FC236}">
                <a16:creationId xmlns:a16="http://schemas.microsoft.com/office/drawing/2014/main" id="{8CB2EA97-3C48-49F6-89CC-7DC6ABB41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7940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проекта  и решение поставленных задач</a:t>
            </a:r>
            <a:endParaRPr lang="ru-RU" altLang="ru-RU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7" name="Rectangle 2">
            <a:extLst>
              <a:ext uri="{FF2B5EF4-FFF2-40B4-BE49-F238E27FC236}">
                <a16:creationId xmlns:a16="http://schemas.microsoft.com/office/drawing/2014/main" id="{56BD3532-DEC5-405C-985F-542C2849F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1149350"/>
            <a:ext cx="25146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вхождение   в проблемную   ситуацию , формирующие оценивание по проблеме(ведущая роль педагога , родителей)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8" name="Rectangle 3">
            <a:extLst>
              <a:ext uri="{FF2B5EF4-FFF2-40B4-BE49-F238E27FC236}">
                <a16:creationId xmlns:a16="http://schemas.microsoft.com/office/drawing/2014/main" id="{6F200C64-DEBC-4A39-9E35-8722949EF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763" y="1084263"/>
            <a:ext cx="23923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активизация желания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искать пути разрешения проблемной ситуации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(вместе с педагогом и родителями );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9" name="Rectangle 4">
            <a:extLst>
              <a:ext uri="{FF2B5EF4-FFF2-40B4-BE49-F238E27FC236}">
                <a16:creationId xmlns:a16="http://schemas.microsoft.com/office/drawing/2014/main" id="{8028B578-8C5D-4269-99BB-E9E5BD81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363" y="1023938"/>
            <a:ext cx="24463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начальных предпосылок поисковой деятельности (практические опыты совместно с педагогом и родителями ).  </a:t>
            </a:r>
            <a:endParaRPr lang="ru-RU" altLang="ru-RU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50" name="Прямоугольник 15">
            <a:extLst>
              <a:ext uri="{FF2B5EF4-FFF2-40B4-BE49-F238E27FC236}">
                <a16:creationId xmlns:a16="http://schemas.microsoft.com/office/drawing/2014/main" id="{900CEFBE-7366-42E7-AEA8-42D2CCA2C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3054350"/>
            <a:ext cx="3249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70213" algn="ctr"/>
                <a:tab pos="5940425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70213" algn="ctr"/>
                <a:tab pos="5940425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i="1" u="sng">
                <a:solidFill>
                  <a:srgbClr val="7030A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BF0972C-EFAC-48DE-BCBE-90DF833E18F5}"/>
              </a:ext>
            </a:extLst>
          </p:cNvPr>
          <p:cNvSpPr/>
          <p:nvPr/>
        </p:nvSpPr>
        <p:spPr>
          <a:xfrm>
            <a:off x="4519613" y="3851275"/>
            <a:ext cx="4237037" cy="6477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1этап – теоретический (основной)      </a:t>
            </a:r>
          </a:p>
          <a:p>
            <a:pPr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подготовительный 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77E0E2-D248-4FD3-97D2-1A6D115D4E6F}"/>
              </a:ext>
            </a:extLst>
          </p:cNvPr>
          <p:cNvSpPr/>
          <p:nvPr/>
        </p:nvSpPr>
        <p:spPr>
          <a:xfrm>
            <a:off x="4519613" y="4833938"/>
            <a:ext cx="4237037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этап – практический</a:t>
            </a:r>
          </a:p>
          <a:p>
            <a:pPr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исследовательский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95E2225-D15B-478C-8662-4812E7078F59}"/>
              </a:ext>
            </a:extLst>
          </p:cNvPr>
          <p:cNvSpPr/>
          <p:nvPr/>
        </p:nvSpPr>
        <p:spPr>
          <a:xfrm>
            <a:off x="4498975" y="5803900"/>
            <a:ext cx="4229100" cy="54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 этап  - 3 этап</a:t>
            </a:r>
            <a:endParaRPr lang="ru-RU" dirty="0"/>
          </a:p>
        </p:txBody>
      </p:sp>
      <p:sp>
        <p:nvSpPr>
          <p:cNvPr id="10254" name="Прямоугольник 23">
            <a:extLst>
              <a:ext uri="{FF2B5EF4-FFF2-40B4-BE49-F238E27FC236}">
                <a16:creationId xmlns:a16="http://schemas.microsoft.com/office/drawing/2014/main" id="{7FB0ACAE-87E7-49F1-86A2-21FD761D0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5848350"/>
            <a:ext cx="416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3 этап  - Заключительный</a:t>
            </a:r>
            <a:endParaRPr lang="ru-RU" altLang="ru-RU" sz="2000">
              <a:latin typeface="Arial" panose="020B0604020202020204" pitchFamily="34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1E7B7B32-1497-4888-8F17-0906E03AE59C}"/>
              </a:ext>
            </a:extLst>
          </p:cNvPr>
          <p:cNvCxnSpPr/>
          <p:nvPr/>
        </p:nvCxnSpPr>
        <p:spPr>
          <a:xfrm>
            <a:off x="6276975" y="3481388"/>
            <a:ext cx="0" cy="331787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CE707C8-1178-4576-886E-17E1838938BF}"/>
              </a:ext>
            </a:extLst>
          </p:cNvPr>
          <p:cNvCxnSpPr/>
          <p:nvPr/>
        </p:nvCxnSpPr>
        <p:spPr>
          <a:xfrm>
            <a:off x="2438400" y="673100"/>
            <a:ext cx="0" cy="344488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C763424-07B0-4D31-84E5-6ABF926930FA}"/>
              </a:ext>
            </a:extLst>
          </p:cNvPr>
          <p:cNvCxnSpPr/>
          <p:nvPr/>
        </p:nvCxnSpPr>
        <p:spPr>
          <a:xfrm>
            <a:off x="4876800" y="673100"/>
            <a:ext cx="0" cy="344488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5D0EF4F-F69A-4512-8E66-9720A34D76F4}"/>
              </a:ext>
            </a:extLst>
          </p:cNvPr>
          <p:cNvCxnSpPr/>
          <p:nvPr/>
        </p:nvCxnSpPr>
        <p:spPr>
          <a:xfrm>
            <a:off x="7848600" y="681038"/>
            <a:ext cx="0" cy="342900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8A098BA5-F25C-4D6D-844F-0EE4F680A9A6}"/>
              </a:ext>
            </a:extLst>
          </p:cNvPr>
          <p:cNvCxnSpPr/>
          <p:nvPr/>
        </p:nvCxnSpPr>
        <p:spPr>
          <a:xfrm flipH="1">
            <a:off x="6276975" y="4486275"/>
            <a:ext cx="11113" cy="347663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16E8F0B7-A2DF-4996-B8E9-91BE0A8FB67C}"/>
              </a:ext>
            </a:extLst>
          </p:cNvPr>
          <p:cNvCxnSpPr/>
          <p:nvPr/>
        </p:nvCxnSpPr>
        <p:spPr>
          <a:xfrm>
            <a:off x="6342063" y="5472113"/>
            <a:ext cx="0" cy="331787"/>
          </a:xfrm>
          <a:prstGeom prst="straightConnector1">
            <a:avLst/>
          </a:prstGeom>
          <a:ln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1" name="Picture 2" descr="http://5.hidemyass.com/ip-1/encoded/Oi8vZXJrZXRhaS5rei93cC1jb250ZW50L3VwbG9hZHMvMjAxMy8wNS9rYXpha2gtdGlsaW5kZS1rb2xkYW5pbGF0aW4tb3luZGFyLmpwZw%3D%3D">
            <a:extLst>
              <a:ext uri="{FF2B5EF4-FFF2-40B4-BE49-F238E27FC236}">
                <a16:creationId xmlns:a16="http://schemas.microsoft.com/office/drawing/2014/main" id="{0E276F3D-B31E-4BFA-9CAB-9E8431DF7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967163"/>
            <a:ext cx="3778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2" name="Прямоугольник 15">
            <a:extLst>
              <a:ext uri="{FF2B5EF4-FFF2-40B4-BE49-F238E27FC236}">
                <a16:creationId xmlns:a16="http://schemas.microsoft.com/office/drawing/2014/main" id="{04EAC6B0-7278-4593-8C1E-EB3AE9238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3617913"/>
            <a:ext cx="324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70213" algn="ctr"/>
                <a:tab pos="5940425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70213" algn="ctr"/>
                <a:tab pos="5940425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70213" algn="ctr"/>
                <a:tab pos="5940425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70213" algn="ctr"/>
                <a:tab pos="5940425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Завтрак полезный  или нет</a:t>
            </a:r>
          </a:p>
        </p:txBody>
      </p:sp>
      <p:pic>
        <p:nvPicPr>
          <p:cNvPr id="10263" name="Picture 6" descr="http://www.gifmania.co.il/Animated-Gifs-Animated-Letters/Animations-Red-Letters/Images-Alphabet-Red-Hands/Alphabet-Red-Hands-9115.gif">
            <a:extLst>
              <a:ext uri="{FF2B5EF4-FFF2-40B4-BE49-F238E27FC236}">
                <a16:creationId xmlns:a16="http://schemas.microsoft.com/office/drawing/2014/main" id="{C8663476-508B-48C4-9926-35BF6B77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744788"/>
            <a:ext cx="17272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ame29P">
            <a:extLst>
              <a:ext uri="{FF2B5EF4-FFF2-40B4-BE49-F238E27FC236}">
                <a16:creationId xmlns:a16="http://schemas.microsoft.com/office/drawing/2014/main" id="{75E8559B-D096-4F4C-AB8A-2D0D5F79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1631" r="2528" b="1656"/>
          <a:stretch>
            <a:fillRect/>
          </a:stretch>
        </p:blipFill>
        <p:spPr bwMode="auto">
          <a:xfrm>
            <a:off x="0" y="117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3">
            <a:extLst>
              <a:ext uri="{FF2B5EF4-FFF2-40B4-BE49-F238E27FC236}">
                <a16:creationId xmlns:a16="http://schemas.microsoft.com/office/drawing/2014/main" id="{31E985F3-4A39-4553-A970-6EBA7FA1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5268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Теоретическая (Основная) часть </a:t>
            </a:r>
            <a:endParaRPr lang="ru-RU" altLang="ru-RU" sz="240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8" name="Прямоугольник 2">
            <a:extLst>
              <a:ext uri="{FF2B5EF4-FFF2-40B4-BE49-F238E27FC236}">
                <a16:creationId xmlns:a16="http://schemas.microsoft.com/office/drawing/2014/main" id="{B8C8E995-8275-4996-A59C-8C4947FD8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95313"/>
            <a:ext cx="29908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же такое завтрак?</a:t>
            </a:r>
            <a:endParaRPr lang="ru-RU" altLang="ru-RU" sz="2000" i="1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Прямоугольник 4">
            <a:extLst>
              <a:ext uri="{FF2B5EF4-FFF2-40B4-BE49-F238E27FC236}">
                <a16:creationId xmlns:a16="http://schemas.microsoft.com/office/drawing/2014/main" id="{647778CD-4CB9-4896-8038-D47801E7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00125"/>
            <a:ext cx="8229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1800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</a:t>
            </a: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sz="1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древнерусского – «заутрок, заутренья», (заутрокъ, завтрокъ в 18 в.), т.е. еда с раннего утра, спозаранок. В ряде областей завтрак назывался также «перехваток», а на юге России – «снеданье, ранний кус».  </a:t>
            </a:r>
            <a:endParaRPr lang="ru-RU" altLang="ru-RU" sz="14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70" name="Прямоугольник 5">
            <a:extLst>
              <a:ext uri="{FF2B5EF4-FFF2-40B4-BE49-F238E27FC236}">
                <a16:creationId xmlns:a16="http://schemas.microsoft.com/office/drawing/2014/main" id="{BB98B9B0-A0BB-45B3-BEF9-6DB8B255A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2381250"/>
            <a:ext cx="4687887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 u="sng">
                <a:latin typeface="Times New Roman" panose="02020603050405020304" pitchFamily="18" charset="0"/>
                <a:cs typeface="Calibri" panose="020F0502020204030204" pitchFamily="34" charset="0"/>
              </a:rPr>
              <a:t>Завтрак</a:t>
            </a:r>
            <a:r>
              <a:rPr lang="ru-RU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 – это залог хорошего успешного дня и залог хорошего настроения, прекрасное начало дня, первый утренний прием пищи, самый важный из дневных приемов пищи, так как способствует окончательному пробуждению и поднятию настроения, заряжает человека энергией на весь день, пробуждает организм утром, запускает метаболические процессы, помогает лучше сконцентрироваться на поставленных задачах и успешнее справляться с ними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1271" name="Picture 6" descr="http://votename.ru/lechenie-alko/imgs/69412-lechenie-alkogolizma-podshiva-kiev.jpg">
            <a:extLst>
              <a:ext uri="{FF2B5EF4-FFF2-40B4-BE49-F238E27FC236}">
                <a16:creationId xmlns:a16="http://schemas.microsoft.com/office/drawing/2014/main" id="{7513D2F5-EACB-479C-9DE8-194F6B60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527300"/>
            <a:ext cx="35814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</TotalTime>
  <Words>2763</Words>
  <Application>Microsoft Office PowerPoint</Application>
  <PresentationFormat>Экран (4:3)</PresentationFormat>
  <Paragraphs>315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максим алексеев</cp:lastModifiedBy>
  <cp:revision>190</cp:revision>
  <cp:lastPrinted>1601-01-01T00:00:00Z</cp:lastPrinted>
  <dcterms:created xsi:type="dcterms:W3CDTF">1601-01-01T00:00:00Z</dcterms:created>
  <dcterms:modified xsi:type="dcterms:W3CDTF">2022-03-02T03:50:43Z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