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65" r:id="rId12"/>
    <p:sldId id="271" r:id="rId13"/>
    <p:sldId id="266" r:id="rId14"/>
    <p:sldId id="267" r:id="rId15"/>
    <p:sldId id="268" r:id="rId16"/>
    <p:sldId id="269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876" autoAdjust="0"/>
  </p:normalViewPr>
  <p:slideViewPr>
    <p:cSldViewPr>
      <p:cViewPr varScale="1">
        <p:scale>
          <a:sx n="77" d="100"/>
          <a:sy n="77" d="100"/>
        </p:scale>
        <p:origin x="171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2CD2-ACC1-413C-8268-F0547F586390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3C24DFD-61FD-4DA3-B6BD-177BDB2EDC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2CD2-ACC1-413C-8268-F0547F586390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24DFD-61FD-4DA3-B6BD-177BDB2EDC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2CD2-ACC1-413C-8268-F0547F586390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24DFD-61FD-4DA3-B6BD-177BDB2EDC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2CD2-ACC1-413C-8268-F0547F586390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3C24DFD-61FD-4DA3-B6BD-177BDB2EDC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2CD2-ACC1-413C-8268-F0547F586390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24DFD-61FD-4DA3-B6BD-177BDB2EDC8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2CD2-ACC1-413C-8268-F0547F586390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24DFD-61FD-4DA3-B6BD-177BDB2EDC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2CD2-ACC1-413C-8268-F0547F586390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3C24DFD-61FD-4DA3-B6BD-177BDB2EDC8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2CD2-ACC1-413C-8268-F0547F586390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24DFD-61FD-4DA3-B6BD-177BDB2EDC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2CD2-ACC1-413C-8268-F0547F586390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24DFD-61FD-4DA3-B6BD-177BDB2EDC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2CD2-ACC1-413C-8268-F0547F586390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24DFD-61FD-4DA3-B6BD-177BDB2EDC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2CD2-ACC1-413C-8268-F0547F586390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24DFD-61FD-4DA3-B6BD-177BDB2EDC8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57D2CD2-ACC1-413C-8268-F0547F586390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3C24DFD-61FD-4DA3-B6BD-177BDB2EDC8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674813"/>
            <a:ext cx="8458200" cy="12223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«Проектная деятельность – основа формирования Универсальных учебных действий»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pPr algn="just"/>
            <a:endParaRPr lang="ru-RU" dirty="0"/>
          </a:p>
        </p:txBody>
      </p:sp>
      <p:pic>
        <p:nvPicPr>
          <p:cNvPr id="3074" name="Picture 2" descr="C:\Users\Admin\Desktop\1Б класс 2015 01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67" t="313059" r="60748" b="-221300"/>
          <a:stretch/>
        </p:blipFill>
        <p:spPr bwMode="auto">
          <a:xfrm>
            <a:off x="3067051" y="8000999"/>
            <a:ext cx="40005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8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Цель проекта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познакомить с новым видом работы – проектом; </a:t>
            </a:r>
            <a:endParaRPr lang="ru-RU" dirty="0" smtClean="0"/>
          </a:p>
          <a:p>
            <a:pPr algn="just"/>
            <a:r>
              <a:rPr lang="ru-RU" dirty="0" smtClean="0"/>
              <a:t>расширять </a:t>
            </a:r>
            <a:r>
              <a:rPr lang="ru-RU" dirty="0"/>
              <a:t>знания о родной  станице</a:t>
            </a:r>
            <a:r>
              <a:rPr lang="ru-RU" dirty="0" smtClean="0"/>
              <a:t>;</a:t>
            </a:r>
          </a:p>
          <a:p>
            <a:pPr algn="just"/>
            <a:r>
              <a:rPr lang="ru-RU" dirty="0" smtClean="0"/>
              <a:t>способствовать </a:t>
            </a:r>
            <a:r>
              <a:rPr lang="ru-RU" dirty="0"/>
              <a:t>воспитанию чувства гордости за свою малую Родину.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067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Задачи проекта:</a:t>
            </a:r>
            <a:r>
              <a:rPr lang="ru-RU" b="1" i="1" dirty="0"/>
              <a:t/>
            </a:r>
            <a:br>
              <a:rPr lang="ru-RU" b="1" i="1" dirty="0"/>
            </a:b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ru-RU" dirty="0" smtClean="0"/>
              <a:t>Собрать </a:t>
            </a:r>
            <a:r>
              <a:rPr lang="ru-RU" dirty="0"/>
              <a:t>информацию о </a:t>
            </a:r>
            <a:r>
              <a:rPr lang="ru-RU" dirty="0" smtClean="0"/>
              <a:t>станице Гиагинской </a:t>
            </a:r>
            <a:r>
              <a:rPr lang="ru-RU" dirty="0"/>
              <a:t>по своему направлению.</a:t>
            </a:r>
          </a:p>
          <a:p>
            <a:pPr lvl="0" algn="just"/>
            <a:r>
              <a:rPr lang="ru-RU" dirty="0"/>
              <a:t>Подготовить иллюстративный материал.</a:t>
            </a:r>
          </a:p>
          <a:p>
            <a:pPr lvl="0" algn="just"/>
            <a:r>
              <a:rPr lang="ru-RU" dirty="0"/>
              <a:t>Поделиться знаниями с одноклассниками.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230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Планируемые  результаты: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учащиеся научатся фотографировать достопримечательности; </a:t>
            </a:r>
            <a:endParaRPr lang="ru-RU" dirty="0" smtClean="0"/>
          </a:p>
          <a:p>
            <a:pPr algn="just"/>
            <a:r>
              <a:rPr lang="ru-RU" dirty="0" smtClean="0"/>
              <a:t>интервьюировать </a:t>
            </a:r>
            <a:r>
              <a:rPr lang="ru-RU" dirty="0"/>
              <a:t>членов своей семьи; </a:t>
            </a:r>
            <a:endParaRPr lang="ru-RU" dirty="0" smtClean="0"/>
          </a:p>
          <a:p>
            <a:pPr algn="just"/>
            <a:r>
              <a:rPr lang="ru-RU" dirty="0" smtClean="0"/>
              <a:t>составлять </a:t>
            </a:r>
            <a:r>
              <a:rPr lang="ru-RU" dirty="0"/>
              <a:t>устный рассказ; </a:t>
            </a:r>
            <a:endParaRPr lang="ru-RU" dirty="0" smtClean="0"/>
          </a:p>
          <a:p>
            <a:pPr algn="just"/>
            <a:r>
              <a:rPr lang="ru-RU" dirty="0" smtClean="0"/>
              <a:t>выступать </a:t>
            </a:r>
            <a:r>
              <a:rPr lang="ru-RU" dirty="0"/>
              <a:t>с подготовленным сообщением, опираясь на фотографии, слайды.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106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Праздник проектов</a:t>
            </a:r>
            <a:br>
              <a:rPr lang="ru-RU" b="1" i="1" dirty="0" smtClean="0"/>
            </a:br>
            <a:r>
              <a:rPr lang="ru-RU" b="1" i="1" dirty="0" smtClean="0"/>
              <a:t> 1 Б класс</a:t>
            </a:r>
            <a:endParaRPr lang="ru-RU" b="1" i="1" dirty="0"/>
          </a:p>
        </p:txBody>
      </p:sp>
      <p:pic>
        <p:nvPicPr>
          <p:cNvPr id="1026" name="Picture 2" descr="D:\сохранено Фото с библиотеки\Фото с библиотеки\2015-11-19 1Б класс 2015 Праздник проектов\1Б класс 2015 00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38" t="4295" r="-3091"/>
          <a:stretch/>
        </p:blipFill>
        <p:spPr bwMode="auto">
          <a:xfrm>
            <a:off x="251520" y="1660124"/>
            <a:ext cx="3928876" cy="23026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Объект 4" descr="C:\Users\Наташа\Pictures\2015-11-19 1Б класс 2015\1Б класс 2015 030.JPG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3" t="8235" r="9742"/>
          <a:stretch/>
        </p:blipFill>
        <p:spPr bwMode="auto">
          <a:xfrm>
            <a:off x="5397623" y="1556792"/>
            <a:ext cx="3045042" cy="26431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:\Users\Наташа\Pictures\2015-11-19 1Б класс 2015\1Б класс 2015 021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3" t="6410" r="13253"/>
          <a:stretch/>
        </p:blipFill>
        <p:spPr bwMode="auto">
          <a:xfrm>
            <a:off x="2725444" y="1961964"/>
            <a:ext cx="3391271" cy="31497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2164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Праздник проектов </a:t>
            </a:r>
            <a:br>
              <a:rPr lang="ru-RU" b="1" i="1" dirty="0" smtClean="0"/>
            </a:br>
            <a:r>
              <a:rPr lang="ru-RU" b="1" i="1" dirty="0" smtClean="0"/>
              <a:t>1 Б класс</a:t>
            </a:r>
            <a:endParaRPr lang="ru-RU" b="1" i="1" dirty="0"/>
          </a:p>
        </p:txBody>
      </p:sp>
      <p:pic>
        <p:nvPicPr>
          <p:cNvPr id="4" name="Объект 3" descr="C:\Users\Наташа\Pictures\2015-11-19 1Б класс 2015\1Б класс 2015 007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31" b="2967"/>
          <a:stretch/>
        </p:blipFill>
        <p:spPr bwMode="auto">
          <a:xfrm>
            <a:off x="611560" y="1484784"/>
            <a:ext cx="3202869" cy="26013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Users\Наташа\Pictures\2015-11-19 1Б класс 2015\1Б класс 2015 02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8" t="7239" r="18482"/>
          <a:stretch/>
        </p:blipFill>
        <p:spPr bwMode="auto">
          <a:xfrm>
            <a:off x="4572000" y="1484784"/>
            <a:ext cx="3124939" cy="2815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:\Users\Наташа\Pictures\2015-11-19 1Б класс 2015\1Б класс 2015 006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9" t="11642" r="23171"/>
          <a:stretch/>
        </p:blipFill>
        <p:spPr bwMode="auto">
          <a:xfrm>
            <a:off x="2618913" y="4030462"/>
            <a:ext cx="2503504" cy="23789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434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Праздник проектов </a:t>
            </a:r>
            <a:br>
              <a:rPr lang="ru-RU" b="1" i="1" dirty="0" smtClean="0"/>
            </a:br>
            <a:r>
              <a:rPr lang="ru-RU" b="1" i="1" dirty="0" smtClean="0"/>
              <a:t>1 Б класс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D:\1 класс Колчина 2015-2016\ФОТО Защита проекта\IMG_157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" t="4175" r="5048" b="26200"/>
          <a:stretch/>
        </p:blipFill>
        <p:spPr bwMode="auto">
          <a:xfrm>
            <a:off x="395536" y="1628800"/>
            <a:ext cx="8407153" cy="39771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1331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Вывод:</a:t>
            </a:r>
            <a:br>
              <a:rPr lang="ru-RU" b="1" i="1" dirty="0" smtClean="0"/>
            </a:b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b="1" i="1" dirty="0"/>
              <a:t>П</a:t>
            </a:r>
            <a:r>
              <a:rPr lang="ru-RU" b="1" i="1" dirty="0" smtClean="0"/>
              <a:t>роектный </a:t>
            </a:r>
            <a:r>
              <a:rPr lang="ru-RU" b="1" i="1" dirty="0"/>
              <a:t>тип мышления - залог дальнейшего успеха в обучении учащихся.</a:t>
            </a:r>
            <a:endParaRPr lang="ru-RU" dirty="0"/>
          </a:p>
          <a:p>
            <a:pPr marL="0" indent="0">
              <a:buNone/>
            </a:pPr>
            <a:r>
              <a:rPr lang="ru-RU" b="1" i="1" dirty="0"/>
              <a:t>Проектная деятельность является:</a:t>
            </a:r>
          </a:p>
          <a:p>
            <a:pPr algn="just"/>
            <a:r>
              <a:rPr lang="ru-RU" b="1" i="1" dirty="0" smtClean="0"/>
              <a:t>-результативной</a:t>
            </a:r>
            <a:r>
              <a:rPr lang="ru-RU" b="1" i="1" dirty="0"/>
              <a:t>,</a:t>
            </a:r>
            <a:r>
              <a:rPr lang="ru-RU" dirty="0"/>
              <a:t> поскольку обеспечивает высокое качество усвоения знаний, эффективной для развития интеллекта и творческих способностей младших школьников,  развивающей универсальные учебные действия;</a:t>
            </a:r>
          </a:p>
          <a:p>
            <a:pPr algn="just"/>
            <a:r>
              <a:rPr lang="ru-RU" b="1" i="1" dirty="0" smtClean="0"/>
              <a:t>-</a:t>
            </a:r>
            <a:r>
              <a:rPr lang="ru-RU" b="1" i="1" dirty="0" err="1" smtClean="0"/>
              <a:t>здоровьесберегающей</a:t>
            </a:r>
            <a:r>
              <a:rPr lang="ru-RU" b="1" i="1" dirty="0"/>
              <a:t>,</a:t>
            </a:r>
            <a:r>
              <a:rPr lang="ru-RU" dirty="0"/>
              <a:t> потому что позволяет снижать нервно-психические нагрузки учащихся за счёт стимуляции познавательной мотивации и «открытия» знаний.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365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/>
              <a:t>итоги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/>
              <a:t>Подводя итоги, следует подчеркнуть, что проектное обучение</a:t>
            </a:r>
            <a:r>
              <a:rPr lang="ru-RU" dirty="0" smtClean="0"/>
              <a:t>:</a:t>
            </a:r>
            <a:r>
              <a:rPr lang="ru-RU" dirty="0"/>
              <a:t> </a:t>
            </a:r>
          </a:p>
          <a:p>
            <a:pPr algn="just"/>
            <a:r>
              <a:rPr lang="ru-RU" dirty="0" smtClean="0"/>
              <a:t>-развивает </a:t>
            </a:r>
            <a:r>
              <a:rPr lang="ru-RU" dirty="0"/>
              <a:t>познавательные и творческие возможности, речь обучающихся;</a:t>
            </a:r>
          </a:p>
          <a:p>
            <a:pPr algn="just"/>
            <a:r>
              <a:rPr lang="ru-RU" dirty="0"/>
              <a:t>- воспитывает инициативную личность ребенка;</a:t>
            </a:r>
          </a:p>
          <a:p>
            <a:pPr algn="just"/>
            <a:r>
              <a:rPr lang="ru-RU" dirty="0"/>
              <a:t>- развивает внутреннюю мотивацию к обучению;</a:t>
            </a:r>
          </a:p>
          <a:p>
            <a:pPr algn="just"/>
            <a:r>
              <a:rPr lang="ru-RU" dirty="0" smtClean="0"/>
              <a:t>-способствует </a:t>
            </a:r>
            <a:r>
              <a:rPr lang="ru-RU" dirty="0"/>
              <a:t>стойкому качественному усвоению знаний.</a:t>
            </a:r>
          </a:p>
          <a:p>
            <a:pPr marL="0" indent="0" algn="just">
              <a:buNone/>
            </a:pPr>
            <a:r>
              <a:rPr lang="ru-RU" b="1" i="1" dirty="0"/>
              <a:t>Проектная деятельность</a:t>
            </a:r>
            <a:r>
              <a:rPr lang="ru-RU" b="1" dirty="0"/>
              <a:t> </a:t>
            </a:r>
            <a:r>
              <a:rPr lang="ru-RU" b="1" i="1" dirty="0"/>
              <a:t>- основа для формирования универсальных учебных действий.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351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Что мы понимаем под проектами</a:t>
            </a:r>
            <a:r>
              <a:rPr lang="ru-RU" b="1" i="1" dirty="0"/>
              <a:t>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 fontAlgn="base">
              <a:buNone/>
            </a:pPr>
            <a:r>
              <a:rPr lang="ru-RU" b="1" i="1" dirty="0" smtClean="0"/>
              <a:t>Проект</a:t>
            </a:r>
            <a:r>
              <a:rPr lang="ru-RU" dirty="0" smtClean="0"/>
              <a:t> - комплекс </a:t>
            </a:r>
            <a:r>
              <a:rPr lang="ru-RU" dirty="0"/>
              <a:t>взаимосвязанных мероприятий, предназначенных для достижения определенной цели в течение заданного периода времени и в рамках выделенного </a:t>
            </a:r>
            <a:r>
              <a:rPr lang="ru-RU" dirty="0" smtClean="0"/>
              <a:t>бюджета. </a:t>
            </a:r>
          </a:p>
          <a:p>
            <a:pPr marL="0" indent="0" algn="just" fontAlgn="base">
              <a:buNone/>
            </a:pPr>
            <a:r>
              <a:rPr lang="ru-RU" b="1" i="1" dirty="0" smtClean="0"/>
              <a:t>Признаки </a:t>
            </a:r>
            <a:r>
              <a:rPr lang="ru-RU" b="1" i="1" dirty="0"/>
              <a:t>отличия проектной деятельности от других видов деятельности:</a:t>
            </a:r>
          </a:p>
          <a:p>
            <a:pPr lvl="0" algn="just" fontAlgn="base"/>
            <a:r>
              <a:rPr lang="ru-RU" dirty="0" smtClean="0"/>
              <a:t>-направленность </a:t>
            </a:r>
            <a:r>
              <a:rPr lang="ru-RU" dirty="0"/>
              <a:t>на достижение конкретных </a:t>
            </a:r>
            <a:r>
              <a:rPr lang="ru-RU" dirty="0" smtClean="0"/>
              <a:t>целей;</a:t>
            </a:r>
            <a:endParaRPr lang="ru-RU" dirty="0"/>
          </a:p>
          <a:p>
            <a:pPr lvl="0" algn="just" fontAlgn="base"/>
            <a:r>
              <a:rPr lang="ru-RU" dirty="0" smtClean="0"/>
              <a:t>-координированное </a:t>
            </a:r>
            <a:r>
              <a:rPr lang="ru-RU" dirty="0"/>
              <a:t>выполнение взаимосвязанных </a:t>
            </a:r>
            <a:r>
              <a:rPr lang="ru-RU" dirty="0" smtClean="0"/>
              <a:t>действий;</a:t>
            </a:r>
            <a:endParaRPr lang="ru-RU" dirty="0"/>
          </a:p>
          <a:p>
            <a:pPr lvl="0" algn="just" fontAlgn="base"/>
            <a:r>
              <a:rPr lang="ru-RU" dirty="0" smtClean="0"/>
              <a:t>-ограниченная </a:t>
            </a:r>
            <a:r>
              <a:rPr lang="ru-RU" dirty="0"/>
              <a:t>протяженность во времени с определенным началом и </a:t>
            </a:r>
            <a:r>
              <a:rPr lang="ru-RU" dirty="0" smtClean="0"/>
              <a:t>концом.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816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Классификация проектов по видам конечного продукта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 algn="just" fontAlgn="base"/>
            <a:r>
              <a:rPr lang="ru-RU" b="1" i="1" dirty="0"/>
              <a:t>И</a:t>
            </a:r>
            <a:r>
              <a:rPr lang="ru-RU" b="1" i="1" dirty="0" smtClean="0"/>
              <a:t>зделия</a:t>
            </a:r>
            <a:r>
              <a:rPr lang="ru-RU" b="1" dirty="0"/>
              <a:t>:</a:t>
            </a:r>
            <a:r>
              <a:rPr lang="ru-RU" dirty="0"/>
              <a:t> результат – изделие, поделка, конструкция, в том числе информационная продукция (книга, мультфильм, открытка, песня, и т.д</a:t>
            </a:r>
            <a:r>
              <a:rPr lang="ru-RU" dirty="0" smtClean="0"/>
              <a:t>.).</a:t>
            </a:r>
            <a:endParaRPr lang="ru-RU" dirty="0"/>
          </a:p>
          <a:p>
            <a:pPr lvl="0" algn="just" fontAlgn="base"/>
            <a:r>
              <a:rPr lang="ru-RU" b="1" i="1" dirty="0"/>
              <a:t>М</a:t>
            </a:r>
            <a:r>
              <a:rPr lang="ru-RU" b="1" i="1" dirty="0" smtClean="0"/>
              <a:t>ероприятия</a:t>
            </a:r>
            <a:r>
              <a:rPr lang="ru-RU" dirty="0"/>
              <a:t>: результат – само проведенное мероприятие (праздники, викторины, конкурсы, показы мод, концерты, соревнования</a:t>
            </a:r>
            <a:r>
              <a:rPr lang="ru-RU" dirty="0" smtClean="0"/>
              <a:t>).</a:t>
            </a:r>
            <a:endParaRPr lang="ru-RU" dirty="0"/>
          </a:p>
          <a:p>
            <a:pPr lvl="0" algn="just" fontAlgn="base"/>
            <a:r>
              <a:rPr lang="ru-RU" b="1" i="1" dirty="0"/>
              <a:t>Р</a:t>
            </a:r>
            <a:r>
              <a:rPr lang="ru-RU" b="1" i="1" dirty="0" smtClean="0"/>
              <a:t>ешения </a:t>
            </a:r>
            <a:r>
              <a:rPr lang="ru-RU" b="1" i="1" dirty="0"/>
              <a:t>проблем</a:t>
            </a:r>
            <a:r>
              <a:rPr lang="ru-RU" dirty="0"/>
              <a:t>: результат – решённая </a:t>
            </a:r>
            <a:r>
              <a:rPr lang="ru-RU" dirty="0" smtClean="0"/>
              <a:t>проблема.</a:t>
            </a:r>
            <a:endParaRPr lang="ru-RU" dirty="0"/>
          </a:p>
          <a:p>
            <a:pPr lvl="0" algn="just" fontAlgn="base"/>
            <a:r>
              <a:rPr lang="ru-RU" b="1" i="1" dirty="0"/>
              <a:t>И</a:t>
            </a:r>
            <a:r>
              <a:rPr lang="ru-RU" b="1" i="1" dirty="0" smtClean="0"/>
              <a:t>сследования</a:t>
            </a:r>
            <a:r>
              <a:rPr lang="ru-RU" dirty="0"/>
              <a:t>: результат – самостоятельно полученные новые знания.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286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/>
              <a:t>Особый вид проекта – учебный проект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 fontAlgn="base">
              <a:buNone/>
            </a:pPr>
            <a:r>
              <a:rPr lang="ru-RU" b="1" i="1" dirty="0" smtClean="0"/>
              <a:t>     Его </a:t>
            </a:r>
            <a:r>
              <a:rPr lang="ru-RU" b="1" i="1" dirty="0"/>
              <a:t>результат – новые знания</a:t>
            </a:r>
            <a:r>
              <a:rPr lang="ru-RU" dirty="0"/>
              <a:t>, полученные участниками проекта. Чтобы стало понятно, что участники проекта как следует изучили какую-то тему, им предлагается включить в проект разного рода действия с этими знаниями:</a:t>
            </a:r>
          </a:p>
          <a:p>
            <a:pPr lvl="0" algn="just" fontAlgn="base"/>
            <a:r>
              <a:rPr lang="ru-RU" dirty="0"/>
              <a:t>решить какую-либо проблему по изучаемой теме,</a:t>
            </a:r>
          </a:p>
          <a:p>
            <a:pPr lvl="0" algn="just" fontAlgn="base"/>
            <a:r>
              <a:rPr lang="ru-RU" dirty="0"/>
              <a:t>провести исследования и получить какие-то новые знания по этой теме,</a:t>
            </a:r>
          </a:p>
          <a:p>
            <a:pPr lvl="0" algn="just" fontAlgn="base"/>
            <a:r>
              <a:rPr lang="ru-RU" dirty="0"/>
              <a:t>применить полученные знания при создании изделия (в </a:t>
            </a:r>
            <a:r>
              <a:rPr lang="ru-RU" dirty="0" err="1"/>
              <a:t>т.ч</a:t>
            </a:r>
            <a:r>
              <a:rPr lang="ru-RU" dirty="0"/>
              <a:t>. информационного) или при проведении мероприятия.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91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/>
              <a:t>Для чего нужны проекты?</a:t>
            </a:r>
            <a:br>
              <a:rPr lang="ru-RU" b="1" i="1" dirty="0"/>
            </a:b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fontAlgn="base"/>
            <a:r>
              <a:rPr lang="ru-RU" dirty="0" smtClean="0"/>
              <a:t>Работа </a:t>
            </a:r>
            <a:r>
              <a:rPr lang="ru-RU" dirty="0"/>
              <a:t>над </a:t>
            </a:r>
            <a:r>
              <a:rPr lang="ru-RU" dirty="0" smtClean="0"/>
              <a:t>проектами – это способ </a:t>
            </a:r>
            <a:r>
              <a:rPr lang="ru-RU" dirty="0"/>
              <a:t>формирования общих учебных умений (универсальных учебных действий):</a:t>
            </a:r>
          </a:p>
          <a:p>
            <a:pPr lvl="0" algn="just" fontAlgn="base"/>
            <a:r>
              <a:rPr lang="ru-RU" dirty="0"/>
              <a:t>организационных (регулятивных),</a:t>
            </a:r>
          </a:p>
          <a:p>
            <a:pPr lvl="0" algn="just" fontAlgn="base"/>
            <a:r>
              <a:rPr lang="ru-RU" dirty="0"/>
              <a:t>интеллектуальных (познавательных),</a:t>
            </a:r>
          </a:p>
          <a:p>
            <a:pPr lvl="0" algn="just" fontAlgn="base"/>
            <a:r>
              <a:rPr lang="ru-RU" dirty="0"/>
              <a:t>оценочных (личностных),</a:t>
            </a:r>
          </a:p>
          <a:p>
            <a:pPr lvl="0" algn="just" fontAlgn="base"/>
            <a:r>
              <a:rPr lang="ru-RU" dirty="0"/>
              <a:t>коммуникативных.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827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/>
              <a:t>работа над проектами позволяет:</a:t>
            </a:r>
            <a:br>
              <a:rPr lang="ru-RU" b="1" i="1" dirty="0"/>
            </a:b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 fontAlgn="base"/>
            <a:r>
              <a:rPr lang="ru-RU" dirty="0" smtClean="0"/>
              <a:t>обрести </a:t>
            </a:r>
            <a:r>
              <a:rPr lang="ru-RU" dirty="0"/>
              <a:t>ученикам ощущение </a:t>
            </a:r>
            <a:r>
              <a:rPr lang="ru-RU" dirty="0" smtClean="0"/>
              <a:t>успешности, независящее </a:t>
            </a:r>
            <a:r>
              <a:rPr lang="ru-RU" dirty="0"/>
              <a:t>от </a:t>
            </a:r>
            <a:r>
              <a:rPr lang="ru-RU" dirty="0" smtClean="0"/>
              <a:t>успеваемости;</a:t>
            </a:r>
          </a:p>
          <a:p>
            <a:pPr lvl="0" algn="just" fontAlgn="base"/>
            <a:r>
              <a:rPr lang="ru-RU" dirty="0" smtClean="0"/>
              <a:t> научиться </a:t>
            </a:r>
            <a:r>
              <a:rPr lang="ru-RU" dirty="0"/>
              <a:t>применять полученные </a:t>
            </a:r>
            <a:r>
              <a:rPr lang="ru-RU" dirty="0" smtClean="0"/>
              <a:t>знания;</a:t>
            </a:r>
            <a:endParaRPr lang="ru-RU" dirty="0"/>
          </a:p>
          <a:p>
            <a:pPr lvl="0" algn="just" fontAlgn="base"/>
            <a:r>
              <a:rPr lang="ru-RU" dirty="0"/>
              <a:t>организовывать сотрудничество с родителями на регулярной основе.</a:t>
            </a:r>
          </a:p>
          <a:p>
            <a:pPr marL="0" indent="0" algn="just" fontAlgn="base">
              <a:buNone/>
            </a:pPr>
            <a:r>
              <a:rPr lang="ru-RU" b="1" i="1" dirty="0"/>
              <a:t>Главное в работе над проектами </a:t>
            </a:r>
            <a:r>
              <a:rPr lang="ru-RU" dirty="0"/>
              <a:t>– научить школьников создавать и реализовывать свои замыслы. Это очень важное умение.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333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/>
              <a:t>Этапы проектной деятельности</a:t>
            </a:r>
            <a:br>
              <a:rPr lang="ru-RU" b="1" i="1" dirty="0"/>
            </a:b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 algn="just" fontAlgn="base"/>
            <a:r>
              <a:rPr lang="ru-RU" dirty="0" smtClean="0"/>
              <a:t>Выбор </a:t>
            </a:r>
            <a:r>
              <a:rPr lang="ru-RU" dirty="0"/>
              <a:t>учителем общей темы класса и знакомство детей с общей темой.</a:t>
            </a:r>
          </a:p>
          <a:p>
            <a:pPr lvl="0" algn="just" fontAlgn="base"/>
            <a:r>
              <a:rPr lang="ru-RU" dirty="0"/>
              <a:t>Выбор детьми своих тем в рамках общей темы класса.</a:t>
            </a:r>
          </a:p>
          <a:p>
            <a:pPr lvl="0" algn="just" fontAlgn="base"/>
            <a:r>
              <a:rPr lang="ru-RU" dirty="0"/>
              <a:t>Поиск информации по выбранным детьми темам.</a:t>
            </a:r>
          </a:p>
          <a:p>
            <a:pPr lvl="0" algn="just" fontAlgn="base"/>
            <a:r>
              <a:rPr lang="ru-RU" dirty="0"/>
              <a:t>Завершение работы над темой – оформление найденных сведений.</a:t>
            </a:r>
          </a:p>
          <a:p>
            <a:pPr lvl="0" algn="just" fontAlgn="base"/>
            <a:r>
              <a:rPr lang="ru-RU" dirty="0"/>
              <a:t>Выбор учениками проектов.</a:t>
            </a:r>
          </a:p>
          <a:p>
            <a:pPr lvl="0" algn="just" fontAlgn="base"/>
            <a:r>
              <a:rPr lang="ru-RU" dirty="0"/>
              <a:t>Работа над выбранными проектами.</a:t>
            </a:r>
          </a:p>
          <a:p>
            <a:pPr lvl="0" algn="just" fontAlgn="base"/>
            <a:r>
              <a:rPr lang="ru-RU" dirty="0"/>
              <a:t>Презентации проектов.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785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УМК «Школа России» 1класс Окружающий мир</a:t>
            </a:r>
            <a:br>
              <a:rPr lang="ru-RU" b="1" i="1" dirty="0" smtClean="0"/>
            </a:br>
            <a:r>
              <a:rPr lang="ru-RU" b="1" i="1" dirty="0" smtClean="0"/>
              <a:t>Проекты: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- </a:t>
            </a:r>
            <a:r>
              <a:rPr lang="ru-RU" b="1" i="1" dirty="0"/>
              <a:t>«Моя малая Родина» - сентябрь - октябрь;</a:t>
            </a:r>
            <a:endParaRPr lang="ru-RU" i="1" dirty="0"/>
          </a:p>
          <a:p>
            <a:pPr algn="just"/>
            <a:r>
              <a:rPr lang="ru-RU" b="1" i="1" dirty="0"/>
              <a:t>- «Моя семья» - ноябрь – январь;</a:t>
            </a:r>
            <a:endParaRPr lang="ru-RU" i="1" dirty="0"/>
          </a:p>
          <a:p>
            <a:pPr algn="just"/>
            <a:r>
              <a:rPr lang="ru-RU" i="1" dirty="0" smtClean="0"/>
              <a:t>-</a:t>
            </a:r>
            <a:r>
              <a:rPr lang="ru-RU" b="1" i="1" dirty="0" smtClean="0"/>
              <a:t>«</a:t>
            </a:r>
            <a:r>
              <a:rPr lang="ru-RU" b="1" i="1" dirty="0"/>
              <a:t>Мой класс и моя школа» - январь – февраль;</a:t>
            </a:r>
            <a:endParaRPr lang="ru-RU" i="1" dirty="0"/>
          </a:p>
          <a:p>
            <a:pPr algn="just"/>
            <a:r>
              <a:rPr lang="ru-RU" b="1" i="1" dirty="0"/>
              <a:t>- «Мои домашние питомцы</a:t>
            </a:r>
            <a:r>
              <a:rPr lang="ru-RU" b="1" i="1" dirty="0" smtClean="0"/>
              <a:t>» - </a:t>
            </a:r>
            <a:r>
              <a:rPr lang="ru-RU" b="1" i="1" dirty="0"/>
              <a:t>март – май.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13002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Проект «Моя малая Родина» 1 класс</a:t>
            </a:r>
            <a:br>
              <a:rPr lang="ru-RU" b="1" i="1" dirty="0" smtClean="0"/>
            </a:b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r>
              <a:rPr lang="ru-RU" b="1" i="1" dirty="0"/>
              <a:t>Направления исследований:</a:t>
            </a:r>
            <a:endParaRPr lang="ru-RU" b="1" i="1" dirty="0" smtClean="0"/>
          </a:p>
          <a:p>
            <a:pPr lvl="0"/>
            <a:r>
              <a:rPr lang="ru-RU" dirty="0" smtClean="0"/>
              <a:t>История </a:t>
            </a:r>
            <a:r>
              <a:rPr lang="ru-RU" dirty="0"/>
              <a:t>моей станицы.</a:t>
            </a:r>
          </a:p>
          <a:p>
            <a:pPr lvl="0"/>
            <a:r>
              <a:rPr lang="ru-RU" dirty="0"/>
              <a:t>Предприятия и организации.</a:t>
            </a:r>
          </a:p>
          <a:p>
            <a:pPr lvl="0"/>
            <a:r>
              <a:rPr lang="ru-RU" dirty="0"/>
              <a:t>Достопримечательности.</a:t>
            </a:r>
          </a:p>
          <a:p>
            <a:pPr lvl="0"/>
            <a:r>
              <a:rPr lang="ru-RU" dirty="0"/>
              <a:t>Знаменитые люди.</a:t>
            </a:r>
          </a:p>
          <a:p>
            <a:pPr lvl="0"/>
            <a:r>
              <a:rPr lang="ru-RU" dirty="0"/>
              <a:t>Интересные места отдыха.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66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567</TotalTime>
  <Words>544</Words>
  <Application>Microsoft Office PowerPoint</Application>
  <PresentationFormat>Экран (4:3)</PresentationFormat>
  <Paragraphs>76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Franklin Gothic Book</vt:lpstr>
      <vt:lpstr>Franklin Gothic Medium</vt:lpstr>
      <vt:lpstr>Wingdings 2</vt:lpstr>
      <vt:lpstr>Трек</vt:lpstr>
      <vt:lpstr>«Проектная деятельность – основа формирования Универсальных учебных действий»</vt:lpstr>
      <vt:lpstr>Что мы понимаем под проектами?</vt:lpstr>
      <vt:lpstr>Классификация проектов по видам конечного продукта</vt:lpstr>
      <vt:lpstr>Особый вид проекта – учебный проект</vt:lpstr>
      <vt:lpstr>Для чего нужны проекты? </vt:lpstr>
      <vt:lpstr>работа над проектами позволяет: </vt:lpstr>
      <vt:lpstr>Этапы проектной деятельности </vt:lpstr>
      <vt:lpstr>УМК «Школа России» 1класс Окружающий мир Проекты:</vt:lpstr>
      <vt:lpstr>Проект «Моя малая Родина» 1 класс </vt:lpstr>
      <vt:lpstr>Цель проекта</vt:lpstr>
      <vt:lpstr>Задачи проекта: </vt:lpstr>
      <vt:lpstr>Планируемые  результаты:</vt:lpstr>
      <vt:lpstr>Праздник проектов  1 Б класс</vt:lpstr>
      <vt:lpstr>Праздник проектов  1 Б класс</vt:lpstr>
      <vt:lpstr>Праздник проектов  1 Б класс</vt:lpstr>
      <vt:lpstr>Вывод: </vt:lpstr>
      <vt:lpstr>итоги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«Проектная деятельность – основа формирования Универсальных учебных действий»</dc:title>
  <dc:creator>Admin</dc:creator>
  <cp:lastModifiedBy>Пользователь</cp:lastModifiedBy>
  <cp:revision>23</cp:revision>
  <dcterms:created xsi:type="dcterms:W3CDTF">2016-11-06T14:03:25Z</dcterms:created>
  <dcterms:modified xsi:type="dcterms:W3CDTF">2024-03-21T15:39:58Z</dcterms:modified>
</cp:coreProperties>
</file>