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3C082"/>
    <a:srgbClr val="FF0000"/>
    <a:srgbClr val="B3B1B7"/>
    <a:srgbClr val="DAD4D5"/>
    <a:srgbClr val="8C570A"/>
    <a:srgbClr val="31EDE9"/>
    <a:srgbClr val="AF5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 autoAdjust="0"/>
    <p:restoredTop sz="94660"/>
  </p:normalViewPr>
  <p:slideViewPr>
    <p:cSldViewPr>
      <p:cViewPr varScale="1">
        <p:scale>
          <a:sx n="106" d="100"/>
          <a:sy n="106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511928-439B-4E6F-A608-5C302B0C02C6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4257E-FE2C-47CC-A7FC-B914FF28E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64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D66C2B-38C7-44DB-B3B3-1B69C350D7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9288-4041-4A44-B2C5-AD41DEE5D6B3}" type="datetime1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9FEA-7408-4514-AA9C-B8BB64C0C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A3B-DFDE-4B69-A24E-D71374FBD6BA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8956-E0C5-412C-A5E4-264F686BE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6B62-26A6-4BEC-BE8D-BF8D256952C6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97D7-F032-4CCE-B4C4-F5C6112AA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11F3-91FB-4E1A-B798-70786D13D40F}" type="datetime1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604D-19B7-4EAC-B6E7-C41C7E03F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2931-F563-4707-96D0-83AAE7858D26}" type="datetime1">
              <a:rPr lang="ru-RU" smtClean="0"/>
              <a:t>28.02.2023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5B78-C3DD-4F67-9148-ED27B8D9E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06F0-DDD0-41BF-8494-0267E2FF53CA}" type="datetime1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1322-E2EE-488F-89D9-CEC89AFE6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EBAC-74A1-4EC9-BB9D-A17BA7B6767A}" type="datetime1">
              <a:rPr lang="ru-RU" smtClean="0"/>
              <a:t>28.02.2023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EBB-3A7B-42B0-B879-40184A62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87FD-F4C7-47D5-BB04-64D154B59947}" type="datetime1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E27D-F6FF-42E6-B05E-984FDF7A9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4B4B-794A-4846-9707-E6149B0766FD}" type="datetime1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6952-68EF-4583-AF13-823747D93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A13C-E74A-467B-B2CF-F66A4A3D4350}" type="datetime1">
              <a:rPr lang="ru-RU" smtClean="0"/>
              <a:t>28.02.2023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39A1-A7FC-4773-9AF7-B77DA5658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D12C-2AD2-4DA2-839E-1058A8E141E2}" type="datetime1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4C2C-A04B-4011-AD57-0197C732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C98A8-0A68-45E6-96CF-94C3175804A5}" type="datetime1">
              <a:rPr lang="ru-RU" smtClean="0"/>
              <a:t>28.02.2023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0EA10-E582-4588-B0CF-2C9EDCE7D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1" r:id="rId4"/>
    <p:sldLayoutId id="2147483747" r:id="rId5"/>
    <p:sldLayoutId id="2147483742" r:id="rId6"/>
    <p:sldLayoutId id="2147483748" r:id="rId7"/>
    <p:sldLayoutId id="2147483749" r:id="rId8"/>
    <p:sldLayoutId id="2147483750" r:id="rId9"/>
    <p:sldLayoutId id="2147483743" r:id="rId10"/>
    <p:sldLayoutId id="214748375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560840" cy="14859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Презентация: </a:t>
            </a:r>
            <a:r>
              <a:rPr lang="ru-RU" sz="4400" smtClean="0"/>
              <a:t>пропаганда </a:t>
            </a:r>
            <a:r>
              <a:rPr lang="ru-RU" sz="4400" smtClean="0"/>
              <a:t>здорового </a:t>
            </a:r>
            <a:r>
              <a:rPr lang="ru-RU" sz="4400" dirty="0" smtClean="0"/>
              <a:t>образа жизни.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D9FEA-7408-4514-AA9C-B8BB64C0CDE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Свежий воздух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554163"/>
            <a:ext cx="8686800" cy="4525962"/>
          </a:xfrm>
        </p:spPr>
        <p:txBody>
          <a:bodyPr/>
          <a:lstStyle/>
          <a:p>
            <a:pPr indent="20638" algn="just">
              <a:buFont typeface="Wingdings 2" pitchFamily="18" charset="2"/>
              <a:buNone/>
            </a:pPr>
            <a:r>
              <a:rPr lang="ru-RU" dirty="0" smtClean="0"/>
              <a:t>Свежий воздух, является именно тем основным, жизненно важным компонентом, который должен обязательно учитываться в повседневной жизни человека. Ведь именно от его качества зависит не только работоспособность организма, но и здоровье человека в целом.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Здоровый 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3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Сон является еще одним важным элементом поддержания общего здоровья и жизнеспособности. Когда вы спите, тело находится в состоянии   ремонта и омоложения. Одним из ключевых моментов, когда вы спите, является  отдых надпочечников, которые отвечают за выбросы адреналина. Работа надпочечников осуществляется в такт вашим внутренним часам организма и лежит между 22час.   вечера и 4 час.   в ночное время. Вот почему так важно спать с 22 час. каждую ночь.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554163"/>
            <a:ext cx="8686800" cy="4525962"/>
          </a:xfrm>
        </p:spPr>
        <p:txBody>
          <a:bodyPr/>
          <a:lstStyle/>
          <a:p>
            <a:pPr indent="20638" algn="just">
              <a:buFont typeface="Wingdings 2" pitchFamily="18" charset="2"/>
              <a:buNone/>
            </a:pPr>
            <a:r>
              <a:rPr lang="ru-RU" sz="2800" dirty="0" smtClean="0"/>
              <a:t>Заниматься спортом не только полезно, но и крайне необходимо. Ведь занятия спортом укрепляют не только здоровье, но и характер человека, дисциплинируют, учат выдержки и мужеству. Также спорт развивает умственные способности, учит людей работать в команде, стремиться к результату, и приносит положительные эмоции. Спорт помогает преодолеть стресс, плохое настроение, депрессию.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Употребление витаминов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3"/>
            <a:ext cx="8686800" cy="4525962"/>
          </a:xfrm>
        </p:spPr>
        <p:txBody>
          <a:bodyPr/>
          <a:lstStyle/>
          <a:p>
            <a:pPr indent="20638" algn="just">
              <a:buFont typeface="Wingdings 2" pitchFamily="18" charset="2"/>
              <a:buNone/>
            </a:pPr>
            <a:r>
              <a:rPr lang="ru-RU" dirty="0" smtClean="0"/>
              <a:t>Когда организм длительное время не получает необходимого количества витаминов, развиваются явления витаминной недостаточности. Но все же отрицательно сказывается на общем состоянии: ухудшается самочувствие, снижается сопротивляемость организма инфекционным заболеваниям и работоспособность.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Гигиена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3"/>
            <a:ext cx="8686800" cy="4525962"/>
          </a:xfrm>
        </p:spPr>
        <p:txBody>
          <a:bodyPr>
            <a:normAutofit fontScale="92500" lnSpcReduction="10000"/>
          </a:bodyPr>
          <a:lstStyle/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Тело необходимо содержать в чистоте. Кожа, выполняя свои функции, выделяет на свою поверхность кожное сало, пот. Загрязняясь, она теряет многие свои функции, становится средой для размножения болезнетворных бактерий, появляется неприятный запах. </a:t>
            </a:r>
          </a:p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Умываться нужно проточной водой ежедневно утром и вечером. Тщательное мытье тела теплой водой губкой или мочалкой с мылом должно производиться не реже 1 раза в неделю.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ree"/>
          <p:cNvSpPr>
            <a:spLocks noEditPoints="1" noChangeArrowheads="1"/>
          </p:cNvSpPr>
          <p:nvPr/>
        </p:nvSpPr>
        <p:spPr bwMode="auto">
          <a:xfrm>
            <a:off x="0" y="119697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704" name="Tree"/>
          <p:cNvSpPr>
            <a:spLocks noEditPoints="1" noChangeArrowheads="1"/>
          </p:cNvSpPr>
          <p:nvPr/>
        </p:nvSpPr>
        <p:spPr bwMode="auto">
          <a:xfrm>
            <a:off x="6443663" y="436562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706" name="Tree"/>
          <p:cNvSpPr>
            <a:spLocks noEditPoints="1" noChangeArrowheads="1"/>
          </p:cNvSpPr>
          <p:nvPr/>
        </p:nvSpPr>
        <p:spPr bwMode="auto">
          <a:xfrm>
            <a:off x="5076825" y="404813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124075" y="2133600"/>
            <a:ext cx="647700" cy="720725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3348038" y="1412875"/>
            <a:ext cx="144462" cy="1152525"/>
            <a:chOff x="2381" y="709"/>
            <a:chExt cx="91" cy="726"/>
          </a:xfrm>
        </p:grpSpPr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381" y="709"/>
              <a:ext cx="91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381" y="1253"/>
              <a:ext cx="91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1476375" y="1557338"/>
            <a:ext cx="1008063" cy="576262"/>
            <a:chOff x="930" y="981"/>
            <a:chExt cx="590" cy="363"/>
          </a:xfrm>
        </p:grpSpPr>
        <p:sp>
          <p:nvSpPr>
            <p:cNvPr id="29712" name="AutoShape 16"/>
            <p:cNvSpPr>
              <a:spLocks noChangeArrowheads="1"/>
            </p:cNvSpPr>
            <p:nvPr/>
          </p:nvSpPr>
          <p:spPr bwMode="auto">
            <a:xfrm>
              <a:off x="930" y="981"/>
              <a:ext cx="590" cy="363"/>
            </a:xfrm>
            <a:prstGeom prst="flowChartMagneticTape">
              <a:avLst/>
            </a:prstGeom>
            <a:solidFill>
              <a:srgbClr val="AF51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1020" y="1026"/>
              <a:ext cx="366" cy="231"/>
            </a:xfrm>
            <a:prstGeom prst="rect">
              <a:avLst/>
            </a:prstGeom>
            <a:solidFill>
              <a:srgbClr val="AF51C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Нет</a:t>
              </a:r>
            </a:p>
          </p:txBody>
        </p:sp>
      </p:grpSp>
      <p:sp>
        <p:nvSpPr>
          <p:cNvPr id="29716" name="AutoShape 20"/>
          <p:cNvSpPr>
            <a:spLocks noChangeArrowheads="1"/>
          </p:cNvSpPr>
          <p:nvPr/>
        </p:nvSpPr>
        <p:spPr bwMode="auto">
          <a:xfrm flipH="1">
            <a:off x="3492500" y="765175"/>
            <a:ext cx="790575" cy="647700"/>
          </a:xfrm>
          <a:prstGeom prst="flowChartMagneticTape">
            <a:avLst/>
          </a:prstGeom>
          <a:solidFill>
            <a:srgbClr val="DAD4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/>
              <a:t>Выкури</a:t>
            </a:r>
          </a:p>
          <a:p>
            <a:pPr algn="ctr"/>
            <a:r>
              <a:rPr lang="ru-RU" sz="1400" dirty="0"/>
              <a:t>меня</a:t>
            </a:r>
          </a:p>
        </p:txBody>
      </p: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8172450" y="1125538"/>
            <a:ext cx="430213" cy="1223962"/>
            <a:chOff x="5375" y="709"/>
            <a:chExt cx="271" cy="771"/>
          </a:xfrm>
        </p:grpSpPr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>
              <a:off x="5375" y="845"/>
              <a:ext cx="271" cy="635"/>
            </a:xfrm>
            <a:prstGeom prst="roundRect">
              <a:avLst>
                <a:gd name="adj" fmla="val 50000"/>
              </a:avLst>
            </a:prstGeom>
            <a:solidFill>
              <a:srgbClr val="8C570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/>
                <a:t>Пиво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>
              <a:off x="5465" y="709"/>
              <a:ext cx="91" cy="181"/>
            </a:xfrm>
            <a:prstGeom prst="can">
              <a:avLst>
                <a:gd name="adj" fmla="val 49725"/>
              </a:avLst>
            </a:prstGeom>
            <a:solidFill>
              <a:srgbClr val="8C570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27" name="AutoShape 31"/>
          <p:cNvSpPr>
            <a:spLocks noChangeArrowheads="1"/>
          </p:cNvSpPr>
          <p:nvPr/>
        </p:nvSpPr>
        <p:spPr bwMode="auto">
          <a:xfrm>
            <a:off x="6804024" y="1268413"/>
            <a:ext cx="792311" cy="504825"/>
          </a:xfrm>
          <a:prstGeom prst="wedgeEllipseCallout">
            <a:avLst>
              <a:gd name="adj1" fmla="val 42935"/>
              <a:gd name="adj2" fmla="val 94023"/>
            </a:avLst>
          </a:prstGeom>
          <a:solidFill>
            <a:srgbClr val="31ED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400" dirty="0"/>
              <a:t>Нет!</a:t>
            </a:r>
          </a:p>
        </p:txBody>
      </p:sp>
      <p:sp>
        <p:nvSpPr>
          <p:cNvPr id="29728" name="AutoShape 32"/>
          <p:cNvSpPr>
            <a:spLocks noChangeArrowheads="1"/>
          </p:cNvSpPr>
          <p:nvPr/>
        </p:nvSpPr>
        <p:spPr bwMode="auto">
          <a:xfrm>
            <a:off x="3348038" y="5734050"/>
            <a:ext cx="433387" cy="249238"/>
          </a:xfrm>
          <a:prstGeom prst="flowChartMagneticDisk">
            <a:avLst/>
          </a:prstGeom>
          <a:solidFill>
            <a:srgbClr val="DAD4D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9" name="AutoShape 33"/>
          <p:cNvSpPr>
            <a:spLocks noChangeArrowheads="1"/>
          </p:cNvSpPr>
          <p:nvPr/>
        </p:nvSpPr>
        <p:spPr bwMode="auto">
          <a:xfrm>
            <a:off x="3779838" y="5876925"/>
            <a:ext cx="431800" cy="217488"/>
          </a:xfrm>
          <a:prstGeom prst="can">
            <a:avLst>
              <a:gd name="adj" fmla="val 25000"/>
            </a:avLst>
          </a:prstGeom>
          <a:solidFill>
            <a:srgbClr val="DAD4D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0" name="AutoShape 34"/>
          <p:cNvSpPr>
            <a:spLocks noChangeArrowheads="1"/>
          </p:cNvSpPr>
          <p:nvPr/>
        </p:nvSpPr>
        <p:spPr bwMode="auto">
          <a:xfrm>
            <a:off x="2916238" y="4797425"/>
            <a:ext cx="1151706" cy="647700"/>
          </a:xfrm>
          <a:prstGeom prst="cloudCallout">
            <a:avLst>
              <a:gd name="adj1" fmla="val 61181"/>
              <a:gd name="adj2" fmla="val 63236"/>
            </a:avLst>
          </a:prstGeom>
          <a:solidFill>
            <a:srgbClr val="B3C08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200" dirty="0"/>
              <a:t>Съешь</a:t>
            </a:r>
          </a:p>
          <a:p>
            <a:pPr algn="ctr"/>
            <a:r>
              <a:rPr lang="ru-RU" sz="1200" dirty="0"/>
              <a:t>нас</a:t>
            </a:r>
          </a:p>
        </p:txBody>
      </p:sp>
      <p:sp>
        <p:nvSpPr>
          <p:cNvPr id="29738" name="PubBanner"/>
          <p:cNvSpPr>
            <a:spLocks noEditPoints="1" noChangeArrowheads="1"/>
          </p:cNvSpPr>
          <p:nvPr/>
        </p:nvSpPr>
        <p:spPr bwMode="auto">
          <a:xfrm>
            <a:off x="0" y="3068638"/>
            <a:ext cx="2447925" cy="1873250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400" b="1" i="1"/>
              <a:t>Я выбираю здоровый образ жизни!</a:t>
            </a:r>
          </a:p>
        </p:txBody>
      </p: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8243888" y="404813"/>
            <a:ext cx="900112" cy="503237"/>
            <a:chOff x="5193" y="255"/>
            <a:chExt cx="567" cy="317"/>
          </a:xfrm>
        </p:grpSpPr>
        <p:sp>
          <p:nvSpPr>
            <p:cNvPr id="29741" name="AutoShape 45"/>
            <p:cNvSpPr>
              <a:spLocks noChangeArrowheads="1"/>
            </p:cNvSpPr>
            <p:nvPr/>
          </p:nvSpPr>
          <p:spPr bwMode="auto">
            <a:xfrm>
              <a:off x="5193" y="255"/>
              <a:ext cx="567" cy="317"/>
            </a:xfrm>
            <a:prstGeom prst="wedgeRoundRectCallout">
              <a:avLst>
                <a:gd name="adj1" fmla="val -27602"/>
                <a:gd name="adj2" fmla="val 84384"/>
                <a:gd name="adj3" fmla="val 16667"/>
              </a:avLst>
            </a:prstGeom>
            <a:solidFill>
              <a:srgbClr val="B3B1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5239" y="255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200" dirty="0"/>
                <a:t>Выпей</a:t>
              </a:r>
            </a:p>
            <a:p>
              <a:r>
                <a:rPr lang="ru-RU" sz="1200" dirty="0"/>
                <a:t>меня</a:t>
              </a:r>
            </a:p>
          </p:txBody>
        </p:sp>
      </p:grpSp>
      <p:sp>
        <p:nvSpPr>
          <p:cNvPr id="27" name="Выноска-облако 26"/>
          <p:cNvSpPr/>
          <p:nvPr/>
        </p:nvSpPr>
        <p:spPr>
          <a:xfrm>
            <a:off x="5000628" y="4429132"/>
            <a:ext cx="1000132" cy="714380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лево 24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39 0.17271 C -0.17882 0.21479 -0.1309 0.25757 -0.08455 0.23352 C -0.03837 0.20971 0.02795 0.06474 0.05104 0.03121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3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1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3122 C 0.07066 0.0659 0.09028 0.10058 0.13055 0.10937 C 0.17083 0.11815 0.23368 0.09064 0.29236 0.08393 C 0.35104 0.07723 0.43576 0.08393 0.48281 0.06913 C 0.52986 0.05434 0.55955 0.0074 0.575 -0.00485 " pathEditMode="relative" ptsTypes="aaaaA">
                                      <p:cBhvr>
                                        <p:cTn id="26" dur="3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100"/>
                            </p:stCondLst>
                            <p:childTnLst>
                              <p:par>
                                <p:cTn id="36" presetID="5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1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10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-0.00486 C 0.59479 0.00347 0.61476 0.01179 0.63055 0.05225 C 0.64635 0.09272 0.67083 0.19954 0.67031 0.23838 C 0.66979 0.27723 0.64913 0.28832 0.62743 0.28486 C 0.60573 0.28139 0.57187 0.22405 0.5401 0.21711 C 0.50833 0.21017 0.46285 0.21549 0.43698 0.24254 C 0.41111 0.2696 0.39722 0.33665 0.38455 0.37988 C 0.37187 0.42312 0.37587 0.48046 0.36076 0.50266 C 0.34566 0.52486 0.30521 0.51145 0.2941 0.51306 " pathEditMode="relative" ptsTypes="aaaaaaaaA">
                                      <p:cBhvr>
                                        <p:cTn id="47" dur="3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1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100"/>
                            </p:stCondLst>
                            <p:childTnLst>
                              <p:par>
                                <p:cTn id="57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1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1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100"/>
                            </p:stCondLst>
                            <p:childTnLst>
                              <p:par>
                                <p:cTn id="7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1 0.51306 C 0.19167 0.50081 0.08924 0.48878 0.01285 0.49919 C -0.06354 0.50936 -0.13628 0.58682 -0.16458 0.57549 C -0.19288 0.56439 -0.15989 0.47445 -0.15677 0.43191 C -0.15364 0.38936 -0.14757 0.33919 -0.14566 0.32092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1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7" grpId="2" animBg="1"/>
      <p:bldP spid="29707" grpId="3" animBg="1"/>
      <p:bldP spid="29716" grpId="0" animBg="1"/>
      <p:bldP spid="29716" grpId="1" animBg="1"/>
      <p:bldP spid="29727" grpId="0" animBg="1"/>
      <p:bldP spid="29728" grpId="0" animBg="1"/>
      <p:bldP spid="29729" grpId="0" animBg="1"/>
      <p:bldP spid="29730" grpId="0" animBg="1"/>
      <p:bldP spid="29730" grpId="1" animBg="1"/>
      <p:bldP spid="29738" grpId="0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/>
          <p:cNvSpPr txBox="1">
            <a:spLocks noChangeArrowheads="1"/>
          </p:cNvSpPr>
          <p:nvPr/>
        </p:nvSpPr>
        <p:spPr bwMode="auto">
          <a:xfrm>
            <a:off x="251520" y="980728"/>
            <a:ext cx="81625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Franklin Gothic Book" pitchFamily="34" charset="0"/>
                <a:hlinkClick r:id="rId3" action="ppaction://hlinksldjump"/>
              </a:rPr>
              <a:t>Внешние факторы мешающие ведению здорового образа жизни</a:t>
            </a:r>
            <a:endParaRPr lang="ru-RU" sz="22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1071562" y="1500188"/>
            <a:ext cx="4004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4" action="ppaction://hlinksldjump"/>
              </a:rPr>
              <a:t>Неправильное питание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1071563" y="1857375"/>
            <a:ext cx="1745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5" action="ppaction://hlinksldjump"/>
              </a:rPr>
              <a:t>Наркомания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71563" y="2214563"/>
            <a:ext cx="1609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6" action="ppaction://hlinksldjump"/>
              </a:rPr>
              <a:t>Алкоголизм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1071563" y="2571750"/>
            <a:ext cx="1275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7" action="ppaction://hlinksldjump"/>
              </a:rPr>
              <a:t>Курение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1071563" y="2928938"/>
            <a:ext cx="2142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8" action="ppaction://hlinksldjump"/>
              </a:rPr>
              <a:t>Плохая экология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251520" y="3500438"/>
            <a:ext cx="8892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Franklin Gothic Book" pitchFamily="34" charset="0"/>
                <a:hlinkClick r:id="rId9" action="ppaction://hlinksldjump"/>
              </a:rPr>
              <a:t>Внешние факторы способствующие ведению здорового образа жизни</a:t>
            </a:r>
            <a:endParaRPr lang="ru-RU" sz="2200" dirty="0">
              <a:latin typeface="Franklin Gothic Book" pitchFamily="34" charset="0"/>
            </a:endParaRP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1071563" y="3929063"/>
            <a:ext cx="195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10" action="ppaction://hlinksldjump"/>
              </a:rPr>
              <a:t>Свежий воздух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1071563" y="4286250"/>
            <a:ext cx="1888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11" action="ppaction://hlinksldjump"/>
              </a:rPr>
              <a:t>Здоровый сон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1071563" y="4643438"/>
            <a:ext cx="9614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12" action="ppaction://hlinksldjump"/>
              </a:rPr>
              <a:t>Спорт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1071563" y="5000625"/>
            <a:ext cx="313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13" action="ppaction://hlinksldjump"/>
              </a:rPr>
              <a:t>Употребление витаминов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5372" name="TextBox 20"/>
          <p:cNvSpPr txBox="1">
            <a:spLocks noChangeArrowheads="1"/>
          </p:cNvSpPr>
          <p:nvPr/>
        </p:nvSpPr>
        <p:spPr bwMode="auto">
          <a:xfrm>
            <a:off x="1071563" y="5357813"/>
            <a:ext cx="1196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>
                <a:latin typeface="Franklin Gothic Book" pitchFamily="34" charset="0"/>
              </a:rPr>
              <a:t> </a:t>
            </a:r>
            <a:r>
              <a:rPr lang="ru-RU" sz="2000" dirty="0">
                <a:latin typeface="Franklin Gothic Book" pitchFamily="34" charset="0"/>
                <a:hlinkClick r:id="rId14" action="ppaction://hlinksldjump"/>
              </a:rPr>
              <a:t>Гигиена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786454"/>
            <a:ext cx="8563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Franklin Gothic Book" pitchFamily="34" charset="0"/>
                <a:hlinkClick r:id="rId15" action="ppaction://hlinksldjump"/>
              </a:rPr>
              <a:t>Процесс борьбы человека с внешними отрицательными факторами </a:t>
            </a:r>
          </a:p>
          <a:p>
            <a:r>
              <a:rPr lang="ru-RU" sz="2200" dirty="0" smtClean="0">
                <a:latin typeface="Franklin Gothic Book" pitchFamily="34" charset="0"/>
                <a:hlinkClick r:id="rId15" action="ppaction://hlinksldjump"/>
              </a:rPr>
              <a:t>мешающими ему вести здоровый образ жизни</a:t>
            </a:r>
            <a:endParaRPr lang="ru-RU" sz="2200" dirty="0">
              <a:latin typeface="Franklin Gothic Book" pitchFamily="34" charset="0"/>
              <a:hlinkClick r:id="rId9" action="ppaction://hlinksldjump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715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Внешние факторы мешающие ведению здорового образа жизни</a:t>
            </a:r>
            <a:endParaRPr lang="ru-RU" sz="2800" dirty="0"/>
          </a:p>
        </p:txBody>
      </p:sp>
      <p:pic>
        <p:nvPicPr>
          <p:cNvPr id="4" name="Содержимое 3" descr="9acf1b76f369030270de8f98f84d6707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214438"/>
            <a:ext cx="2714625" cy="24066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3714750"/>
            <a:ext cx="250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Неправильное питание</a:t>
            </a:r>
          </a:p>
        </p:txBody>
      </p:sp>
      <p:pic>
        <p:nvPicPr>
          <p:cNvPr id="6" name="Рисунок 5" descr="1132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214438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9063" y="3714750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Наркомания</a:t>
            </a:r>
          </a:p>
        </p:txBody>
      </p:sp>
      <p:pic>
        <p:nvPicPr>
          <p:cNvPr id="8" name="Рисунок 7" descr="21437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214438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3714750"/>
            <a:ext cx="132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Алкоголизм</a:t>
            </a:r>
          </a:p>
        </p:txBody>
      </p:sp>
      <p:pic>
        <p:nvPicPr>
          <p:cNvPr id="10" name="Рисунок 9" descr="1260623488_3ecd529c654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071938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5286375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Курение</a:t>
            </a:r>
          </a:p>
        </p:txBody>
      </p:sp>
      <p:pic>
        <p:nvPicPr>
          <p:cNvPr id="14" name="Рисунок 13" descr="musor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071938"/>
            <a:ext cx="2690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15250" y="5143500"/>
            <a:ext cx="1065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Плохая </a:t>
            </a:r>
          </a:p>
          <a:p>
            <a:r>
              <a:rPr lang="ru-RU">
                <a:latin typeface="Franklin Gothic Book" pitchFamily="34" charset="0"/>
              </a:rPr>
              <a:t>экология</a:t>
            </a:r>
          </a:p>
        </p:txBody>
      </p:sp>
      <p:sp>
        <p:nvSpPr>
          <p:cNvPr id="13" name="Стрелка влево 12">
            <a:hlinkClick r:id="rId7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0588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Неправильное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3"/>
            <a:ext cx="8596064" cy="4525962"/>
          </a:xfrm>
        </p:spPr>
        <p:txBody>
          <a:bodyPr>
            <a:normAutofit lnSpcReduction="10000"/>
          </a:bodyPr>
          <a:lstStyle/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Ожирение негативно сказывается на здоровье человека, повышается риск развития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заболеваний, заболеваний опорно-двигательной и эндокринной систем. Здоровый человек обязан следить за своим весом и поддерживать его в пределах нормы. При избыточном весе необходимо занятие физической культурой и спортом и здоровое питание.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Наркомания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69863"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Употребление наркотиков приводит к огромному числу трудностей и тупиковых ситуаций для самого больного. Они проявляются уже после первой дозы наркотика. Человек попадает в совершенно иной мир, где нет никаких забот и тревог. Этот мир вскоре заменит ему реальный, но не надолго, а в реальном мире его ждет настоящий кошмар – психологическая нестабильность, депрессии, постоянные ломки, головная боль, гниющие зубы, выпадающие волосы, хронический кашель, импотенция. Тело человека начинает гнить от яда под названием наркотик.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Алкоголизм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554163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 похмельном синдроме редко болит голова и появляется рвота. Характерно тревожное чувство, усиливающееся к вечеру, беспокойный сон, потливость, учащённое сердцебиение, повышение артериального давления, дрожание рук, подавленное настроение с чувством вины, раздражительность. Алкоголь уже не вызывает отвращения, а воспринимается как единственно спасительное лекарство, хотя бы на время облегчающее страдание. Абстинентный синдром (или синдром отмены) является уже ярким проявлением алкогольной болезни.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Курение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554163"/>
            <a:ext cx="8686800" cy="4525962"/>
          </a:xfrm>
        </p:spPr>
        <p:txBody>
          <a:bodyPr>
            <a:normAutofit lnSpcReduction="10000"/>
          </a:bodyPr>
          <a:lstStyle/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результате курения на слизистой оболочке лёгких оседают вредные вещества, из-за чего происходит деформация бронхов и, как следствие, развивается хронический бронхит. Никотин заставляет сердце работать более интенсивно, а это ведёт к износу сердечной мышцы. Смолы и никотин покрывают зубы жёлтым налётом и разрушают эмаль. Часто можно наблюдать, что шейки зубов оголены. Курильщики нередко страдают пародонтозом.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Плохая экология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64" y="1554162"/>
            <a:ext cx="8686800" cy="4683149"/>
          </a:xfrm>
        </p:spPr>
        <p:txBody>
          <a:bodyPr>
            <a:normAutofit fontScale="85000" lnSpcReduction="20000"/>
          </a:bodyPr>
          <a:lstStyle/>
          <a:p>
            <a:pPr indent="2063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Атмосфера с каждым днем становится все более и более загрязненной, и способствуют этому транспортные средства, а также современная промышленность. Ежедневно в воздух попадают такие опасные вещества, как марганец, мышьяк, селен, ксилол, асбест, стирол и т.д., ведь список можно продолжать до бесконечности. Когда все вышеперечисленные вещества попадают в организм человека, они могут провоцировать развитие онкологических заболеваний, а также заболеваний нервной системы, ведь многие, наверное, замечали, что в последнее время человек стал более агрессивным и неуравновешенным.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Внешние факторы способствующие ведению </a:t>
            </a:r>
            <a:br>
              <a:rPr lang="ru-RU" sz="2800" dirty="0" smtClean="0"/>
            </a:br>
            <a:r>
              <a:rPr lang="ru-RU" sz="2800" dirty="0" smtClean="0"/>
              <a:t>здорового образа жизни</a:t>
            </a:r>
            <a:endParaRPr lang="ru-RU" sz="2800" dirty="0"/>
          </a:p>
        </p:txBody>
      </p:sp>
      <p:pic>
        <p:nvPicPr>
          <p:cNvPr id="4" name="Содержимое 3" descr="8849399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714500"/>
            <a:ext cx="2643188" cy="22145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4000500"/>
            <a:ext cx="165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Свежий воздух</a:t>
            </a:r>
          </a:p>
        </p:txBody>
      </p:sp>
      <p:pic>
        <p:nvPicPr>
          <p:cNvPr id="6" name="Рисунок 5" descr="img_6061667_1855_12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714500"/>
            <a:ext cx="2643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7625" y="4000500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Здоровый сон</a:t>
            </a:r>
          </a:p>
        </p:txBody>
      </p:sp>
      <p:pic>
        <p:nvPicPr>
          <p:cNvPr id="8" name="Рисунок 7" descr="morninggym4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714500"/>
            <a:ext cx="2643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750" y="40005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Спорт</a:t>
            </a:r>
          </a:p>
        </p:txBody>
      </p:sp>
      <p:pic>
        <p:nvPicPr>
          <p:cNvPr id="10" name="Рисунок 9" descr="1255062319_1251793179_1248160603_vitamin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429125"/>
            <a:ext cx="2643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875" y="5214938"/>
            <a:ext cx="162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Употребление </a:t>
            </a:r>
          </a:p>
          <a:p>
            <a:r>
              <a:rPr lang="ru-RU">
                <a:latin typeface="Franklin Gothic Book" pitchFamily="34" charset="0"/>
              </a:rPr>
              <a:t>витаминов</a:t>
            </a:r>
          </a:p>
        </p:txBody>
      </p:sp>
      <p:pic>
        <p:nvPicPr>
          <p:cNvPr id="12" name="Рисунок 11" descr="ruki_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429125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15250" y="5357813"/>
            <a:ext cx="955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Гигиена</a:t>
            </a:r>
          </a:p>
        </p:txBody>
      </p:sp>
      <p:sp>
        <p:nvSpPr>
          <p:cNvPr id="14" name="Стрелка влево 13">
            <a:hlinkClick r:id="rId7" action="ppaction://hlinksldjump"/>
          </p:cNvPr>
          <p:cNvSpPr/>
          <p:nvPr/>
        </p:nvSpPr>
        <p:spPr>
          <a:xfrm>
            <a:off x="500063" y="6143625"/>
            <a:ext cx="428625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604D-19B7-4EAC-B6E7-C41C7E03F2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415</TotalTime>
  <Words>715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Презентация: пропаганда здорового образа жизни.     </vt:lpstr>
      <vt:lpstr>Презентация PowerPoint</vt:lpstr>
      <vt:lpstr>Внешние факторы мешающие ведению здорового образа жизни</vt:lpstr>
      <vt:lpstr>Неправильное питание</vt:lpstr>
      <vt:lpstr>Наркомания</vt:lpstr>
      <vt:lpstr>Алкоголизм </vt:lpstr>
      <vt:lpstr>Курение</vt:lpstr>
      <vt:lpstr>Плохая экология</vt:lpstr>
      <vt:lpstr>Внешние факторы способствующие ведению  здорового образа жизни</vt:lpstr>
      <vt:lpstr>Свежий воздух</vt:lpstr>
      <vt:lpstr>Здоровый сон</vt:lpstr>
      <vt:lpstr>Спорт</vt:lpstr>
      <vt:lpstr>Употребление витаминов</vt:lpstr>
      <vt:lpstr>Гигиена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Презентация, пропагандирующая здоровый образ жизни   Работа Пьянковой марии, 9 «Б» класс. Школа №4</dc:title>
  <dc:creator>Влад</dc:creator>
  <cp:lastModifiedBy>Кабинет-4</cp:lastModifiedBy>
  <cp:revision>34</cp:revision>
  <dcterms:created xsi:type="dcterms:W3CDTF">2013-12-15T16:41:18Z</dcterms:created>
  <dcterms:modified xsi:type="dcterms:W3CDTF">2023-02-28T09:49:16Z</dcterms:modified>
</cp:coreProperties>
</file>