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91" r:id="rId3"/>
    <p:sldId id="258" r:id="rId4"/>
    <p:sldId id="259" r:id="rId5"/>
    <p:sldId id="260" r:id="rId6"/>
    <p:sldId id="261" r:id="rId7"/>
    <p:sldId id="262" r:id="rId8"/>
    <p:sldId id="263" r:id="rId9"/>
    <p:sldId id="287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9" r:id="rId29"/>
    <p:sldId id="284" r:id="rId30"/>
    <p:sldId id="290" r:id="rId31"/>
    <p:sldId id="285" r:id="rId32"/>
    <p:sldId id="294" r:id="rId33"/>
    <p:sldId id="288" r:id="rId34"/>
    <p:sldId id="292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C4C4"/>
    <a:srgbClr val="000000"/>
    <a:srgbClr val="5757F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057" autoAdjust="0"/>
    <p:restoredTop sz="96014" autoAdjust="0"/>
  </p:normalViewPr>
  <p:slideViewPr>
    <p:cSldViewPr>
      <p:cViewPr varScale="1">
        <p:scale>
          <a:sx n="88" d="100"/>
          <a:sy n="88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84DFD-9B64-4AAB-88A7-B063E5046FE5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D588-BC61-4458-BA5F-E199FF3D28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931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6D588-BC61-4458-BA5F-E199FF3D28A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6D588-BC61-4458-BA5F-E199FF3D28AE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6967-9C7E-4A9D-ABB0-2C6A71746CD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6ED2-6337-4F2E-80F5-795E6A3ED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6967-9C7E-4A9D-ABB0-2C6A71746CD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6ED2-6337-4F2E-80F5-795E6A3ED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6967-9C7E-4A9D-ABB0-2C6A71746CD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6ED2-6337-4F2E-80F5-795E6A3ED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6967-9C7E-4A9D-ABB0-2C6A71746CD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6ED2-6337-4F2E-80F5-795E6A3ED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6967-9C7E-4A9D-ABB0-2C6A71746CD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6ED2-6337-4F2E-80F5-795E6A3ED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6967-9C7E-4A9D-ABB0-2C6A71746CD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6ED2-6337-4F2E-80F5-795E6A3ED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6967-9C7E-4A9D-ABB0-2C6A71746CD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6ED2-6337-4F2E-80F5-795E6A3ED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6967-9C7E-4A9D-ABB0-2C6A71746CD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6ED2-6337-4F2E-80F5-795E6A3ED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6967-9C7E-4A9D-ABB0-2C6A71746CD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6ED2-6337-4F2E-80F5-795E6A3ED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6967-9C7E-4A9D-ABB0-2C6A71746CD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6ED2-6337-4F2E-80F5-795E6A3ED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6967-9C7E-4A9D-ABB0-2C6A71746CD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6ED2-6337-4F2E-80F5-795E6A3ED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16967-9C7E-4A9D-ABB0-2C6A71746CD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66ED2-6337-4F2E-80F5-795E6A3ED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5;&#1091;&#1090;&#1077;&#1096;&#1077;&#1089;&#1090;&#1074;&#1080;&#1077;%20&#1074;%20&#1089;&#1090;&#1088;&#1072;&#1085;&#1091;%20&#1089;&#1082;&#1072;&#1079;&#1086;&#1082;\fairytales_-_teremok.mp3" TargetMode="Externa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audio" Target="file:///F:\&#1090;&#1077;&#1088;&#1077;&#1084;&#1086;&#1082;\&#1079;&#1072;&#1103;&#1094;.wav" TargetMode="External"/><Relationship Id="rId21" Type="http://schemas.openxmlformats.org/officeDocument/2006/relationships/image" Target="../media/image54.png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45.jpeg"/><Relationship Id="rId17" Type="http://schemas.openxmlformats.org/officeDocument/2006/relationships/image" Target="../media/image50.png"/><Relationship Id="rId2" Type="http://schemas.openxmlformats.org/officeDocument/2006/relationships/audio" Target="../media/audio1.wav"/><Relationship Id="rId16" Type="http://schemas.openxmlformats.org/officeDocument/2006/relationships/image" Target="../media/image49.jpeg"/><Relationship Id="rId20" Type="http://schemas.openxmlformats.org/officeDocument/2006/relationships/image" Target="../media/image53.png"/><Relationship Id="rId1" Type="http://schemas.openxmlformats.org/officeDocument/2006/relationships/audio" Target="../media/audio2.wav"/><Relationship Id="rId6" Type="http://schemas.openxmlformats.org/officeDocument/2006/relationships/audio" Target="../media/audio6.wav"/><Relationship Id="rId11" Type="http://schemas.openxmlformats.org/officeDocument/2006/relationships/image" Target="../media/image15.png"/><Relationship Id="rId5" Type="http://schemas.openxmlformats.org/officeDocument/2006/relationships/audio" Target="../media/audio5.wav"/><Relationship Id="rId15" Type="http://schemas.openxmlformats.org/officeDocument/2006/relationships/image" Target="../media/image48.png"/><Relationship Id="rId10" Type="http://schemas.openxmlformats.org/officeDocument/2006/relationships/image" Target="../media/image24.jpeg"/><Relationship Id="rId19" Type="http://schemas.openxmlformats.org/officeDocument/2006/relationships/image" Target="../media/image52.png"/><Relationship Id="rId4" Type="http://schemas.openxmlformats.org/officeDocument/2006/relationships/audio" Target="../media/audio3.wav"/><Relationship Id="rId9" Type="http://schemas.openxmlformats.org/officeDocument/2006/relationships/image" Target="../media/image44.jpeg"/><Relationship Id="rId14" Type="http://schemas.openxmlformats.org/officeDocument/2006/relationships/image" Target="../media/image47.png"/><Relationship Id="rId2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2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audio" Target="file:///F:\&#1050;&#1088;&#1102;&#1082;&#1086;&#1074;&#1072;%20&#1057;&#1074;&#1077;&#1090;&#1083;&#1072;&#1085;&#1072;%20&#1040;&#1085;&#1072;&#1090;&#1086;&#1083;&#1100;&#1077;&#1074;&#1085;&#1072;\&#1090;&#1077;&#1088;&#1077;&#1084;&#1086;&#1082;\&#1079;&#1072;&#1103;&#1094;.wav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image" Target="../media/image6.png"/><Relationship Id="rId2" Type="http://schemas.openxmlformats.org/officeDocument/2006/relationships/audio" Target="file:///F:\&#1050;&#1088;&#1102;&#1082;&#1086;&#1074;&#1072;%20&#1057;&#1074;&#1077;&#1090;&#1083;&#1072;&#1085;&#1072;%20&#1040;&#1085;&#1072;&#1090;&#1086;&#1083;&#1100;&#1077;&#1074;&#1085;&#1072;\&#1090;&#1077;&#1088;&#1077;&#1084;&#1086;&#1082;\&#1083;&#1080;&#1089;&#1072;2.wav" TargetMode="External"/><Relationship Id="rId1" Type="http://schemas.openxmlformats.org/officeDocument/2006/relationships/audio" Target="../media/audio3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5.wav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6.wav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каз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722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772400" cy="231459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Путешествие в страну 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57290" y="3357562"/>
            <a:ext cx="6400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сказок</a:t>
            </a:r>
            <a:endParaRPr lang="ru-RU" sz="8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7" y="2967335"/>
            <a:ext cx="77153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14351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00"/>
                            </p:stCondLst>
                            <p:childTnLst>
                              <p:par>
                                <p:cTn id="17" presetID="22" presetClass="entr" presetSubtype="4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4" y="1071546"/>
            <a:ext cx="885831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Русская народная сказка</a:t>
            </a:r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2924944"/>
            <a:ext cx="47357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Теремок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fairytales_-_teremo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4"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5000" contrast="40000"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88640"/>
            <a:ext cx="6708802" cy="8048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Стоит в поле теремок,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он не низок, не высок.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 advClick="0" advTm="7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5000" contrast="1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301208"/>
            <a:ext cx="9001156" cy="1362075"/>
          </a:xfrm>
        </p:spPr>
        <p:txBody>
          <a:bodyPr>
            <a:normAutofit fontScale="90000"/>
          </a:bodyPr>
          <a:lstStyle/>
          <a:p>
            <a:pPr algn="r"/>
            <a:r>
              <a:rPr lang="ru-RU" sz="2700" b="0" cap="none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Бежит мимо Мышка-норушка. </a:t>
            </a:r>
            <a:br>
              <a:rPr lang="ru-RU" sz="2700" b="0" cap="none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0" cap="none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Увидела теремок, остановилась и спрашивает:</a:t>
            </a:r>
            <a:br>
              <a:rPr lang="ru-RU" sz="2700" b="0" cap="none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0" cap="none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Кто в теремочке живёт? Кто в невысоком живёт?</a:t>
            </a:r>
            <a:br>
              <a:rPr lang="ru-RU" sz="2700" b="0" cap="none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0" cap="none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Никто не отзывается.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 advClick="0"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Крюковы\Рабочий стол\мы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976" y="116632"/>
            <a:ext cx="7772400" cy="522298"/>
          </a:xfrm>
        </p:spPr>
        <p:txBody>
          <a:bodyPr>
            <a:normAutofit/>
          </a:bodyPr>
          <a:lstStyle/>
          <a:p>
            <a:r>
              <a:rPr lang="ru-RU" sz="2400" b="0" cap="none" dirty="0" smtClean="0">
                <a:solidFill>
                  <a:schemeClr val="bg1">
                    <a:lumMod val="95000"/>
                  </a:schemeClr>
                </a:solidFill>
              </a:rPr>
              <a:t>Вошла мышка в теремок и стала там жить </a:t>
            </a:r>
            <a:endParaRPr lang="ru-RU" sz="2400" b="0" cap="none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7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Крюковы\Рабочий стол\ляг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-24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000768"/>
            <a:ext cx="7772400" cy="665174"/>
          </a:xfrm>
        </p:spPr>
        <p:txBody>
          <a:bodyPr>
            <a:normAutofit fontScale="90000"/>
          </a:bodyPr>
          <a:lstStyle/>
          <a:p>
            <a:r>
              <a:rPr lang="ru-RU" sz="2700" b="0" cap="none" dirty="0" smtClean="0">
                <a:solidFill>
                  <a:schemeClr val="bg1"/>
                </a:solidFill>
              </a:rPr>
              <a:t>Прискакала к теремку Лягушка-квакушка и спрашивает: </a:t>
            </a:r>
            <a:br>
              <a:rPr lang="ru-RU" sz="2700" b="0" cap="none" dirty="0" smtClean="0">
                <a:solidFill>
                  <a:schemeClr val="bg1"/>
                </a:solidFill>
              </a:rPr>
            </a:br>
            <a:r>
              <a:rPr lang="ru-RU" sz="2700" b="0" cap="none" dirty="0" smtClean="0">
                <a:solidFill>
                  <a:schemeClr val="bg1"/>
                </a:solidFill>
              </a:rPr>
              <a:t>– Кто в теремочке живет?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Крюковы\Рабочий стол\мыш в дом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15082"/>
            <a:ext cx="8229600" cy="51115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– Я, Мышка-норушка! А ты кто?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Крюковы\Рабочий стол\ляг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24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286520"/>
            <a:ext cx="7772400" cy="428628"/>
          </a:xfrm>
        </p:spPr>
        <p:txBody>
          <a:bodyPr>
            <a:normAutofit fontScale="90000"/>
          </a:bodyPr>
          <a:lstStyle/>
          <a:p>
            <a:r>
              <a:rPr lang="ru-RU" sz="2700" b="0" cap="none" dirty="0" smtClean="0">
                <a:solidFill>
                  <a:schemeClr val="bg1"/>
                </a:solidFill>
              </a:rPr>
              <a:t>– А я Лягушка-квакушка.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 advClick="0" advTm="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Крюковы\Рабочий стол\мыш в дом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15082"/>
            <a:ext cx="8229600" cy="5111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solidFill>
                  <a:schemeClr val="bg1"/>
                </a:solidFill>
              </a:rPr>
              <a:t>- Иди ко мне жить! </a:t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Лягушка прыгнула в теремок и стали они вдвоем жить.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Крюковы\Рабочий стол\з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52" y="6061092"/>
            <a:ext cx="8229600" cy="796908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Бежит мимо Зайчик - </a:t>
            </a:r>
            <a:r>
              <a:rPr lang="ru-RU" sz="2700" dirty="0" err="1" smtClean="0">
                <a:solidFill>
                  <a:schemeClr val="bg1"/>
                </a:solidFill>
              </a:rPr>
              <a:t>побегайчик</a:t>
            </a:r>
            <a:r>
              <a:rPr lang="ru-RU" sz="2700" dirty="0" smtClean="0">
                <a:solidFill>
                  <a:schemeClr val="bg1"/>
                </a:solidFill>
              </a:rPr>
              <a:t>. Остановился и спрашивает: </a:t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– Кто в теремочке живёт?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Кто в невысоком живёт?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700" dirty="0" smtClean="0">
                <a:solidFill>
                  <a:schemeClr val="bg1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 advClick="0" advTm="7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Крюковы\Рабочий стол\мыш и ля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24" y="0"/>
            <a:ext cx="7772400" cy="1500174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r>
              <a:rPr lang="ru-RU" sz="4400" dirty="0" smtClean="0">
                <a:solidFill>
                  <a:schemeClr val="bg1"/>
                </a:solidFill>
              </a:rPr>
              <a:t>– Я, Мышка-норушка! </a:t>
            </a:r>
          </a:p>
          <a:p>
            <a:r>
              <a:rPr lang="ru-RU" sz="4400" dirty="0" smtClean="0">
                <a:solidFill>
                  <a:schemeClr val="bg1"/>
                </a:solidFill>
              </a:rPr>
              <a:t>– Я, Лягушка-квакушка! </a:t>
            </a:r>
          </a:p>
          <a:p>
            <a:r>
              <a:rPr lang="ru-RU" sz="4400" dirty="0" smtClean="0">
                <a:solidFill>
                  <a:schemeClr val="bg1"/>
                </a:solidFill>
              </a:rPr>
              <a:t>– А ты кто?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000768"/>
            <a:ext cx="7772400" cy="808050"/>
          </a:xfrm>
        </p:spPr>
        <p:txBody>
          <a:bodyPr>
            <a:normAutofit fontScale="90000"/>
          </a:bodyPr>
          <a:lstStyle/>
          <a:p>
            <a:r>
              <a:rPr lang="ru-RU" sz="2700" b="0" cap="none" dirty="0" smtClean="0">
                <a:latin typeface="+mn-lt"/>
              </a:rPr>
              <a:t>– А я </a:t>
            </a:r>
            <a:r>
              <a:rPr lang="ru-RU" sz="2700" b="0" cap="none" dirty="0" err="1" smtClean="0">
                <a:latin typeface="+mn-lt"/>
              </a:rPr>
              <a:t>Зайчик-побегайчик</a:t>
            </a:r>
            <a:r>
              <a:rPr lang="ru-RU" sz="2700" b="0" cap="none" dirty="0" smtClean="0">
                <a:latin typeface="+mn-lt"/>
              </a:rPr>
              <a:t>. </a:t>
            </a:r>
            <a:br>
              <a:rPr lang="ru-RU" sz="2700" b="0" cap="none" dirty="0" smtClean="0">
                <a:latin typeface="+mn-lt"/>
              </a:rPr>
            </a:br>
            <a:r>
              <a:rPr lang="ru-RU" sz="2700" b="0" cap="none" dirty="0" smtClean="0">
                <a:latin typeface="+mn-lt"/>
              </a:rPr>
              <a:t>– Иди к нам жить!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 advClick="0"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>
            <a:noAutofit/>
          </a:bodyPr>
          <a:lstStyle/>
          <a:p>
            <a:r>
              <a:rPr lang="ru-RU" sz="5400" dirty="0" smtClean="0"/>
              <a:t>Чтобы отправиться в путешествие надо отгадать загадки.</a:t>
            </a:r>
            <a:endParaRPr lang="ru-RU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3143240" y="3500438"/>
            <a:ext cx="46199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/>
              <a:t>Вы готовы?</a:t>
            </a:r>
            <a:endParaRPr lang="ru-RU" sz="7200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7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Крюковы\Рабочий стол\мыш, ляг, з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body" idx="1"/>
          </p:nvPr>
        </p:nvSpPr>
        <p:spPr>
          <a:xfrm>
            <a:off x="214282" y="6143644"/>
            <a:ext cx="7772400" cy="522287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Заяц скок в теремок! Стали они втроем жить.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Documents and Settings\Крюковы\Рабочий стол\ли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000768"/>
            <a:ext cx="8858312" cy="101124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 </a:t>
            </a:r>
            <a:r>
              <a:rPr lang="ru-RU" sz="2700" dirty="0" smtClean="0">
                <a:solidFill>
                  <a:schemeClr val="bg1"/>
                </a:solidFill>
              </a:rPr>
              <a:t>Идет мимо Лисичка-сестричка. Постучала в окошко и спрашивает: </a:t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– А кто в теремочке живёт?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Крюковы\Рабочий стол\мыш, ляг, з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body" idx="1"/>
          </p:nvPr>
        </p:nvSpPr>
        <p:spPr>
          <a:xfrm>
            <a:off x="142844" y="0"/>
            <a:ext cx="3286148" cy="1857364"/>
          </a:xfrm>
        </p:spPr>
        <p:txBody>
          <a:bodyPr>
            <a:normAutofit fontScale="92500" lnSpcReduction="20000"/>
          </a:bodyPr>
          <a:lstStyle/>
          <a:p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– Я, Мышка-норушка.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– Я, Лягушка-квакушка.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– Я, </a:t>
            </a:r>
            <a:r>
              <a:rPr lang="ru-RU" sz="2400" dirty="0" err="1" smtClean="0">
                <a:solidFill>
                  <a:schemeClr val="bg1"/>
                </a:solidFill>
              </a:rPr>
              <a:t>Зайчик-побегайчик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– А ты кто? </a:t>
            </a:r>
          </a:p>
          <a:p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Documents and Settings\Крюковы\Рабочий стол\ли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86388"/>
            <a:ext cx="9001156" cy="1571612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– А я Лисичка-сестричка. </a:t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– Иди к нам жить! </a:t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Забралась лисичка в теремок. Стали они вчетвером жить.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 advClick="0"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00768"/>
            <a:ext cx="9144000" cy="857232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7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7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Прибежал </a:t>
            </a:r>
            <a:r>
              <a:rPr lang="ru-RU" sz="27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Волчок-серый</a:t>
            </a:r>
            <a:r>
              <a:rPr lang="ru-RU" sz="27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бочок, заглянул в дверь и спрашивает: </a:t>
            </a:r>
            <a:br>
              <a:rPr lang="ru-RU" sz="27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Кто в теремочке живёт? </a:t>
            </a: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 advClick="0"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Крюковы\Рабочий стол\мыш, ляг, зая, ли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86388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sz="2700" b="0" cap="none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Я, Мышка-норушка. </a:t>
            </a:r>
            <a:br>
              <a:rPr lang="ru-RU" sz="2700" b="0" cap="none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0" cap="none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Я, Лягушка-квакушка. </a:t>
            </a:r>
            <a:br>
              <a:rPr lang="ru-RU" sz="2700" b="0" cap="none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0" cap="none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Я, </a:t>
            </a:r>
            <a:r>
              <a:rPr lang="ru-RU" sz="2700" b="0" cap="none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Зайчик-побегайчик</a:t>
            </a:r>
            <a:r>
              <a:rPr lang="ru-RU" sz="2700" b="0" cap="none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br>
              <a:rPr lang="ru-RU" sz="2700" b="0" cap="none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0" cap="none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Я, Лисичка-сестричка. А ты кто?</a:t>
            </a: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 advClick="0"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20" y="6286520"/>
            <a:ext cx="9144000" cy="571480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27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А я </a:t>
            </a:r>
            <a:r>
              <a:rPr lang="ru-RU" sz="27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Волчок-серый</a:t>
            </a:r>
            <a:r>
              <a:rPr lang="ru-RU" sz="27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бочок.</a:t>
            </a:r>
            <a:br>
              <a:rPr lang="ru-RU" sz="27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Иди к нам жить! </a:t>
            </a:r>
            <a:br>
              <a:rPr lang="ru-RU" sz="27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Волк влез в теремок. Стали они впятером жить. </a:t>
            </a:r>
            <a:br>
              <a:rPr lang="ru-RU" sz="27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Вот они в теремке живут, песни поют. </a:t>
            </a: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Documents and Settings\Крюковы\Рабочий стол\ме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315416"/>
            <a:ext cx="6048672" cy="160141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Вдруг идет мимо Медведь косолапый. 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Увидел медведь теремок,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услыхал песни, остановился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и заревел во всю мочь: 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Кто в теремочке живёт?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5589240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Я, Мышка-норушка.</a:t>
            </a:r>
          </a:p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Я, Лягушка-квакушка. </a:t>
            </a:r>
          </a:p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Я,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Зайчик-побегайчик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</a:p>
        </p:txBody>
      </p:sp>
    </p:spTree>
  </p:cSld>
  <p:clrMapOvr>
    <a:masterClrMapping/>
  </p:clrMapOvr>
  <p:transition spd="slow" advClick="0" advTm="19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Documents and Settings\Крюковы\Рабочий стол\ме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779" y="5301208"/>
            <a:ext cx="4929221" cy="1362075"/>
          </a:xfrm>
        </p:spPr>
        <p:txBody>
          <a:bodyPr>
            <a:normAutofit fontScale="90000"/>
          </a:bodyPr>
          <a:lstStyle/>
          <a:p>
            <a:r>
              <a:rPr lang="ru-RU" sz="2700" b="0" cap="none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Я, Лисичка-сестричка. </a:t>
            </a:r>
            <a:br>
              <a:rPr lang="ru-RU" sz="2700" b="0" cap="none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0" cap="none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Я, </a:t>
            </a:r>
            <a:r>
              <a:rPr lang="ru-RU" sz="2700" b="0" cap="none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Волчок-серый</a:t>
            </a:r>
            <a:r>
              <a:rPr lang="ru-RU" sz="2700" b="0" cap="none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бочок. А ты кто?</a:t>
            </a:r>
            <a:br>
              <a:rPr lang="ru-RU" sz="2700" b="0" cap="none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0" cap="none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А я Медведь косолапый.</a:t>
            </a:r>
            <a:br>
              <a:rPr lang="ru-RU" sz="2700" b="0" cap="none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0" cap="none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Иди к нам жить!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 advClick="0" advTm="3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Крюковы\Рабочий стол\мед сл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5733256"/>
            <a:ext cx="8644030" cy="107157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Медведь и полез в теремок.</a:t>
            </a:r>
          </a:p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Лез-лез, лез-лез – никак не может влезть и говорит: </a:t>
            </a:r>
          </a:p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А я лучше у вас на крыше жить буду. </a:t>
            </a:r>
          </a:p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Да ты нас раздавишь! </a:t>
            </a:r>
          </a:p>
        </p:txBody>
      </p:sp>
    </p:spTree>
  </p:cSld>
  <p:clrMapOvr>
    <a:masterClrMapping/>
  </p:clrMapOvr>
  <p:transition spd="slow" advClick="0" advTm="1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Загадки</a:t>
            </a:r>
            <a:endParaRPr lang="ru-RU" sz="6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Живет в норке, грызет корки.</a:t>
            </a:r>
            <a:br>
              <a:rPr lang="ru-RU" sz="3200" dirty="0" smtClean="0"/>
            </a:br>
            <a:r>
              <a:rPr lang="ru-RU" sz="3200" dirty="0" smtClean="0"/>
              <a:t>Короткие ножки, боится кошки.</a:t>
            </a:r>
            <a:endParaRPr lang="ru-RU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6637" y="3185319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714744" y="1714488"/>
            <a:ext cx="4886719" cy="387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мышь.wav">
            <a:hlinkClick r:id="" action="ppaction://media"/>
          </p:cNvPr>
          <p:cNvPicPr>
            <a:picLocks noRot="1" noChangeAspect="1"/>
          </p:cNvPicPr>
          <p:nvPr>
            <a:wavAudioFile r:embed="rId1" name="мышь.wav"/>
          </p:nvPr>
        </p:nvPicPr>
        <p:blipFill>
          <a:blip r:embed="rId5" cstate="print"/>
          <a:stretch>
            <a:fillRect/>
          </a:stretch>
        </p:blipFill>
        <p:spPr>
          <a:xfrm>
            <a:off x="8643966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875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375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4" grpI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Крюковы\Рабочий стол\мед сл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41168"/>
            <a:ext cx="8715435" cy="2088232"/>
          </a:xfrm>
        </p:spPr>
        <p:txBody>
          <a:bodyPr>
            <a:normAutofit fontScale="90000"/>
          </a:bodyPr>
          <a:lstStyle/>
          <a:p>
            <a:r>
              <a:rPr lang="ru-RU" sz="2700" b="0" cap="none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</a:t>
            </a:r>
            <a:r>
              <a:rPr lang="ru-RU" sz="2700" b="0" cap="none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Не-е</a:t>
            </a:r>
            <a:r>
              <a:rPr lang="ru-RU" sz="2700" b="0" cap="none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не раздавлю.</a:t>
            </a:r>
            <a:br>
              <a:rPr lang="ru-RU" sz="2700" b="0" cap="none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0" cap="none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Ну, тогда полезай! </a:t>
            </a:r>
            <a:br>
              <a:rPr lang="ru-RU" sz="2700" b="0" cap="none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0" cap="none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Полез медведь на крышу и только уселся – трах-тарарах! Затрещал теремок и весь развалился.</a:t>
            </a:r>
            <a:br>
              <a:rPr lang="ru-RU" sz="2700" b="0" cap="none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0" cap="none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Еле-еле успели все из него выскочить, все целы и невредимы. </a:t>
            </a:r>
            <a:br>
              <a:rPr lang="ru-RU" sz="2700" b="0" cap="none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 advClick="0" advTm="2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Крюковы\Рабочий стол\пос д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877272"/>
            <a:ext cx="8929718" cy="808050"/>
          </a:xfrm>
        </p:spPr>
        <p:txBody>
          <a:bodyPr>
            <a:normAutofit fontScale="90000"/>
          </a:bodyPr>
          <a:lstStyle/>
          <a:p>
            <a:r>
              <a:rPr lang="ru-RU" sz="2700" b="0" cap="none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Принялись они бревна носить, доски пилить – новый теремок строить. Лучше прежнего построили! </a:t>
            </a:r>
            <a:r>
              <a:rPr lang="ru-RU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 advClick="0" advTm="1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1-001-Skazka-Teremok[1]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rcRect l="3125" t="3125" r="3906" b="3124"/>
          <a:stretch>
            <a:fillRect/>
          </a:stretch>
        </p:blipFill>
        <p:spPr>
          <a:xfrm>
            <a:off x="0" y="-55829"/>
            <a:ext cx="9144000" cy="6915630"/>
          </a:xfrm>
          <a:prstGeom prst="rect">
            <a:avLst/>
          </a:prstGeom>
        </p:spPr>
      </p:pic>
    </p:spTree>
  </p:cSld>
  <p:clrMapOvr>
    <a:masterClrMapping/>
  </p:clrMapOvr>
  <p:transition spd="slow" advClick="0" advTm="34000"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b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МОЛОДЕЦ!</a:t>
            </a:r>
            <a:endParaRPr lang="ru-RU" sz="9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357166"/>
            <a:ext cx="7772400" cy="3143272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Вот и сказочке конец,</a:t>
            </a:r>
          </a:p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кто слушал -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5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4471990" cy="796908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Кто поселился в тереме?</a:t>
            </a:r>
            <a:endParaRPr lang="ru-RU" sz="3200" dirty="0"/>
          </a:p>
        </p:txBody>
      </p:sp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1000108"/>
            <a:ext cx="1500198" cy="102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Содержимое 15" descr="л2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928670"/>
            <a:ext cx="2161939" cy="1643074"/>
          </a:xfrm>
          <a:prstGeom prst="rect">
            <a:avLst/>
          </a:prstGeom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786313" y="5283770"/>
            <a:ext cx="1779159" cy="157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285728"/>
            <a:ext cx="185738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Рисунок 38"/>
          <p:cNvPicPr/>
          <p:nvPr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928934"/>
            <a:ext cx="1785950" cy="155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Рисунок 41"/>
          <p:cNvPicPr/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000892" y="2928934"/>
            <a:ext cx="1890708" cy="107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/>
          <p:cNvPicPr/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73" b="10142"/>
          <a:stretch>
            <a:fillRect/>
          </a:stretch>
        </p:blipFill>
        <p:spPr bwMode="auto">
          <a:xfrm>
            <a:off x="2571736" y="5715016"/>
            <a:ext cx="1162051" cy="85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Содержимое 17" descr="во1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857760"/>
            <a:ext cx="1666867" cy="2000240"/>
          </a:xfrm>
          <a:prstGeom prst="rect">
            <a:avLst/>
          </a:prstGeom>
        </p:spPr>
      </p:pic>
      <p:pic>
        <p:nvPicPr>
          <p:cNvPr id="38" name="Рисунок 37" descr="слон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643702" y="4071942"/>
            <a:ext cx="2071702" cy="23158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0" name="Рисунок 39" descr="заяц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286380" y="279960"/>
            <a:ext cx="1428760" cy="139979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7" name="Рисунок 36" descr="Teremok.png"/>
          <p:cNvPicPr>
            <a:picLocks noChangeAspect="1"/>
          </p:cNvPicPr>
          <p:nvPr/>
        </p:nvPicPr>
        <p:blipFill>
          <a:blip r:embed="rId19" cstate="print">
            <a:lum contrast="10000"/>
          </a:blip>
          <a:stretch>
            <a:fillRect/>
          </a:stretch>
        </p:blipFill>
        <p:spPr>
          <a:xfrm>
            <a:off x="2928926" y="1785926"/>
            <a:ext cx="3476935" cy="342902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4" name="лягушка+.wav">
            <a:hlinkClick r:id="" action="ppaction://media"/>
          </p:cNvPr>
          <p:cNvPicPr>
            <a:picLocks noRot="1" noChangeAspect="1"/>
          </p:cNvPicPr>
          <p:nvPr>
            <a:wavAudioFile r:embed="rId1" name="лягушка+.wav"/>
          </p:nvPr>
        </p:nvPicPr>
        <p:blipFill>
          <a:blip r:embed="rId2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5" name="мышь.wav">
            <a:hlinkClick r:id="" action="ppaction://media"/>
          </p:cNvPr>
          <p:cNvPicPr>
            <a:picLocks noRot="1" noChangeAspect="1"/>
          </p:cNvPicPr>
          <p:nvPr>
            <a:wavAudioFile r:embed="rId2" name="мышь.wav"/>
          </p:nvPr>
        </p:nvPicPr>
        <p:blipFill>
          <a:blip r:embed="rId2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6" name="заяц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2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7" name="лиса.wav">
            <a:hlinkClick r:id="" action="ppaction://media"/>
          </p:cNvPr>
          <p:cNvPicPr>
            <a:picLocks noRot="1" noChangeAspect="1"/>
          </p:cNvPicPr>
          <p:nvPr>
            <a:wavAudioFile r:embed="rId4" name="лиса.wav"/>
          </p:nvPr>
        </p:nvPicPr>
        <p:blipFill>
          <a:blip r:embed="rId2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8" name="волк2.wav">
            <a:hlinkClick r:id="" action="ppaction://media"/>
          </p:cNvPr>
          <p:cNvPicPr>
            <a:picLocks noRot="1" noChangeAspect="1"/>
          </p:cNvPicPr>
          <p:nvPr>
            <a:wavAudioFile r:embed="rId5" name="волк2.wav"/>
          </p:nvPr>
        </p:nvPicPr>
        <p:blipFill>
          <a:blip r:embed="rId2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9" name="медведь2.wav">
            <a:hlinkClick r:id="" action="ppaction://media"/>
          </p:cNvPr>
          <p:cNvPicPr>
            <a:picLocks noRot="1" noChangeAspect="1"/>
          </p:cNvPicPr>
          <p:nvPr>
            <a:wavAudioFile r:embed="rId6" name="медведь2.wav"/>
          </p:nvPr>
        </p:nvPicPr>
        <p:blipFill>
          <a:blip r:embed="rId2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0" name="лягушка+.wav">
            <a:hlinkClick r:id="" action="ppaction://media"/>
          </p:cNvPr>
          <p:cNvPicPr>
            <a:picLocks noRot="1" noChangeAspect="1"/>
          </p:cNvPicPr>
          <p:nvPr>
            <a:wavAudioFile r:embed="rId1" name="лягушка+.wav"/>
          </p:nvPr>
        </p:nvPicPr>
        <p:blipFill>
          <a:blip r:embed="rId2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1" name="лягушка+.wav">
            <a:hlinkClick r:id="" action="ppaction://media"/>
          </p:cNvPr>
          <p:cNvPicPr>
            <a:picLocks noRot="1" noChangeAspect="1"/>
          </p:cNvPicPr>
          <p:nvPr>
            <a:wavAudioFile r:embed="rId1" name="лягушка+.wav"/>
          </p:nvPr>
        </p:nvPicPr>
        <p:blipFill>
          <a:blip r:embed="rId2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7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72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7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44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7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16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3211E-6 C 0.01128 0.00601 0.03559 0.01503 0.06771 0.03585 C 0.09983 0.05667 0.13958 0.08304 0.19288 0.12468 C 0.24618 0.16632 0.34722 0.2519 0.38785 0.28521 " pathEditMode="relative" rAng="0" ptsTypes="aaaa">
                                      <p:cBhvr>
                                        <p:cTn id="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0" y="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66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61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02105E-6 C 0.01285 0.01943 0.02587 0.03909 0.04653 0.09299 C 0.06719 0.14689 0.11128 0.28453 0.1243 0.32316 " pathEditMode="relative" ptsTypes="aaA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34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41"/>
                            </p:stCondLst>
                            <p:childTnLst>
                              <p:par>
                                <p:cTn id="4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7837E-6 L -0.14965 0.3987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30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1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36 -0.05463 L -0.36215 0.3439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0" y="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514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649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9.46102E-7 L -0.11024 -0.34629 " pathEditMode="relative" ptsTypes="AA">
                                      <p:cBhvr>
                                        <p:cTn id="7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405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56"/>
                            </p:stCondLst>
                            <p:childTnLst>
                              <p:par>
                                <p:cTn id="8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1499E-6 L 0.40955 -0.31483 " pathEditMode="relative" ptsTypes="AA">
                                      <p:cBhvr>
                                        <p:cTn id="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959E-6 L -0.40955 -0.17858 " pathEditMode="relative" ptsTypes="AA">
                                      <p:cBhvr>
                                        <p:cTn id="9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7941E-6 L -0.0967 0.18136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9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1.1381E-6 L 0.31494 0.01041 " pathEditMode="relative" ptsTypes="AA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8.53574E-7 L 0.36233 0.44067 " pathEditMode="relative" ptsTypes="AA">
                                      <p:cBhvr>
                                        <p:cTn id="1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1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1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1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1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1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1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1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1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Скачет в траве, - </a:t>
            </a:r>
            <a:br>
              <a:rPr lang="ru-RU" sz="3200" dirty="0" smtClean="0"/>
            </a:br>
            <a:r>
              <a:rPr lang="ru-RU" sz="3200" dirty="0" smtClean="0"/>
              <a:t>Глаза на голове, </a:t>
            </a:r>
            <a:br>
              <a:rPr lang="ru-RU" sz="3200" dirty="0" smtClean="0"/>
            </a:br>
            <a:r>
              <a:rPr lang="ru-RU" sz="3200" dirty="0" smtClean="0"/>
              <a:t>Скользкая и мокрая, </a:t>
            </a:r>
            <a:br>
              <a:rPr lang="ru-RU" sz="3200" dirty="0" smtClean="0"/>
            </a:br>
            <a:r>
              <a:rPr lang="ru-RU" sz="3200" dirty="0" smtClean="0"/>
              <a:t>Зеленая квакушка, </a:t>
            </a:r>
            <a:br>
              <a:rPr lang="ru-RU" sz="3200" dirty="0" smtClean="0"/>
            </a:br>
            <a:r>
              <a:rPr lang="ru-RU" sz="3200" dirty="0" smtClean="0"/>
              <a:t>А зовут ее -...</a:t>
            </a:r>
            <a:endParaRPr lang="ru-RU" sz="3200" dirty="0"/>
          </a:p>
        </p:txBody>
      </p:sp>
      <p:pic>
        <p:nvPicPr>
          <p:cNvPr id="16" name="Содержимое 15" descr="л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496" y="1142984"/>
            <a:ext cx="4312315" cy="4071966"/>
          </a:xfrm>
        </p:spPr>
      </p:pic>
      <p:pic>
        <p:nvPicPr>
          <p:cNvPr id="6" name="лягушка+.wav">
            <a:hlinkClick r:id="" action="ppaction://media"/>
          </p:cNvPr>
          <p:cNvPicPr>
            <a:picLocks noRot="1" noChangeAspect="1"/>
          </p:cNvPicPr>
          <p:nvPr>
            <a:wavAudioFile r:embed="rId1" name="лягушка+.wav"/>
          </p:nvPr>
        </p:nvPicPr>
        <p:blipFill>
          <a:blip r:embed="rId4" cstate="print"/>
          <a:stretch>
            <a:fillRect/>
          </a:stretch>
        </p:blipFill>
        <p:spPr>
          <a:xfrm>
            <a:off x="8839200" y="1428736"/>
            <a:ext cx="304800" cy="304800"/>
          </a:xfrm>
          <a:prstGeom prst="rect">
            <a:avLst/>
          </a:prstGeom>
        </p:spPr>
      </p:pic>
      <p:pic>
        <p:nvPicPr>
          <p:cNvPr id="7" name="лягушка+.wav">
            <a:hlinkClick r:id="" action="ppaction://media"/>
          </p:cNvPr>
          <p:cNvPicPr>
            <a:picLocks noRot="1" noChangeAspect="1"/>
          </p:cNvPicPr>
          <p:nvPr>
            <a:wavAudioFile r:embed="rId1" name="лягушка+.wav"/>
          </p:nvPr>
        </p:nvPicPr>
        <p:blipFill>
          <a:blip r:embed="rId5" cstate="print"/>
          <a:stretch>
            <a:fillRect/>
          </a:stretch>
        </p:blipFill>
        <p:spPr>
          <a:xfrm>
            <a:off x="8839200" y="714356"/>
            <a:ext cx="304800" cy="304800"/>
          </a:xfrm>
          <a:prstGeom prst="rect">
            <a:avLst/>
          </a:prstGeom>
        </p:spPr>
      </p:pic>
      <p:pic>
        <p:nvPicPr>
          <p:cNvPr id="8" name="лягушка+.wav">
            <a:hlinkClick r:id="" action="ppaction://media"/>
          </p:cNvPr>
          <p:cNvPicPr>
            <a:picLocks noRot="1" noChangeAspect="1"/>
          </p:cNvPicPr>
          <p:nvPr>
            <a:wavAudioFile r:embed="rId1" name="лягушка+.wav"/>
          </p:nvPr>
        </p:nvPicPr>
        <p:blipFill>
          <a:blip r:embed="rId6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9" name="лягушка+.wav">
            <a:hlinkClick r:id="" action="ppaction://media"/>
          </p:cNvPr>
          <p:cNvPicPr>
            <a:picLocks noRot="1" noChangeAspect="1"/>
          </p:cNvPicPr>
          <p:nvPr>
            <a:wavAudioFile r:embed="rId1" name="лягушка+.wav"/>
          </p:nvPr>
        </p:nvPicPr>
        <p:blipFill>
          <a:blip r:embed="rId7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5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25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622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94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366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Calibri" pitchFamily="34" charset="0"/>
                <a:cs typeface="Times New Roman" pitchFamily="18" charset="0"/>
              </a:rPr>
              <a:t>Комочек пуха, длинное ухо,</a:t>
            </a:r>
            <a:br>
              <a:rPr lang="ru-RU" sz="3200" dirty="0" smtClean="0">
                <a:latin typeface="Calibri" pitchFamily="34" charset="0"/>
                <a:cs typeface="Times New Roman" pitchFamily="18" charset="0"/>
              </a:rPr>
            </a:br>
            <a:r>
              <a:rPr lang="ru-RU" sz="3200" dirty="0" smtClean="0">
                <a:latin typeface="Calibri" pitchFamily="34" charset="0"/>
                <a:cs typeface="Times New Roman" pitchFamily="18" charset="0"/>
              </a:rPr>
              <a:t>Прыгает ловко, любит морковку.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Содержимое 13" descr="з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983209"/>
            <a:ext cx="5111750" cy="4432795"/>
          </a:xfrm>
        </p:spPr>
      </p:pic>
      <p:pic>
        <p:nvPicPr>
          <p:cNvPr id="5" name="заяц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375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875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Хитрая плутовка, рыжая головка,</a:t>
            </a:r>
            <a:br>
              <a:rPr lang="ru-RU" sz="3200" dirty="0" smtClean="0"/>
            </a:br>
            <a:r>
              <a:rPr lang="ru-RU" sz="3200" dirty="0" smtClean="0"/>
              <a:t>Хвост пушистый - краса!</a:t>
            </a:r>
            <a:br>
              <a:rPr lang="ru-RU" sz="3200" dirty="0" smtClean="0"/>
            </a:br>
            <a:r>
              <a:rPr lang="ru-RU" sz="3200" dirty="0" smtClean="0"/>
              <a:t>А зовут ее...</a:t>
            </a:r>
            <a:endParaRPr lang="ru-RU" sz="3200" dirty="0"/>
          </a:p>
        </p:txBody>
      </p:sp>
      <p:pic>
        <p:nvPicPr>
          <p:cNvPr id="5" name="лиса.wav">
            <a:hlinkClick r:id="" action="ppaction://media"/>
          </p:cNvPr>
          <p:cNvPicPr>
            <a:picLocks noRot="1" noChangeAspect="1"/>
          </p:cNvPicPr>
          <p:nvPr>
            <a:wavAudioFile r:embed="rId1" name="лиса.wav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лиса2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лиса3.wav">
            <a:hlinkClick r:id="" action="ppaction://media"/>
          </p:cNvPr>
          <p:cNvPicPr>
            <a:picLocks noRot="1" noChangeAspect="1"/>
          </p:cNvPicPr>
          <p:nvPr>
            <a:wavAudioFile r:embed="rId3" name="лиса3.wav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лиса.wav">
            <a:hlinkClick r:id="" action="ppaction://media"/>
          </p:cNvPr>
          <p:cNvPicPr>
            <a:picLocks noRot="1" noChangeAspect="1"/>
          </p:cNvPicPr>
          <p:nvPr>
            <a:wavAudioFile r:embed="rId1" name="лиса.wav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357554" y="1500174"/>
            <a:ext cx="5031659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1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Дружбу водит лишь с лисой,</a:t>
            </a:r>
            <a:br>
              <a:rPr lang="ru-RU" sz="3200" dirty="0" smtClean="0"/>
            </a:br>
            <a:r>
              <a:rPr lang="ru-RU" sz="3200" dirty="0" smtClean="0"/>
              <a:t>Этот зверь сердитый, злой.</a:t>
            </a:r>
            <a:br>
              <a:rPr lang="ru-RU" sz="3200" dirty="0" smtClean="0"/>
            </a:br>
            <a:r>
              <a:rPr lang="ru-RU" sz="3200" dirty="0" smtClean="0"/>
              <a:t>Он зубами щёлк да щёлк,</a:t>
            </a:r>
            <a:br>
              <a:rPr lang="ru-RU" sz="3200" dirty="0" smtClean="0"/>
            </a:br>
            <a:r>
              <a:rPr lang="ru-RU" sz="3200" dirty="0" smtClean="0"/>
              <a:t>Очень страшный серый ...</a:t>
            </a:r>
            <a:endParaRPr lang="ru-RU" sz="3200" dirty="0"/>
          </a:p>
        </p:txBody>
      </p:sp>
      <p:pic>
        <p:nvPicPr>
          <p:cNvPr id="18" name="Содержимое 17" descr="во1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572000" y="1285860"/>
            <a:ext cx="3993820" cy="4800264"/>
          </a:xfrm>
        </p:spPr>
      </p:pic>
      <p:pic>
        <p:nvPicPr>
          <p:cNvPr id="6" name="волк2.wav">
            <a:hlinkClick r:id="" action="ppaction://media"/>
          </p:cNvPr>
          <p:cNvPicPr>
            <a:picLocks noRot="1" noChangeAspect="1"/>
          </p:cNvPicPr>
          <p:nvPr>
            <a:wavAudioFile r:embed="rId1" name="волк2.wav"/>
          </p:nvPr>
        </p:nvPicPr>
        <p:blipFill>
          <a:blip r:embed="rId4" cstate="print"/>
          <a:stretch>
            <a:fillRect/>
          </a:stretch>
        </p:blipFill>
        <p:spPr>
          <a:xfrm>
            <a:off x="8604448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75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25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Летом ходит без дороги</a:t>
            </a:r>
            <a:br>
              <a:rPr lang="ru-RU" sz="3200" dirty="0" smtClean="0"/>
            </a:br>
            <a:r>
              <a:rPr lang="ru-RU" sz="3200" dirty="0" smtClean="0"/>
              <a:t>Возле сосен и берез,</a:t>
            </a:r>
            <a:br>
              <a:rPr lang="ru-RU" sz="3200" dirty="0" smtClean="0"/>
            </a:br>
            <a:r>
              <a:rPr lang="ru-RU" sz="3200" dirty="0" smtClean="0"/>
              <a:t>А зимой он спит в берлоге,</a:t>
            </a:r>
            <a:br>
              <a:rPr lang="ru-RU" sz="3200" dirty="0" smtClean="0"/>
            </a:br>
            <a:r>
              <a:rPr lang="ru-RU" sz="3200" dirty="0" smtClean="0"/>
              <a:t>От мороза прячет нос.</a:t>
            </a:r>
            <a:endParaRPr lang="ru-RU" sz="3200" dirty="0"/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1044998"/>
            <a:ext cx="4350259" cy="508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медведь2.wav">
            <a:hlinkClick r:id="" action="ppaction://media"/>
          </p:cNvPr>
          <p:cNvPicPr>
            <a:picLocks noRot="1" noChangeAspect="1"/>
          </p:cNvPicPr>
          <p:nvPr>
            <a:wavAudioFile r:embed="rId1" name="медведь2.wav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3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357166"/>
            <a:ext cx="8786874" cy="150018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 отгадали загадки, </a:t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теперь скажите из какой сказки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эти герои?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132856"/>
            <a:ext cx="57846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Теремок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643314"/>
            <a:ext cx="188596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0938" y="1643050"/>
            <a:ext cx="207590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Содержимое 17" descr="во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1" y="1643050"/>
            <a:ext cx="2024077" cy="2428892"/>
          </a:xfrm>
          <a:prstGeom prst="rect">
            <a:avLst/>
          </a:prstGeom>
        </p:spPr>
      </p:pic>
      <p:pic>
        <p:nvPicPr>
          <p:cNvPr id="9" name="Содержимое 13" descr="з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4786314" y="4769950"/>
            <a:ext cx="2357454" cy="1817209"/>
          </a:xfrm>
          <a:prstGeom prst="rect">
            <a:avLst/>
          </a:prstGeom>
        </p:spPr>
      </p:pic>
      <p:pic>
        <p:nvPicPr>
          <p:cNvPr id="10" name="Содержимое 15" descr="л2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2061" y="5072074"/>
            <a:ext cx="2161939" cy="164307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54266"/>
            <a:ext cx="3071802" cy="271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75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25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75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75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75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75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2097</TotalTime>
  <Words>286</Words>
  <Application>Microsoft Office PowerPoint</Application>
  <PresentationFormat>Экран (4:3)</PresentationFormat>
  <Paragraphs>61</Paragraphs>
  <Slides>34</Slides>
  <Notes>2</Notes>
  <HiddenSlides>0</HiddenSlides>
  <MMClips>21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Путешествие в страну </vt:lpstr>
      <vt:lpstr>Чтобы отправиться в путешествие надо отгадать загадки.</vt:lpstr>
      <vt:lpstr>Загадки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Бежит мимо Мышка-норушка.  Увидела теремок, остановилась и спрашивает: – Кто в теремочке живёт? Кто в невысоком живёт? Никто не отзывается.   </vt:lpstr>
      <vt:lpstr>Вошла мышка в теремок и стала там жить </vt:lpstr>
      <vt:lpstr>Прискакала к теремку Лягушка-квакушка и спрашивает:  – Кто в теремочке живет?  </vt:lpstr>
      <vt:lpstr>– Я, Мышка-норушка! А ты кто?</vt:lpstr>
      <vt:lpstr>– А я Лягушка-квакушка.    </vt:lpstr>
      <vt:lpstr>- Иди ко мне жить!  Лягушка прыгнула в теремок и стали они вдвоем жить.  </vt:lpstr>
      <vt:lpstr>  Бежит мимо Зайчик - побегайчик. Остановился и спрашивает:  – Кто в теремочке живёт? Кто в невысоком живёт?    </vt:lpstr>
      <vt:lpstr>– А я Зайчик-побегайчик.  – Иди к нам жить!  </vt:lpstr>
      <vt:lpstr>Слайд 20</vt:lpstr>
      <vt:lpstr>  Идет мимо Лисичка-сестричка. Постучала в окошко и спрашивает:  – А кто в теремочке живёт?  </vt:lpstr>
      <vt:lpstr>Слайд 22</vt:lpstr>
      <vt:lpstr>    – А я Лисичка-сестричка.  – Иди к нам жить!  Забралась лисичка в теремок. Стали они вчетвером жить.   </vt:lpstr>
      <vt:lpstr>  Прибежал Волчок-серый бочок, заглянул в дверь и спрашивает:  – Кто в теремочке живёт?  </vt:lpstr>
      <vt:lpstr>– Я, Мышка-норушка.  – Я, Лягушка-квакушка.  – Я, Зайчик-побегайчик.  – Я, Лисичка-сестричка. А ты кто?  </vt:lpstr>
      <vt:lpstr> – А я Волчок-серый бочок. – Иди к нам жить!  Волк влез в теремок. Стали они впятером жить.  Вот они в теремке живут, песни поют.   </vt:lpstr>
      <vt:lpstr>Слайд 27</vt:lpstr>
      <vt:lpstr>– Я, Лисичка-сестричка.  – Я, Волчок-серый бочок. А ты кто? – А я Медведь косолапый. – Иди к нам жить! </vt:lpstr>
      <vt:lpstr>Слайд 29</vt:lpstr>
      <vt:lpstr>– Не-е, не раздавлю. – Ну, тогда полезай!  Полез медведь на крышу и только уселся – трах-тарарах! Затрещал теремок и весь развалился. Еле-еле успели все из него выскочить, все целы и невредимы.   </vt:lpstr>
      <vt:lpstr>Принялись они бревна носить, доски пилить – новый теремок строить. Лучше прежнего построили!  </vt:lpstr>
      <vt:lpstr>Слайд 32</vt:lpstr>
      <vt:lpstr>МОЛОДЕЦ!</vt:lpstr>
      <vt:lpstr>Кто поселился в тереме?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Крюковы</dc:creator>
  <cp:lastModifiedBy>User</cp:lastModifiedBy>
  <cp:revision>194</cp:revision>
  <dcterms:created xsi:type="dcterms:W3CDTF">2011-05-28T10:00:53Z</dcterms:created>
  <dcterms:modified xsi:type="dcterms:W3CDTF">2019-12-05T16:47:08Z</dcterms:modified>
</cp:coreProperties>
</file>