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3" r:id="rId2"/>
    <p:sldId id="258" r:id="rId3"/>
    <p:sldId id="264" r:id="rId4"/>
    <p:sldId id="270" r:id="rId5"/>
    <p:sldId id="266" r:id="rId6"/>
    <p:sldId id="278" r:id="rId7"/>
    <p:sldId id="281" r:id="rId8"/>
    <p:sldId id="265" r:id="rId9"/>
    <p:sldId id="262" r:id="rId10"/>
    <p:sldId id="267" r:id="rId11"/>
    <p:sldId id="276" r:id="rId12"/>
    <p:sldId id="275" r:id="rId13"/>
    <p:sldId id="274" r:id="rId14"/>
    <p:sldId id="268" r:id="rId15"/>
    <p:sldId id="260" r:id="rId16"/>
    <p:sldId id="269" r:id="rId17"/>
    <p:sldId id="261" r:id="rId18"/>
    <p:sldId id="263" r:id="rId19"/>
    <p:sldId id="272" r:id="rId20"/>
    <p:sldId id="273" r:id="rId21"/>
    <p:sldId id="271" r:id="rId22"/>
    <p:sldId id="282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AF02A-2541-42F2-918A-A3C057A7E5E2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E32EB-0558-4908-BFEB-AD12AEBED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16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Автор презентации: </a:t>
            </a:r>
            <a:r>
              <a:rPr lang="ru-RU" b="1" dirty="0" err="1" smtClean="0"/>
              <a:t>Хачпанова</a:t>
            </a:r>
            <a:r>
              <a:rPr lang="ru-RU" b="1" dirty="0" smtClean="0"/>
              <a:t> М.В., </a:t>
            </a:r>
            <a:r>
              <a:rPr lang="ru-RU" b="1" dirty="0" err="1" smtClean="0"/>
              <a:t>зав.школьной</a:t>
            </a:r>
            <a:r>
              <a:rPr lang="ru-RU" b="1" dirty="0" smtClean="0"/>
              <a:t> библиотекой МАОУ СОШ № 7 г. Балаково Саратовской области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E32EB-0558-4908-BFEB-AD12AEBEDB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1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yandex.ru/images/search?source=wiz&amp;img_url=http://www.worldwarphotos.info/wp-content/gallery/ussr/aircrafts/po-2/Po2_loaded_with_bombs.jpg&amp;p=3&amp;text=%D0%BF%D0%BE-2%20%D0%B2%D0%B8%D0%BA%D0%B8%D0%BF%D0%B5%D0%B4%D0%B8%D1%8F&amp;noreask=1&amp;pos=118&amp;rpt=simage&amp;lr=1114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hyperlink" Target="https://yandex.ru/images/search?source=wiz&amp;img_url=http://nozdr.ru/militera/memo/russian/dryagina_iv/23.jpg&amp;text=%D0%93%D0%BE%D0%BB%D1%83%D0%B1%D0%B5%D0%B2%D0%B0-%D0%A2%D0%B5%D1%80%D0%B5%D1%81%20%D0%B2%20%D0%B3%D0%BE%D0%B4%D1%8B%20%D0%92%D0%9E%D0%92&amp;noreask=1&amp;pos=9&amp;lr=11143&amp;rpt=simag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yandex.ru/images/search?source=wiz&amp;img_url=https://avatars.mds.yandex.net/get-afishanew/21626/0a02154d6d731edde502cd93cae5ec87/orig&amp;p=1&amp;text=%D0%BF%D0%BE-2%20%D0%B2%D0%B8%D0%BA%D0%B8%D0%BF%D0%B5%D0%B4%D0%B8%D1%8F&amp;noreask=1&amp;pos=56&amp;rpt=simage&amp;lr=1114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s://yandex.ru/images/search?source=wiz&amp;img_url=http://fanread.ru/img/c/?src=11947378&amp;i=44&amp;ext=jpg&amp;p=3&amp;text=%D0%BF%D0%BE-2%20%D0%B2%D0%B8%D0%BA%D0%B8%D0%BF%D0%B5%D0%B4%D0%B8%D1%8F&amp;noreask=1&amp;pos=99&amp;rpt=simage&amp;lr=1114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yandex.ru/images/search?source=wiz&amp;img_url=https://reibert.info/media/img_294607_49744-jpg.208196/full&amp;text=%D0%93%D0%BE%D0%BB%D1%83%D0%B1%D0%B5%D0%B2%D0%B0-%D0%A2%D0%B5%D1%80%D0%B5%D1%81%20%D0%B2%20%D0%B3%D0%BE%D0%B4%D1%8B%20%D0%92%D0%9E%D0%92&amp;noreask=1&amp;pos=12&amp;lr=11143&amp;rpt=simag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0%D0%B9%D0%BB:PO-2_RA-1945G_(4702631010)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ru.wikipedia.org/wiki/%D0%A4%D0%B0%D0%B9%D0%BB:RR5109-0100R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aimka.ru/wp-content/uploads/2014/01/zaimka-ru_larkov-shishkin-partisan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u.wikipedia.org/wiki/%D0%A4%D0%B0%D0%B9%D0%BB:%D0%A1%D0%B0%D0%BD%D0%B8%D1%82%D0%B0%D1%80%D0%BD%D1%8B%D0%B9_%D0%BF%D0%BE%D0%B5%D0%B7%D0%B4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s://ru.wikipedia.org/wiki/%D0%A4%D0%B0%D0%B9%D0%BB:%D0%A1%D0%B0%D0%BC%D0%BE%D0%BB%D1%91%D1%82_%D0%A3-2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yandex.ru/images/search?source=wiz&amp;img_url=https://upload.wikimedia.org/wikipedia/commons/b/b7/Po-2_cockpit_2010_1.jpg&amp;p=1&amp;text=%D0%BF%D0%BE-2%20%D0%B2%D0%B8%D0%BA%D0%B8%D0%BF%D0%B5%D0%B4%D0%B8%D1%8F&amp;noreask=1&amp;pos=32&amp;rpt=simage&amp;lr=11143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ru.wikipedia.org/wiki/%D0%A4%D0%B0%D0%B9%D0%BB:Russi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7353" t="35063" r="18926" b="25563"/>
          <a:stretch>
            <a:fillRect/>
          </a:stretch>
        </p:blipFill>
        <p:spPr bwMode="auto">
          <a:xfrm>
            <a:off x="257816" y="1612898"/>
            <a:ext cx="8675164" cy="491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Мои документы\Мои рисунки\Флот, армия. Наш музей  и т.д\Война и т.д\header_bg.jpg"/>
          <p:cNvPicPr>
            <a:picLocks noChangeAspect="1" noChangeArrowheads="1"/>
          </p:cNvPicPr>
          <p:nvPr/>
        </p:nvPicPr>
        <p:blipFill>
          <a:blip r:embed="rId4" cstate="print"/>
          <a:srcRect r="413" b="12128"/>
          <a:stretch>
            <a:fillRect/>
          </a:stretch>
        </p:blipFill>
        <p:spPr bwMode="auto">
          <a:xfrm>
            <a:off x="251520" y="260648"/>
            <a:ext cx="8640960" cy="1352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2996952"/>
            <a:ext cx="5886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Помнить можно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только то,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о чем знаешь.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b="1" i="1" dirty="0" err="1" smtClean="0">
                <a:solidFill>
                  <a:srgbClr val="C00000"/>
                </a:solidFill>
              </a:rPr>
              <a:t>Еcли</a:t>
            </a:r>
            <a:r>
              <a:rPr lang="ru-RU" sz="2800" b="1" i="1" dirty="0" smtClean="0">
                <a:solidFill>
                  <a:srgbClr val="C00000"/>
                </a:solidFill>
              </a:rPr>
              <a:t> рассказать детям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о войне,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им будет, что помнить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06367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Хачпанова</a:t>
            </a:r>
            <a:r>
              <a:rPr lang="ru-RU" b="1" dirty="0" smtClean="0"/>
              <a:t> М.В., </a:t>
            </a:r>
            <a:r>
              <a:rPr lang="ru-RU" b="1" dirty="0" err="1" smtClean="0"/>
              <a:t>зав.школьной</a:t>
            </a:r>
            <a:r>
              <a:rPr lang="ru-RU" b="1" dirty="0" smtClean="0"/>
              <a:t> библиотекой МАОУ </a:t>
            </a:r>
            <a:r>
              <a:rPr lang="ru-RU" b="1" dirty="0" smtClean="0"/>
              <a:t>СОШ № 7 г. Балаково Саратовской области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2017 г.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04435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Самолёт из полотна и фанеры…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499386" y="987441"/>
            <a:ext cx="8229600" cy="47525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«Пусть наш ПО-2 (он же «У-2») склеен из полотна и фанеры, но он лёгок, он может сесть куда угодно и откуда угодно взлететь». У девчонок-лётчиц вскоре появился опыт ночных полётов, так что эти «несерьёзные» самолёты были грозным оружием в умелых руках.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Фашистское командование обещало каждому, кто собьёт ПО-2, «Железный крест» и краткосрочный отпуск домой. А наших лётчиц фашисты прозвали «ночными ведьмами».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s://im0-tub-ru.yandex.net/i?id=1bd008ca8d52b2327c04ce884ce014f1&amp;n=33&amp;h=190&amp;w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25144"/>
            <a:ext cx="2419350" cy="1809751"/>
          </a:xfrm>
          <a:prstGeom prst="rect">
            <a:avLst/>
          </a:prstGeom>
          <a:noFill/>
        </p:spPr>
      </p:pic>
      <p:pic>
        <p:nvPicPr>
          <p:cNvPr id="5" name="Picture 3" descr="D:\Мои документы\Мои рисунки\Флот, армия. Наш музей  и т.д\Война и т.д\70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45224"/>
            <a:ext cx="466611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Последняя проверка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перед вылетом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 descr="i?id=c41aac84bd01a2f30295bea91804b173&amp;n=33&amp;h=190&amp;w=1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773264" cy="49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i?id=8af26d7dd0bb7908efddcd10aa2bcb09&amp;n=33&amp;h=190&amp;w=1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556792"/>
            <a:ext cx="3528392" cy="493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Построение личного состава перед вылетом на боевое задание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i?id=6e9bcb157f241a677f94ecae3cb3bc0a&amp;n=33&amp;h=190&amp;w=3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820942"/>
            <a:ext cx="5186189" cy="278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?id=14b5b64c0bfc4d61775e1516fc0e3b00&amp;n=33&amp;h=190&amp;w=33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682" y="2348880"/>
            <a:ext cx="4340622" cy="250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7248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Боевые подруги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i?id=d691d7c05a6189e97f079db24b74e7c0&amp;n=33&amp;h=190&amp;w=27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7416823" cy="509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Многим девушкам-лётчицам было всего-то по 18-20 лет…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i?id=3c17e2964d6b23bbe99fff29c9ef2af4&amp;n=33&amp;h=190&amp;w=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628800"/>
            <a:ext cx="4210767" cy="484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?id=2c8816e8fde45b2097a8e0b9eed3d239&amp;n=33&amp;h=190&amp;w=1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659742" cy="48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394720" cy="136815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Дорогами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войны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 l="21967" t="29915" r="52342" b="7122"/>
          <a:stretch>
            <a:fillRect/>
          </a:stretch>
        </p:blipFill>
        <p:spPr bwMode="auto">
          <a:xfrm>
            <a:off x="323528" y="1988840"/>
            <a:ext cx="360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635896" y="404664"/>
            <a:ext cx="4996040" cy="457200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Мы летим, ковыляя 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во мгле,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Мы к родной подлетаем земле.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Бак пробит, хвост горит,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Но машина летит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 честном слове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 на одном крыле.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s://im0-tub-ru.yandex.net/i?id=251c7eb841256dd64789b703e88f13d5&amp;n=33&amp;h=190&amp;w=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22184"/>
            <a:ext cx="4352525" cy="3268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52400"/>
            <a:ext cx="4752528" cy="298856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Пусть говорят, что у войны – не женское лицо, фашистов они громили так, что не всякому мужчине было по плечу!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?id=adbd6ce6274fbbc0e469550a4cdda448&amp;n=33&amp;h=190&amp;w=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264" y="1628800"/>
            <a:ext cx="3618672" cy="481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220px-PO-2_RA-1945G_%284702631010%2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356992"/>
            <a:ext cx="4651784" cy="310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9" y="260648"/>
            <a:ext cx="37444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Смелые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девушки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Послевоенная жизнь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3096344" cy="554461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de-DE" dirty="0" err="1" smtClean="0">
                <a:solidFill>
                  <a:schemeClr val="tx1"/>
                </a:solidFill>
              </a:rPr>
              <a:t>После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окончания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войны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О. Т. </a:t>
            </a:r>
            <a:r>
              <a:rPr lang="de-DE" dirty="0" err="1" smtClean="0">
                <a:solidFill>
                  <a:schemeClr val="tx1"/>
                </a:solidFill>
              </a:rPr>
              <a:t>Голубева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продолжила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службу</a:t>
            </a:r>
            <a:r>
              <a:rPr lang="de-DE" dirty="0" smtClean="0">
                <a:solidFill>
                  <a:schemeClr val="tx1"/>
                </a:solidFill>
              </a:rPr>
              <a:t> в </a:t>
            </a:r>
            <a:r>
              <a:rPr lang="de-DE" dirty="0" err="1" smtClean="0">
                <a:solidFill>
                  <a:schemeClr val="tx1"/>
                </a:solidFill>
              </a:rPr>
              <a:t>армии</a:t>
            </a:r>
            <a:r>
              <a:rPr lang="de-DE" dirty="0" smtClean="0">
                <a:solidFill>
                  <a:schemeClr val="tx1"/>
                </a:solidFill>
              </a:rPr>
              <a:t>. В 1964 </a:t>
            </a:r>
            <a:r>
              <a:rPr lang="de-DE" dirty="0" err="1" smtClean="0">
                <a:solidFill>
                  <a:schemeClr val="tx1"/>
                </a:solidFill>
              </a:rPr>
              <a:t>году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она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переехала</a:t>
            </a:r>
            <a:r>
              <a:rPr lang="de-DE" dirty="0" smtClean="0">
                <a:solidFill>
                  <a:schemeClr val="tx1"/>
                </a:solidFill>
              </a:rPr>
              <a:t> в </a:t>
            </a:r>
            <a:r>
              <a:rPr lang="de-DE" dirty="0" err="1" smtClean="0">
                <a:solidFill>
                  <a:schemeClr val="tx1"/>
                </a:solidFill>
              </a:rPr>
              <a:t>Саратов</a:t>
            </a:r>
            <a:r>
              <a:rPr lang="de-DE" dirty="0" smtClean="0">
                <a:solidFill>
                  <a:schemeClr val="tx1"/>
                </a:solidFill>
              </a:rPr>
              <a:t>. </a:t>
            </a:r>
            <a:r>
              <a:rPr lang="de-DE" dirty="0" err="1" smtClean="0">
                <a:solidFill>
                  <a:schemeClr val="tx1"/>
                </a:solidFill>
              </a:rPr>
              <a:t>Преподавала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английский</a:t>
            </a:r>
            <a:r>
              <a:rPr lang="de-DE" dirty="0" smtClean="0">
                <a:solidFill>
                  <a:schemeClr val="tx1"/>
                </a:solidFill>
              </a:rPr>
              <a:t> в </a:t>
            </a:r>
            <a:r>
              <a:rPr lang="de-DE" dirty="0" err="1" smtClean="0">
                <a:solidFill>
                  <a:schemeClr val="tx1"/>
                </a:solidFill>
              </a:rPr>
              <a:t>Саратовском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юридическом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институте</a:t>
            </a:r>
            <a:r>
              <a:rPr lang="de-DE" dirty="0" smtClean="0">
                <a:solidFill>
                  <a:schemeClr val="tx1"/>
                </a:solidFill>
              </a:rPr>
              <a:t>. С 1970 </a:t>
            </a:r>
            <a:r>
              <a:rPr lang="de-DE" dirty="0" err="1" smtClean="0">
                <a:solidFill>
                  <a:schemeClr val="tx1"/>
                </a:solidFill>
              </a:rPr>
              <a:t>года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была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лектором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Всесоюзного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общества</a:t>
            </a:r>
            <a:r>
              <a:rPr lang="de-DE" dirty="0" smtClean="0">
                <a:solidFill>
                  <a:schemeClr val="tx1"/>
                </a:solidFill>
              </a:rPr>
              <a:t> «</a:t>
            </a:r>
            <a:r>
              <a:rPr lang="de-DE" dirty="0" err="1" smtClean="0">
                <a:solidFill>
                  <a:schemeClr val="tx1"/>
                </a:solidFill>
              </a:rPr>
              <a:t>Знание</a:t>
            </a:r>
            <a:r>
              <a:rPr lang="de-DE" dirty="0" smtClean="0">
                <a:solidFill>
                  <a:schemeClr val="tx1"/>
                </a:solidFill>
              </a:rPr>
              <a:t>». </a:t>
            </a:r>
            <a:r>
              <a:rPr lang="de-DE" dirty="0" err="1" smtClean="0">
                <a:solidFill>
                  <a:schemeClr val="tx1"/>
                </a:solidFill>
              </a:rPr>
              <a:t>Одновременно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Ольга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Тимофеевна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начала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публиковаться</a:t>
            </a:r>
            <a:r>
              <a:rPr lang="de-DE" dirty="0" smtClean="0">
                <a:solidFill>
                  <a:schemeClr val="tx1"/>
                </a:solidFill>
              </a:rPr>
              <a:t> в </a:t>
            </a:r>
            <a:r>
              <a:rPr lang="de-DE" dirty="0" err="1" smtClean="0">
                <a:solidFill>
                  <a:schemeClr val="tx1"/>
                </a:solidFill>
              </a:rPr>
              <a:t>различных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периодических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изданиях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347864" y="1052736"/>
            <a:ext cx="5544616" cy="577066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В</a:t>
            </a:r>
            <a:r>
              <a:rPr lang="de-DE" sz="1600" dirty="0" smtClean="0">
                <a:solidFill>
                  <a:schemeClr val="tx1"/>
                </a:solidFill>
              </a:rPr>
              <a:t> 1974 </a:t>
            </a:r>
            <a:r>
              <a:rPr lang="de-DE" sz="1600" dirty="0" err="1" smtClean="0">
                <a:solidFill>
                  <a:schemeClr val="tx1"/>
                </a:solidFill>
              </a:rPr>
              <a:t>году</a:t>
            </a:r>
            <a:r>
              <a:rPr lang="de-DE" sz="1600" dirty="0" smtClean="0">
                <a:solidFill>
                  <a:schemeClr val="tx1"/>
                </a:solidFill>
              </a:rPr>
              <a:t> в </a:t>
            </a:r>
            <a:r>
              <a:rPr lang="de-DE" sz="1600" dirty="0" err="1" smtClean="0">
                <a:solidFill>
                  <a:schemeClr val="tx1"/>
                </a:solidFill>
              </a:rPr>
              <a:t>Приволжском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книжном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издательстве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вышла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её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первая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книга</a:t>
            </a:r>
            <a:r>
              <a:rPr lang="de-DE" sz="1600" dirty="0" smtClean="0">
                <a:solidFill>
                  <a:schemeClr val="tx1"/>
                </a:solidFill>
              </a:rPr>
              <a:t>.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Сочинения О. Т. </a:t>
            </a:r>
            <a:r>
              <a:rPr lang="ru-RU" sz="1600" b="1" dirty="0" err="1" smtClean="0">
                <a:solidFill>
                  <a:schemeClr val="tx1"/>
                </a:solidFill>
              </a:rPr>
              <a:t>Голубевой-Терес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Звезды на крыльях. — Саратов : </a:t>
            </a:r>
            <a:r>
              <a:rPr lang="ru-RU" sz="1600" dirty="0" err="1" smtClean="0">
                <a:solidFill>
                  <a:schemeClr val="tx1"/>
                </a:solidFill>
              </a:rPr>
              <a:t>Приволж</a:t>
            </a:r>
            <a:r>
              <a:rPr lang="ru-RU" sz="1600" dirty="0" smtClean="0">
                <a:solidFill>
                  <a:schemeClr val="tx1"/>
                </a:solidFill>
              </a:rPr>
              <a:t>. кн. изд-во, 1974. — 216 с. : ил.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Летная книжка. — Саратов : </a:t>
            </a:r>
            <a:r>
              <a:rPr lang="ru-RU" sz="1600" dirty="0" err="1" smtClean="0">
                <a:solidFill>
                  <a:schemeClr val="tx1"/>
                </a:solidFill>
              </a:rPr>
              <a:t>Приволж</a:t>
            </a:r>
            <a:r>
              <a:rPr lang="ru-RU" sz="1600" dirty="0" smtClean="0">
                <a:solidFill>
                  <a:schemeClr val="tx1"/>
                </a:solidFill>
              </a:rPr>
              <a:t>. кн. изд-во, 1981. — 112 с.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Из лабиринта памяти : док. повести. — Саратов : Детская книга, 1997. — 368 с.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Литература об О. Т. </a:t>
            </a:r>
            <a:r>
              <a:rPr lang="ru-RU" sz="1600" b="1" dirty="0" err="1" smtClean="0">
                <a:solidFill>
                  <a:schemeClr val="tx1"/>
                </a:solidFill>
              </a:rPr>
              <a:t>Голубевой-Терес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err="1" smtClean="0">
                <a:solidFill>
                  <a:schemeClr val="tx1"/>
                </a:solidFill>
              </a:rPr>
              <a:t>Голубева-Терес</a:t>
            </a:r>
            <a:r>
              <a:rPr lang="ru-RU" sz="1600" dirty="0" smtClean="0">
                <a:solidFill>
                  <a:schemeClr val="tx1"/>
                </a:solidFill>
              </a:rPr>
              <a:t> Ольга Тимофеевна // Энциклопедический словарь биографий современников «Провинция – душа России». Саратовская губерния. — Саратов, 2005. — Кн. 2. — С. 44.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err="1" smtClean="0">
                <a:solidFill>
                  <a:schemeClr val="tx1"/>
                </a:solidFill>
              </a:rPr>
              <a:t>Забозлаева</a:t>
            </a:r>
            <a:r>
              <a:rPr lang="ru-RU" sz="1600" dirty="0" smtClean="0">
                <a:solidFill>
                  <a:schemeClr val="tx1"/>
                </a:solidFill>
              </a:rPr>
              <a:t>, О. Бесценные свидетельства / О. </a:t>
            </a:r>
            <a:r>
              <a:rPr lang="ru-RU" sz="1600" dirty="0" err="1" smtClean="0">
                <a:solidFill>
                  <a:schemeClr val="tx1"/>
                </a:solidFill>
              </a:rPr>
              <a:t>Забозлаева</a:t>
            </a:r>
            <a:r>
              <a:rPr lang="ru-RU" sz="1600" dirty="0" smtClean="0">
                <a:solidFill>
                  <a:schemeClr val="tx1"/>
                </a:solidFill>
              </a:rPr>
              <a:t> // </a:t>
            </a:r>
            <a:r>
              <a:rPr lang="ru-RU" sz="1600" dirty="0" err="1" smtClean="0">
                <a:solidFill>
                  <a:schemeClr val="tx1"/>
                </a:solidFill>
              </a:rPr>
              <a:t>Сарат</a:t>
            </a:r>
            <a:r>
              <a:rPr lang="ru-RU" sz="1600" dirty="0" smtClean="0">
                <a:solidFill>
                  <a:schemeClr val="tx1"/>
                </a:solidFill>
              </a:rPr>
              <a:t>. вести. — 2005. — 6 апр. — С. 3.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Бочкова, Л. Последнее интервью / Л. Бочкова // </a:t>
            </a:r>
            <a:r>
              <a:rPr lang="ru-RU" sz="1600" dirty="0" err="1" smtClean="0">
                <a:solidFill>
                  <a:schemeClr val="tx1"/>
                </a:solidFill>
              </a:rPr>
              <a:t>Сарат</a:t>
            </a:r>
            <a:r>
              <a:rPr lang="ru-RU" sz="1600" dirty="0" smtClean="0">
                <a:solidFill>
                  <a:schemeClr val="tx1"/>
                </a:solidFill>
              </a:rPr>
              <a:t>. обл. газ. — 2011.— 30 апр. — С. 3.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Picture 3" descr="D:\Мои документы\Мои рисунки\Флот, армия. Наш музей  и т.д\Война и т.д\70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396688"/>
            <a:ext cx="3456384" cy="42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37112"/>
            <a:ext cx="4176464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О. Т. </a:t>
            </a:r>
            <a:r>
              <a:rPr lang="ru-RU" sz="2400" dirty="0" err="1" smtClean="0">
                <a:solidFill>
                  <a:schemeClr val="bg1"/>
                </a:solidFill>
              </a:rPr>
              <a:t>Голубева-Терес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9.05.2009 г.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Умерла в апреле 2011 г. (сказалось тяжёлое боевое ранение), похоронена в Саратове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 l="13306" t="20821" r="53916" b="6735"/>
          <a:stretch>
            <a:fillRect/>
          </a:stretch>
        </p:blipFill>
        <p:spPr bwMode="auto">
          <a:xfrm>
            <a:off x="323528" y="260648"/>
            <a:ext cx="36793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139952" y="116632"/>
            <a:ext cx="4824536" cy="66247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НАГРАДЫ И ЗВАНИЯ</a:t>
            </a:r>
            <a:endParaRPr lang="ru-RU" sz="2000" b="1" u="sng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2000" b="1" u="sng" dirty="0" smtClean="0">
                <a:solidFill>
                  <a:schemeClr val="tx1"/>
                </a:solidFill>
              </a:rPr>
              <a:t>Орден Красного Знамени</a:t>
            </a:r>
            <a:r>
              <a:rPr lang="ru-RU" sz="2000" b="1" dirty="0" smtClean="0">
                <a:solidFill>
                  <a:schemeClr val="tx1"/>
                </a:solidFill>
              </a:rPr>
              <a:t> (15.06.1945)</a:t>
            </a:r>
          </a:p>
          <a:p>
            <a:pPr marL="45720" lvl="0" indent="0"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Орден Отечественной войны 1-й степени</a:t>
            </a:r>
            <a:r>
              <a:rPr lang="ru-RU" sz="2000" dirty="0" smtClean="0">
                <a:solidFill>
                  <a:schemeClr val="tx1"/>
                </a:solidFill>
              </a:rPr>
              <a:t> — дважды (15.01.1945; 06.04.1985)</a:t>
            </a:r>
          </a:p>
          <a:p>
            <a:pPr marL="45720" lvl="0" indent="0"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Орден Красной Звезды</a:t>
            </a:r>
            <a:r>
              <a:rPr lang="ru-RU" sz="2000" dirty="0" smtClean="0">
                <a:solidFill>
                  <a:schemeClr val="tx1"/>
                </a:solidFill>
              </a:rPr>
              <a:t> (22.02.1944)</a:t>
            </a:r>
          </a:p>
          <a:p>
            <a:pPr marL="45720" lvl="0" indent="0"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Орден Славы 3-й степени</a:t>
            </a:r>
            <a:r>
              <a:rPr lang="ru-RU" sz="2000" dirty="0" smtClean="0">
                <a:solidFill>
                  <a:schemeClr val="tx1"/>
                </a:solidFill>
              </a:rPr>
              <a:t> (03.08.1944)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Медали, в том числе:</a:t>
            </a:r>
          </a:p>
          <a:p>
            <a:pPr marL="45720" indent="0"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Медаль «За боевые заслуги»</a:t>
            </a:r>
            <a:r>
              <a:rPr lang="ru-RU" sz="2000" dirty="0" smtClean="0">
                <a:solidFill>
                  <a:schemeClr val="tx1"/>
                </a:solidFill>
              </a:rPr>
              <a:t> — дважды (15.08.1943; 1951?)</a:t>
            </a:r>
          </a:p>
          <a:p>
            <a:pPr marL="45720" indent="0"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Медаль «За оборону Кавказа»</a:t>
            </a:r>
            <a:r>
              <a:rPr lang="ru-RU" sz="2000" dirty="0" smtClean="0">
                <a:solidFill>
                  <a:schemeClr val="tx1"/>
                </a:solidFill>
              </a:rPr>
              <a:t> (сентябрь 1944)</a:t>
            </a:r>
          </a:p>
          <a:p>
            <a:pPr marL="45720" indent="0"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Медаль «За освобождение Варшавы»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Медаль «За взятие Кёнигсберга»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Медаль «За победу над Германией в Великой Отечественной войне 1941-1945 гг.»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52400"/>
            <a:ext cx="2952328" cy="154840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Песня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«Служили три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пилота»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3178696" cy="5760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… Хорошая работа,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Хорошая молва.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Три друга — три пилота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Летали на «У-2».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Фанерный хвост и крылья,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И очень тихий ход.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Но больше всех любили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Друзья свой самолёт.</a:t>
            </a:r>
          </a:p>
          <a:p>
            <a:pPr>
              <a:buNone/>
            </a:pPr>
            <a:r>
              <a:rPr lang="ru-RU" sz="1200" i="1" dirty="0" smtClean="0">
                <a:solidFill>
                  <a:schemeClr val="tx1"/>
                </a:solidFill>
                <a:latin typeface="Arial Black" pitchFamily="34" charset="0"/>
              </a:rPr>
              <a:t>Припев:</a:t>
            </a:r>
            <a:endParaRPr lang="ru-RU" sz="1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Почти пешком по небу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Летят едва-едва,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И раз — «У-2», и два — «У-2»,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И три — «У-2».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Служили три пилота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И первый молвил так: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«Быстрей нет самолёта,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Чем истребитель „Як“.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Но пусть он шибче ветра,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Как сядет — погляжу.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А мне — четыре метра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И я уже сижу.»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580112" y="188640"/>
            <a:ext cx="3384376" cy="64807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i="1" dirty="0" smtClean="0">
                <a:solidFill>
                  <a:schemeClr val="tx1"/>
                </a:solidFill>
                <a:latin typeface="Arial Black" pitchFamily="34" charset="0"/>
              </a:rPr>
              <a:t>Припев.</a:t>
            </a:r>
            <a:endParaRPr lang="ru-RU" sz="4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Служили три пилота,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Второй заговорил: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«Грозней всех самолётов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Бронированный „Ил“.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Но для ремонта тащат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Сырья ему вагон.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А мне — фанерный ящик —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И весь готов ремонт».</a:t>
            </a:r>
          </a:p>
          <a:p>
            <a:pPr>
              <a:buNone/>
            </a:pPr>
            <a:r>
              <a:rPr lang="ru-RU" sz="4800" i="1" dirty="0" smtClean="0">
                <a:solidFill>
                  <a:schemeClr val="tx1"/>
                </a:solidFill>
                <a:latin typeface="Arial Black" pitchFamily="34" charset="0"/>
              </a:rPr>
              <a:t>Припев.</a:t>
            </a:r>
            <a:endParaRPr lang="ru-RU" sz="4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И третий из пилотов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Добавил пару слов: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«Грозней всех самолётов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в бомбёжке — „</a:t>
            </a:r>
            <a:r>
              <a:rPr lang="ru-RU" sz="4800" dirty="0" err="1" smtClean="0">
                <a:solidFill>
                  <a:schemeClr val="tx1"/>
                </a:solidFill>
                <a:latin typeface="Arial Black" pitchFamily="34" charset="0"/>
              </a:rPr>
              <a:t>Петляков</a:t>
            </a: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“.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Но дело непростое —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Бомбёжка на ходу.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А я, на месте стоя,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Как хочешь, попаду».</a:t>
            </a:r>
          </a:p>
          <a:p>
            <a:pPr>
              <a:buNone/>
            </a:pPr>
            <a:r>
              <a:rPr lang="ru-RU" sz="4800" i="1" dirty="0" smtClean="0">
                <a:solidFill>
                  <a:schemeClr val="tx1"/>
                </a:solidFill>
                <a:latin typeface="Arial Black" pitchFamily="34" charset="0"/>
              </a:rPr>
              <a:t>Припев.</a:t>
            </a:r>
            <a:endParaRPr lang="ru-RU" sz="4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Приказ: «По самолётам!»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И кончен разговор.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И каждый из пилотов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Готовит свой мотор.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И каждый из пилотов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Готовит свой «У-2».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Хорошая работа —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  <a:latin typeface="Arial Black" pitchFamily="34" charset="0"/>
              </a:rPr>
              <a:t>Хорошая молва.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https://www.youtube.com/watch?feature=player_embedded&amp;v=y8XERKWC9XU#t=19</a:t>
            </a:r>
            <a:endParaRPr lang="ru-RU" dirty="0"/>
          </a:p>
        </p:txBody>
      </p:sp>
      <p:pic>
        <p:nvPicPr>
          <p:cNvPr id="4098" name="Picture 2" descr="https://im0-tub-ru.yandex.net/i?id=59c3b73ce1580b5a1283a48f034ff4fa&amp;n=33&amp;h=190&amp;w=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0044" y="1844824"/>
            <a:ext cx="2438400" cy="1809751"/>
          </a:xfrm>
          <a:prstGeom prst="rect">
            <a:avLst/>
          </a:prstGeom>
          <a:noFill/>
        </p:spPr>
      </p:pic>
      <p:pic>
        <p:nvPicPr>
          <p:cNvPr id="7" name="Picture 2" descr="https://im0-tub-ru.yandex.net/i?id=6edc137cfe488f27eb5d1e544028d29d&amp;n=33&amp;h=190&amp;w=2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207" y="3933056"/>
            <a:ext cx="2448272" cy="1831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275040" cy="10443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Кратко об авторе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5554960" cy="52565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de-DE" dirty="0" err="1" smtClean="0">
                <a:solidFill>
                  <a:schemeClr val="tx1"/>
                </a:solidFill>
              </a:rPr>
              <a:t>Ольга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Тимофеевна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Голубева-Терес</a:t>
            </a:r>
            <a:r>
              <a:rPr lang="de-DE" dirty="0" smtClean="0">
                <a:solidFill>
                  <a:schemeClr val="tx1"/>
                </a:solidFill>
              </a:rPr>
              <a:t> - </a:t>
            </a:r>
            <a:r>
              <a:rPr lang="de-DE" dirty="0" err="1" smtClean="0">
                <a:solidFill>
                  <a:schemeClr val="tx1"/>
                </a:solidFill>
              </a:rPr>
              <a:t>советский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de-DE" dirty="0" err="1" smtClean="0">
                <a:solidFill>
                  <a:schemeClr val="tx1"/>
                </a:solidFill>
              </a:rPr>
              <a:t>оенный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45720" indent="0" algn="ctr">
              <a:buNone/>
            </a:pPr>
            <a:r>
              <a:rPr lang="de-DE" dirty="0" err="1" smtClean="0">
                <a:solidFill>
                  <a:schemeClr val="tx1"/>
                </a:solidFill>
              </a:rPr>
              <a:t>авиационный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штурман</a:t>
            </a:r>
            <a:r>
              <a:rPr lang="de-DE" dirty="0" smtClean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У</a:t>
            </a:r>
            <a:r>
              <a:rPr lang="de-DE" dirty="0" err="1" smtClean="0">
                <a:solidFill>
                  <a:schemeClr val="tx1"/>
                </a:solidFill>
              </a:rPr>
              <a:t>частница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Великой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Отечественной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войны</a:t>
            </a:r>
            <a:r>
              <a:rPr lang="de-DE" dirty="0" smtClean="0">
                <a:solidFill>
                  <a:schemeClr val="tx1"/>
                </a:solidFill>
              </a:rPr>
              <a:t> в </a:t>
            </a:r>
            <a:r>
              <a:rPr lang="de-DE" dirty="0" err="1" smtClean="0">
                <a:solidFill>
                  <a:schemeClr val="tx1"/>
                </a:solidFill>
              </a:rPr>
              <a:t>составе</a:t>
            </a:r>
            <a:r>
              <a:rPr lang="de-DE" dirty="0" smtClean="0">
                <a:solidFill>
                  <a:schemeClr val="tx1"/>
                </a:solidFill>
              </a:rPr>
              <a:t> 46-го </a:t>
            </a:r>
            <a:r>
              <a:rPr lang="de-DE" dirty="0" err="1" smtClean="0">
                <a:solidFill>
                  <a:schemeClr val="tx1"/>
                </a:solidFill>
              </a:rPr>
              <a:t>гвардейского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ночного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бомбардировочного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авиационного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полка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1"/>
                </a:solidFill>
              </a:rPr>
              <a:t>получившего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неофициальное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название</a:t>
            </a:r>
            <a:r>
              <a:rPr lang="de-DE" dirty="0" smtClean="0">
                <a:solidFill>
                  <a:schemeClr val="tx1"/>
                </a:solidFill>
              </a:rPr>
              <a:t> «</a:t>
            </a:r>
            <a:r>
              <a:rPr lang="de-DE" dirty="0" err="1" smtClean="0">
                <a:solidFill>
                  <a:schemeClr val="tx1"/>
                </a:solidFill>
              </a:rPr>
              <a:t>Ночные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ведьмы</a:t>
            </a:r>
            <a:r>
              <a:rPr lang="de-DE" dirty="0" smtClean="0">
                <a:solidFill>
                  <a:schemeClr val="tx1"/>
                </a:solidFill>
              </a:rPr>
              <a:t>». </a:t>
            </a:r>
            <a:r>
              <a:rPr lang="de-DE" dirty="0" err="1" smtClean="0">
                <a:solidFill>
                  <a:schemeClr val="tx1"/>
                </a:solidFill>
              </a:rPr>
              <a:t>Гвардии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капитан</a:t>
            </a:r>
            <a:r>
              <a:rPr lang="de-DE" dirty="0" smtClean="0">
                <a:solidFill>
                  <a:schemeClr val="tx1"/>
                </a:solidFill>
              </a:rPr>
              <a:t> в </a:t>
            </a:r>
            <a:r>
              <a:rPr lang="de-DE" dirty="0" err="1" smtClean="0">
                <a:solidFill>
                  <a:schemeClr val="tx1"/>
                </a:solidFill>
              </a:rPr>
              <a:t>отставке</a:t>
            </a:r>
            <a:r>
              <a:rPr lang="de-DE" dirty="0" smtClean="0">
                <a:solidFill>
                  <a:schemeClr val="tx1"/>
                </a:solidFill>
              </a:rPr>
              <a:t>. </a:t>
            </a:r>
            <a:r>
              <a:rPr lang="de-DE" dirty="0" err="1" smtClean="0">
                <a:solidFill>
                  <a:schemeClr val="tx1"/>
                </a:solidFill>
              </a:rPr>
              <a:t>Журналист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1"/>
                </a:solidFill>
              </a:rPr>
              <a:t>писатель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1"/>
                </a:solidFill>
              </a:rPr>
              <a:t>общественный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деятель</a:t>
            </a:r>
            <a:r>
              <a:rPr lang="de-DE" dirty="0" smtClean="0">
                <a:solidFill>
                  <a:schemeClr val="tx1"/>
                </a:solidFill>
              </a:rPr>
              <a:t>. </a:t>
            </a:r>
            <a:r>
              <a:rPr lang="de-DE" dirty="0" err="1" smtClean="0">
                <a:solidFill>
                  <a:schemeClr val="tx1"/>
                </a:solidFill>
              </a:rPr>
              <a:t>Член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Союза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журналистов</a:t>
            </a:r>
            <a:r>
              <a:rPr lang="de-DE" dirty="0" smtClean="0">
                <a:solidFill>
                  <a:schemeClr val="tx1"/>
                </a:solidFill>
              </a:rPr>
              <a:t> СССР.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de-DE" dirty="0" err="1" smtClean="0">
                <a:solidFill>
                  <a:schemeClr val="tx1"/>
                </a:solidFill>
              </a:rPr>
              <a:t>Почётный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гражданин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Саратовской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области</a:t>
            </a:r>
            <a:r>
              <a:rPr lang="de-DE" dirty="0" smtClean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s://im0-tub-ru.yandex.net/i?id=bc8aa82cd2aba7663096950eb1288f43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0078" y="332656"/>
            <a:ext cx="2428332" cy="2304256"/>
          </a:xfrm>
          <a:prstGeom prst="rect">
            <a:avLst/>
          </a:prstGeom>
          <a:noFill/>
        </p:spPr>
      </p:pic>
      <p:pic>
        <p:nvPicPr>
          <p:cNvPr id="6" name="Picture 2" descr="https://tapoc.trbo.yandex.net/tapoc_secure_proxy/24130055ee595e2a2831753f495ec0cf?url=http%3A%2F%2Fwww.pobeda1945.su%2Fupld%2Favatars%2Ffrontoviki%2Ffrontovik_7053_d40a6ca2a8a616f87839908c62f19fe3_ava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36515"/>
            <a:ext cx="2520280" cy="3458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А память священна!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4059936" cy="5616624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Самолётам У-2 и их пилотам посвящены фильмы и песни: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фильм «</a:t>
            </a:r>
            <a:r>
              <a:rPr lang="ru-RU" sz="2000" u="sng" dirty="0" smtClean="0">
                <a:solidFill>
                  <a:schemeClr val="tx1"/>
                </a:solidFill>
              </a:rPr>
              <a:t>Небесный тихоход</a:t>
            </a:r>
            <a:r>
              <a:rPr lang="ru-RU" sz="2000" dirty="0" smtClean="0">
                <a:solidFill>
                  <a:schemeClr val="tx1"/>
                </a:solidFill>
              </a:rPr>
              <a:t>» 1945;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фильм «</a:t>
            </a:r>
            <a:r>
              <a:rPr lang="ru-RU" sz="2000" u="sng" dirty="0" smtClean="0">
                <a:solidFill>
                  <a:schemeClr val="tx1"/>
                </a:solidFill>
              </a:rPr>
              <a:t>И ты увидишь небо</a:t>
            </a:r>
            <a:r>
              <a:rPr lang="ru-RU" sz="2000" dirty="0" smtClean="0">
                <a:solidFill>
                  <a:schemeClr val="tx1"/>
                </a:solidFill>
              </a:rPr>
              <a:t>» 1978;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фильм «</a:t>
            </a:r>
            <a:r>
              <a:rPr lang="ru-RU" sz="2000" u="sng" dirty="0" smtClean="0">
                <a:solidFill>
                  <a:schemeClr val="tx1"/>
                </a:solidFill>
              </a:rPr>
              <a:t>В небе „Ночные ведьмы“</a:t>
            </a:r>
            <a:r>
              <a:rPr lang="ru-RU" sz="2000" dirty="0" smtClean="0">
                <a:solidFill>
                  <a:schemeClr val="tx1"/>
                </a:solidFill>
              </a:rPr>
              <a:t>» 1981;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фильм «</a:t>
            </a:r>
            <a:r>
              <a:rPr lang="ru-RU" sz="2000" u="sng" dirty="0" smtClean="0">
                <a:solidFill>
                  <a:schemeClr val="tx1"/>
                </a:solidFill>
              </a:rPr>
              <a:t>В бой идут одни „старики“</a:t>
            </a:r>
            <a:r>
              <a:rPr lang="ru-RU" sz="2000" dirty="0" smtClean="0">
                <a:solidFill>
                  <a:schemeClr val="tx1"/>
                </a:solidFill>
              </a:rPr>
              <a:t>» 1973 г.;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фильм «</a:t>
            </a:r>
            <a:r>
              <a:rPr lang="ru-RU" sz="2000" u="sng" dirty="0" smtClean="0">
                <a:solidFill>
                  <a:schemeClr val="tx1"/>
                </a:solidFill>
              </a:rPr>
              <a:t>Валерий Чкалов</a:t>
            </a:r>
            <a:r>
              <a:rPr lang="ru-RU" sz="2000" dirty="0" smtClean="0">
                <a:solidFill>
                  <a:schemeClr val="tx1"/>
                </a:solidFill>
              </a:rPr>
              <a:t>» 1941 г.;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фильм «</a:t>
            </a:r>
            <a:r>
              <a:rPr lang="ru-RU" sz="2000" u="sng" dirty="0" smtClean="0">
                <a:solidFill>
                  <a:schemeClr val="tx1"/>
                </a:solidFill>
              </a:rPr>
              <a:t>Если завтра война</a:t>
            </a:r>
            <a:r>
              <a:rPr lang="ru-RU" sz="2000" dirty="0" smtClean="0">
                <a:solidFill>
                  <a:schemeClr val="tx1"/>
                </a:solidFill>
              </a:rPr>
              <a:t>» 1938 г.;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фильм «</a:t>
            </a:r>
            <a:r>
              <a:rPr lang="ru-RU" sz="2000" u="sng" dirty="0" smtClean="0">
                <a:solidFill>
                  <a:schemeClr val="tx1"/>
                </a:solidFill>
              </a:rPr>
              <a:t>Интриган</a:t>
            </a:r>
            <a:r>
              <a:rPr lang="ru-RU" sz="2000" dirty="0" smtClean="0">
                <a:solidFill>
                  <a:schemeClr val="tx1"/>
                </a:solidFill>
              </a:rPr>
              <a:t>» 1935 г.;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фильм «</a:t>
            </a:r>
            <a:r>
              <a:rPr lang="ru-RU" sz="2000" u="sng" dirty="0" smtClean="0">
                <a:solidFill>
                  <a:schemeClr val="tx1"/>
                </a:solidFill>
              </a:rPr>
              <a:t>Лётчики</a:t>
            </a:r>
            <a:r>
              <a:rPr lang="ru-RU" sz="2000" dirty="0" smtClean="0">
                <a:solidFill>
                  <a:schemeClr val="tx1"/>
                </a:solidFill>
              </a:rPr>
              <a:t>» 1935 г.;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фильм «</a:t>
            </a:r>
            <a:r>
              <a:rPr lang="ru-RU" sz="2000" u="sng" dirty="0" smtClean="0">
                <a:solidFill>
                  <a:schemeClr val="tx1"/>
                </a:solidFill>
              </a:rPr>
              <a:t>Пилоты</a:t>
            </a:r>
            <a:r>
              <a:rPr lang="ru-RU" sz="2000" dirty="0" smtClean="0">
                <a:solidFill>
                  <a:schemeClr val="tx1"/>
                </a:solidFill>
              </a:rPr>
              <a:t>» 1988 г.;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фильм «Ночные ласточки» 2013 г.;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фильм «Истребители» 2013 г.;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песня «Служили три пилота» (музыка: </a:t>
            </a:r>
            <a:r>
              <a:rPr lang="ru-RU" sz="2000" u="sng" dirty="0" smtClean="0">
                <a:solidFill>
                  <a:schemeClr val="tx1"/>
                </a:solidFill>
              </a:rPr>
              <a:t>В. Соловьёв-Седой</a:t>
            </a:r>
            <a:r>
              <a:rPr lang="ru-RU" sz="2000" dirty="0" smtClean="0">
                <a:solidFill>
                  <a:schemeClr val="tx1"/>
                </a:solidFill>
              </a:rPr>
              <a:t>  слова: </a:t>
            </a:r>
            <a:r>
              <a:rPr lang="ru-RU" sz="2000" u="sng" dirty="0" smtClean="0">
                <a:solidFill>
                  <a:schemeClr val="tx1"/>
                </a:solidFill>
              </a:rPr>
              <a:t>С. </a:t>
            </a:r>
            <a:r>
              <a:rPr lang="ru-RU" sz="2000" u="sng" dirty="0" err="1" smtClean="0">
                <a:solidFill>
                  <a:schemeClr val="tx1"/>
                </a:solidFill>
              </a:rPr>
              <a:t>Фогельсон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песня «Деревянный самолёт» (музыка: В. Берковский, слова: Ю. Визбор).</a:t>
            </a:r>
          </a:p>
          <a:p>
            <a:pPr marL="4572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8200" y="980728"/>
            <a:ext cx="4059936" cy="30243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u="sng" dirty="0" smtClean="0">
                <a:solidFill>
                  <a:schemeClr val="tx1"/>
                </a:solidFill>
              </a:rPr>
              <a:t>Мытищах</a:t>
            </a:r>
            <a:r>
              <a:rPr lang="ru-RU" dirty="0" smtClean="0">
                <a:solidFill>
                  <a:schemeClr val="tx1"/>
                </a:solidFill>
              </a:rPr>
              <a:t> самолёту поставлен памятник.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u="sng" dirty="0" smtClean="0">
                <a:solidFill>
                  <a:schemeClr val="tx1"/>
                </a:solidFill>
              </a:rPr>
              <a:t>2011 году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u="sng" dirty="0" smtClean="0">
                <a:solidFill>
                  <a:schemeClr val="tx1"/>
                </a:solidFill>
              </a:rPr>
              <a:t>Банком России</a:t>
            </a:r>
            <a:r>
              <a:rPr lang="ru-RU" dirty="0" smtClean="0">
                <a:solidFill>
                  <a:schemeClr val="tx1"/>
                </a:solidFill>
              </a:rPr>
              <a:t> выпущена серебряная монета номиналом 1 рубль в серии «</a:t>
            </a:r>
            <a:r>
              <a:rPr lang="ru-RU" u="sng" dirty="0" smtClean="0">
                <a:solidFill>
                  <a:schemeClr val="tx1"/>
                </a:solidFill>
              </a:rPr>
              <a:t>История русской авиации</a:t>
            </a:r>
            <a:r>
              <a:rPr lang="ru-RU" dirty="0" smtClean="0">
                <a:solidFill>
                  <a:schemeClr val="tx1"/>
                </a:solidFill>
              </a:rPr>
              <a:t>», посвящённая У-2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220px-RR5109-0100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179281"/>
            <a:ext cx="209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im0-tub-ru.yandex.net/i?id=4c966c66d992c724c0997fb105c5da28&amp;n=33&amp;h=190&amp;w=1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17032"/>
            <a:ext cx="2191935" cy="300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4042792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ЛИТЕРАТУРА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648200" y="1124744"/>
            <a:ext cx="4244280" cy="5400600"/>
          </a:xfrm>
        </p:spPr>
        <p:txBody>
          <a:bodyPr>
            <a:normAutofit lnSpcReduction="10000"/>
          </a:bodyPr>
          <a:lstStyle/>
          <a:p>
            <a:pPr marL="45720" lvl="0" indent="0">
              <a:buNone/>
            </a:pPr>
            <a:r>
              <a:rPr lang="ru-RU" sz="2000" dirty="0" err="1" smtClean="0">
                <a:solidFill>
                  <a:schemeClr val="tx1"/>
                </a:solidFill>
              </a:rPr>
              <a:t>Голубева-Терес</a:t>
            </a:r>
            <a:r>
              <a:rPr lang="ru-RU" sz="2000" dirty="0" smtClean="0">
                <a:solidFill>
                  <a:schemeClr val="tx1"/>
                </a:solidFill>
              </a:rPr>
              <a:t> О.Т. Я расскажу вам о войне… [Текст]/ </a:t>
            </a:r>
            <a:r>
              <a:rPr lang="ru-RU" sz="2000" dirty="0" err="1" smtClean="0">
                <a:solidFill>
                  <a:schemeClr val="tx1"/>
                </a:solidFill>
              </a:rPr>
              <a:t>О.Т.Голубева-Терес</a:t>
            </a:r>
            <a:r>
              <a:rPr lang="ru-RU" sz="2000" dirty="0" smtClean="0">
                <a:solidFill>
                  <a:schemeClr val="tx1"/>
                </a:solidFill>
              </a:rPr>
              <a:t>. – Саратов: КИЦ «</a:t>
            </a:r>
            <a:r>
              <a:rPr lang="ru-RU" sz="2000" dirty="0" err="1" smtClean="0">
                <a:solidFill>
                  <a:schemeClr val="tx1"/>
                </a:solidFill>
              </a:rPr>
              <a:t>Саратовтелефильм</a:t>
            </a:r>
            <a:r>
              <a:rPr lang="ru-RU" sz="2000" dirty="0" smtClean="0">
                <a:solidFill>
                  <a:schemeClr val="tx1"/>
                </a:solidFill>
              </a:rPr>
              <a:t>» - «</a:t>
            </a:r>
            <a:r>
              <a:rPr lang="ru-RU" sz="2000" dirty="0" err="1" smtClean="0">
                <a:solidFill>
                  <a:schemeClr val="tx1"/>
                </a:solidFill>
              </a:rPr>
              <a:t>Добродея</a:t>
            </a:r>
            <a:r>
              <a:rPr lang="ru-RU" sz="2000" dirty="0" smtClean="0">
                <a:solidFill>
                  <a:schemeClr val="tx1"/>
                </a:solidFill>
              </a:rPr>
              <a:t>», 2004. – 160 с., ил.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«Идет война народная…»: стихи о Великой Отечественной войне / сост.Н.И. Грачев. – Москва: Детская лит.,2010. – 332 с.: ил. – (Школьная библиотека).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Час мужества: стихотворения и рассказы о Великой Отечественной войне /сост. Р. Данкова. – Москва: Изд-во Оникс, 2010. -192 с.: ил. – (Библиотека российского школьника).</a:t>
            </a:r>
          </a:p>
          <a:p>
            <a:pPr marL="4572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tapoc.trbo.yandex.net/tapoc_secure_proxy/0b5d780a5434a8c30a6459aac42f31bb?url=http%3A%2F%2Fnews.sarbc.ru%2Fimages%2F2011%2F04%2Fimg_cJIp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9612"/>
            <a:ext cx="4151215" cy="4397474"/>
          </a:xfrm>
          <a:prstGeom prst="rect">
            <a:avLst/>
          </a:prstGeom>
          <a:noFill/>
        </p:spPr>
      </p:pic>
      <p:pic>
        <p:nvPicPr>
          <p:cNvPr id="3076" name="Picture 4" descr="https://tapoc.trbo.yandex.net/tapoc_secure_proxy/2511f84bdab8ecb7e89e1e63081bf8e8?url=https%3A%2F%2Fphotobank.sarbc.ru%2Fphoto%2Fnorm%2F006341.jpg"/>
          <p:cNvPicPr>
            <a:picLocks noChangeAspect="1" noChangeArrowheads="1"/>
          </p:cNvPicPr>
          <p:nvPr/>
        </p:nvPicPr>
        <p:blipFill>
          <a:blip r:embed="rId3" cstate="print"/>
          <a:srcRect l="29295" t="2431" r="776" b="57460"/>
          <a:stretch>
            <a:fillRect/>
          </a:stretch>
        </p:blipFill>
        <p:spPr bwMode="auto">
          <a:xfrm>
            <a:off x="155976" y="4797152"/>
            <a:ext cx="4198285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tapoc.trbo.yandex.net/tapoc_secure_proxy/44e2d81d3c0d836d3f9fb5b177e7c6a5?url=http%3A%2F%2Fartpoisk.info%2Ffiles%2Fimages%2F9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332656"/>
            <a:ext cx="7723551" cy="6131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Мои документы\Мои рисунки\Флот, армия. Наш музей  и т.д\Памяти военного поколения - карт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18831"/>
            <a:ext cx="8595679" cy="417504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964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Картина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«Памяти военного поколения». ВЕЧНАЯ ПАМЯТЬ И НАШ НИЗКИЙ ПОКЛОН!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Родилась в Сибири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229600" cy="2985120"/>
          </a:xfrm>
        </p:spPr>
        <p:txBody>
          <a:bodyPr/>
          <a:lstStyle/>
          <a:p>
            <a:pPr marL="45720" indent="0" algn="ctr">
              <a:buNone/>
            </a:pPr>
            <a:r>
              <a:rPr lang="de-DE" sz="2800" dirty="0" err="1" smtClean="0">
                <a:solidFill>
                  <a:schemeClr val="tx1"/>
                </a:solidFill>
              </a:rPr>
              <a:t>Ольга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Тимофеевна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Голубева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родилась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de-DE" sz="2800" dirty="0" smtClean="0">
                <a:solidFill>
                  <a:schemeClr val="tx1"/>
                </a:solidFill>
              </a:rPr>
              <a:t>в 1923 </a:t>
            </a:r>
            <a:r>
              <a:rPr lang="de-DE" sz="2800" dirty="0" err="1" smtClean="0">
                <a:solidFill>
                  <a:schemeClr val="tx1"/>
                </a:solidFill>
              </a:rPr>
              <a:t>году</a:t>
            </a:r>
            <a:r>
              <a:rPr lang="de-DE" sz="2800" dirty="0" smtClean="0">
                <a:solidFill>
                  <a:schemeClr val="tx1"/>
                </a:solidFill>
              </a:rPr>
              <a:t> в </a:t>
            </a:r>
            <a:r>
              <a:rPr lang="de-DE" sz="2800" dirty="0" err="1" smtClean="0">
                <a:solidFill>
                  <a:schemeClr val="tx1"/>
                </a:solidFill>
              </a:rPr>
              <a:t>Тюкалинске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Омской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области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de-DE" sz="2800" dirty="0" smtClean="0">
                <a:solidFill>
                  <a:schemeClr val="tx1"/>
                </a:solidFill>
              </a:rPr>
              <a:t>в </a:t>
            </a:r>
            <a:r>
              <a:rPr lang="de-DE" sz="2800" dirty="0" err="1" smtClean="0">
                <a:solidFill>
                  <a:schemeClr val="tx1"/>
                </a:solidFill>
              </a:rPr>
              <a:t>семье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служащего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Тимофея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Васильевича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Голубева</a:t>
            </a:r>
            <a:r>
              <a:rPr lang="de-DE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smtClean="0">
                <a:solidFill>
                  <a:schemeClr val="tx1"/>
                </a:solidFill>
              </a:rPr>
              <a:t>в прошлом – красного партизана, участника Гражданской войны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8" name="Picture 2" descr="Сибирские партизаны (источник фотографии: http://www.novonikolaevsk.com/glava5.htm)">
            <a:hlinkClick r:id="rId2" tooltip="Сибирские партизаны (источник фотографии: http://www.novonikolaevsk.com/glava5.htm)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4227408" cy="28887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4077072"/>
            <a:ext cx="3563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Сибирские партизаны  времён Гражданской войны (источник фотографии: http://www.novonikolaevsk.com/glava5.htm)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 декабря 1941 г. – на военной службе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7920880" cy="34563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С детства мечтала стать актрисой. По  окончании школы она едет в Москву, где успешно поступает на первый курс института кинематографии, но война перечеркнула планы. </a:t>
            </a:r>
            <a:r>
              <a:rPr lang="de-DE" sz="2400" dirty="0" smtClean="0">
                <a:solidFill>
                  <a:schemeClr val="tx1"/>
                </a:solidFill>
              </a:rPr>
              <a:t>В </a:t>
            </a:r>
            <a:r>
              <a:rPr lang="de-DE" sz="2400" dirty="0" err="1" smtClean="0">
                <a:solidFill>
                  <a:schemeClr val="tx1"/>
                </a:solidFill>
              </a:rPr>
              <a:t>сентябре</a:t>
            </a:r>
            <a:r>
              <a:rPr lang="de-DE" sz="2400" dirty="0" smtClean="0">
                <a:solidFill>
                  <a:schemeClr val="tx1"/>
                </a:solidFill>
              </a:rPr>
              <a:t> 1941 </a:t>
            </a:r>
            <a:r>
              <a:rPr lang="de-DE" sz="2400" dirty="0" err="1" smtClean="0">
                <a:solidFill>
                  <a:schemeClr val="tx1"/>
                </a:solidFill>
              </a:rPr>
              <a:t>года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она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становится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санитаркой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военно-санитарного поезда </a:t>
            </a:r>
            <a:r>
              <a:rPr lang="de-DE" sz="2400" dirty="0" smtClean="0">
                <a:solidFill>
                  <a:schemeClr val="tx1"/>
                </a:solidFill>
              </a:rPr>
              <a:t>в </a:t>
            </a:r>
            <a:r>
              <a:rPr lang="de-DE" sz="2400" dirty="0" err="1" smtClean="0">
                <a:solidFill>
                  <a:schemeClr val="tx1"/>
                </a:solidFill>
              </a:rPr>
              <a:t>Саратове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Picture 2" descr="250px-%D0%A1%D0%B0%D0%BD%D0%B8%D1%82%D0%B0%D1%80%D0%BD%D1%8B%D0%B9_%D0%BF%D0%BE%D0%B5%D0%B7%D0%B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84984"/>
            <a:ext cx="5348836" cy="328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48" y="5445224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действующей армии –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 декабря 1941 по май 1945 г.г.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23528" y="2348880"/>
            <a:ext cx="8352928" cy="3096344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Узнав, что легендарная лётчица Марина Раскова в Саратове набирает девушек в женский авиаполк, она решает связать свою дальнейшую военную службу с авиацией. Она готова была делать всё что угодно, лишь бы только остаться в полку. Была электриком, выучилась на штурмана. Прошла всю войну.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 самое главное осталась жива. Написала замечательные книги о своих боевых подругах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Книга «Я расскажу вам о войне…» состоит из трех частей: 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«Мы идём в солдаты», «Мы бомбили, бомбили фашистов», «Мы долетели до Берлина</a:t>
            </a:r>
            <a:r>
              <a:rPr lang="ru-RU" sz="2400" dirty="0" smtClean="0">
                <a:solidFill>
                  <a:schemeClr val="bg1"/>
                </a:solidFill>
              </a:rPr>
              <a:t>».</a:t>
            </a:r>
          </a:p>
          <a:p>
            <a:endParaRPr lang="ru-RU" sz="2400" dirty="0"/>
          </a:p>
        </p:txBody>
      </p:sp>
      <p:pic>
        <p:nvPicPr>
          <p:cNvPr id="4" name="Picture 3" descr="D:\Мои документы\Мои рисунки\Флот, армия. Наш музей  и т.д\Флаг, каска и пулемет1.jpg"/>
          <p:cNvPicPr>
            <a:picLocks noChangeAspect="1" noChangeArrowheads="1"/>
          </p:cNvPicPr>
          <p:nvPr/>
        </p:nvPicPr>
        <p:blipFill>
          <a:blip r:embed="rId2" cstate="print"/>
          <a:srcRect l="79531" t="17"/>
          <a:stretch>
            <a:fillRect/>
          </a:stretch>
        </p:blipFill>
        <p:spPr bwMode="auto">
          <a:xfrm>
            <a:off x="5576631" y="125960"/>
            <a:ext cx="3336163" cy="2053935"/>
          </a:xfrm>
          <a:prstGeom prst="rect">
            <a:avLst/>
          </a:prstGeom>
          <a:noFill/>
        </p:spPr>
      </p:pic>
      <p:pic>
        <p:nvPicPr>
          <p:cNvPr id="6" name="Рисунок 5" descr="Ольга Голубева-Терес - Страницы из летной книж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6632"/>
            <a:ext cx="1391936" cy="205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tapoc.trbo.yandex.net/tapoc_secure_proxy/a8fb400590781aa116102249093c8c22?url=http%3A%2F%2Fpimg.mycdn.me%2FgetImage%3FdisableStub%3Dtrue%26type%3DVIDEO_S_720%26url%3Dhttp%253A%252F%252Fi.ytimg.com%252Fvi%252FcmWoao-l_Nw%252F0.jpg%26signatureToken%3DlQkZTZ53dDLmzl-YM0Ksh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3" y="116632"/>
            <a:ext cx="3651439" cy="2053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3528392" cy="61926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Мари́на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Миха́йловна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Раско́ва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i="1" dirty="0" smtClean="0">
                <a:solidFill>
                  <a:schemeClr val="tx1"/>
                </a:solidFill>
              </a:rPr>
              <a:t>в девичестве</a:t>
            </a:r>
            <a:r>
              <a:rPr lang="ru-RU" sz="2400" dirty="0" smtClean="0">
                <a:solidFill>
                  <a:schemeClr val="tx1"/>
                </a:solidFill>
              </a:rPr>
              <a:t> Малинина; 28 марта 1912, Москва — 4 января 1943, Саратовская область) — советская лётчица-штурман, майор Военно-Воздушных Сил РККА, одна из первых женщин, удостоенная звания Герой Советского Союза</a:t>
            </a:r>
            <a:r>
              <a:rPr lang="ru-RU" sz="2400" baseline="300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(1938).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5842" name="Picture 2" descr="https://im0-tub-ru.yandex.net/i?id=8f5b897baaa5163391f05e6959ed0ace&amp;n=33&amp;h=190&amp;w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58" y="532263"/>
            <a:ext cx="5040559" cy="3616817"/>
          </a:xfrm>
          <a:prstGeom prst="rect">
            <a:avLst/>
          </a:prstGeom>
          <a:noFill/>
        </p:spPr>
      </p:pic>
      <p:pic>
        <p:nvPicPr>
          <p:cNvPr id="35844" name="Picture 4" descr="https://im0-tub-ru.yandex.net/i?id=23d317ce358d7c5081e868007017944b&amp;n=33&amp;h=190&amp;w=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4324061"/>
            <a:ext cx="1663526" cy="2307081"/>
          </a:xfrm>
          <a:prstGeom prst="rect">
            <a:avLst/>
          </a:prstGeom>
          <a:noFill/>
        </p:spPr>
      </p:pic>
      <p:pic>
        <p:nvPicPr>
          <p:cNvPr id="17410" name="Picture 2" descr="https://im0-tub-ru.yandex.net/i?id=f9914534ef8d40ca29f300ee7de8aa3c&amp;n=33&amp;h=190&amp;w=2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7773" y="4293096"/>
            <a:ext cx="3096344" cy="2307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1810544" cy="896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7890" name="Picture 2" descr="https://tapoc.trbo.yandex.net/tapoc_secure_proxy/af314a41fbb3ca13416f6310237b7182?url=http%3A%2F%2Fmtdata.ru%2Fu8%2FphotoD342%2F20688540366-0%2F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620000" cy="4933950"/>
          </a:xfrm>
          <a:prstGeom prst="rect">
            <a:avLst/>
          </a:prstGeom>
          <a:noFill/>
        </p:spPr>
      </p:pic>
      <p:pic>
        <p:nvPicPr>
          <p:cNvPr id="7" name="Picture 4" descr="https://tapoc.trbo.yandex.net/tapoc_secure_proxy/dd7bc144aa37c554329fe6d3b792d5ae?url=http%3A%2F%2F83gmp.727muzeum.edusite.ru%2Fimages%2Fp7_clip_image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60648"/>
            <a:ext cx="173746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https://tapoc.trbo.yandex.net/tapoc_secure_proxy/a24342ef07b4d7cd6ab5ab0d99273a9d?url=http%3A%2F%2Fmtdata.ru%2Fu24%2Fphoto0674%2F20595824185-0%2Fhu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9298" y="188641"/>
            <a:ext cx="1872560" cy="2664296"/>
          </a:xfrm>
          <a:prstGeom prst="rect">
            <a:avLst/>
          </a:prstGeom>
          <a:noFill/>
        </p:spPr>
      </p:pic>
      <p:pic>
        <p:nvPicPr>
          <p:cNvPr id="37892" name="Picture 4" descr="https://tapoc.trbo.yandex.net/tapoc_secure_proxy/85724eceba268c52abbbee0406c801e9?url=https%3A%2F%2Fmoiarussia.ru%2Fwp-content%2Fuploads%2F2015%2F11%2Fdoc6k993jzaio51g31bfyk_800_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60648"/>
            <a:ext cx="1728192" cy="243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99792" y="332656"/>
            <a:ext cx="3168352" cy="129614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«Я расскажу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вам о войне»…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8692058" cy="44644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      </a:t>
            </a:r>
            <a:r>
              <a:rPr lang="ru-RU" sz="2400" dirty="0" smtClean="0">
                <a:solidFill>
                  <a:schemeClr val="tx1"/>
                </a:solidFill>
              </a:rPr>
              <a:t>«Я расскажу вам о войне…», кажется, самые заветные слова берегла для  этой книги бывший штурман женского авиаполка О.Т. </a:t>
            </a:r>
            <a:r>
              <a:rPr lang="ru-RU" sz="2400" dirty="0" err="1" smtClean="0">
                <a:solidFill>
                  <a:schemeClr val="tx1"/>
                </a:solidFill>
              </a:rPr>
              <a:t>Голубева-Терес</a:t>
            </a:r>
            <a:r>
              <a:rPr lang="ru-RU" sz="2400" dirty="0" smtClean="0">
                <a:solidFill>
                  <a:schemeClr val="tx1"/>
                </a:solidFill>
              </a:rPr>
              <a:t>. Ей хотелось вам, сегодняшним мальчишкам и девчонкам, рассказать о том, ради чего погибали в небе войны молодые, красивые, умные её подруги. Не будь войны, сколько бы пользы они принесли Родине в её дальнейшего процветания, какие у них родились и выросли замечательные дети, внуки…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        Каждую ночь они, вчерашние школьницы, садились в свои легкокрылые ПО-2 и летели бомбить фашистские эшелоны, танковые колонны, аэродромы, переправы.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С заката до рассвета они наводили страх на немцев. Враги прозвали их «ночными ведьмами».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        А они… мечтали о маминых пирогах, кормили бездомных щенков, сочиняли стихи, брали с собой цветы в кабину самолёта.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s://im0-tub-ru.yandex.net/i?id=f34f0e559119201fec3039fb38af8757&amp;n=33&amp;h=190&amp;w=2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476500" cy="1809751"/>
          </a:xfrm>
          <a:prstGeom prst="rect">
            <a:avLst/>
          </a:prstGeom>
          <a:noFill/>
        </p:spPr>
      </p:pic>
      <p:pic>
        <p:nvPicPr>
          <p:cNvPr id="16388" name="Picture 4" descr="https://im0-tub-ru.yandex.net/i?id=e488b654b81ff0287e1f7a7af24fefe0&amp;n=33&amp;h=190&amp;w=3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3003426" cy="1688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4680520" cy="1584175"/>
          </a:xfrm>
        </p:spPr>
        <p:txBody>
          <a:bodyPr/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На </a:t>
            </a:r>
            <a:r>
              <a:rPr lang="ru-RU" sz="2000" dirty="0" smtClean="0">
                <a:solidFill>
                  <a:schemeClr val="tx1"/>
                </a:solidFill>
              </a:rPr>
              <a:t>таком самолёте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Сражалась с </a:t>
            </a:r>
            <a:r>
              <a:rPr lang="ru-RU" sz="2000" dirty="0" smtClean="0">
                <a:solidFill>
                  <a:schemeClr val="tx1"/>
                </a:solidFill>
              </a:rPr>
              <a:t>фашистами в небе штурман О. Т. </a:t>
            </a:r>
            <a:r>
              <a:rPr lang="ru-RU" sz="2000" dirty="0" err="1" smtClean="0">
                <a:solidFill>
                  <a:schemeClr val="tx1"/>
                </a:solidFill>
              </a:rPr>
              <a:t>Голубева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https://upload.wikimedia.org/wikipedia/ru/thumb/7/79/%D0%A1%D0%B0%D0%BC%D0%BE%D0%BB%D1%91%D1%82_%D0%A3-2.jpg/250px-%D0%A1%D0%B0%D0%BC%D0%BE%D0%BB%D1%91%D1%82_%D0%A3-2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2080" y="3068960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932040" y="1340768"/>
            <a:ext cx="4035128" cy="1368152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Самолёт  уходит на боевое задание (современная реконструкция)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https://upload.wikimedia.org/wikipedia/commons/thumb/2/25/Russi.jpg/250px-Russi.jpg">
            <a:hlinkClick r:id="rId4"/>
          </p:cNvPr>
          <p:cNvPicPr>
            <a:picLocks noGrp="1"/>
          </p:cNvPicPr>
          <p:nvPr>
            <p:ph sz="quarter" idx="4"/>
          </p:nvPr>
        </p:nvPicPr>
        <p:blipFill rotWithShape="1">
          <a:blip r:embed="rId5" cstate="print"/>
          <a:srcRect l="2742" t="15857"/>
          <a:stretch/>
        </p:blipFill>
        <p:spPr bwMode="auto">
          <a:xfrm>
            <a:off x="251520" y="3068960"/>
            <a:ext cx="4752528" cy="206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САМОЛЁТ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«у-2»,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ПРЕДНАЗНАЧЕННЫЙ ДЛЯ УЧЕБНЫХ ПОЛЁТОВ И КАК СРЕДСТВО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СВЯЗ. 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ДЕВУШКИ НА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НЁМ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ВОЕВАЛИ!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i?id=39c4d8e7b2a58dc342609a3b9990af49&amp;n=33&amp;h=190&amp;w=28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797152"/>
            <a:ext cx="2717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299</TotalTime>
  <Words>1191</Words>
  <Application>Microsoft Office PowerPoint</Application>
  <PresentationFormat>Экран (4:3)</PresentationFormat>
  <Paragraphs>140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Кратко об авторе</vt:lpstr>
      <vt:lpstr>Родилась в Сибири</vt:lpstr>
      <vt:lpstr>С декабря 1941 г. – на военной службе</vt:lpstr>
      <vt:lpstr>В действующей армии –  с декабря 1941 по май 1945 г.г.</vt:lpstr>
      <vt:lpstr>Презентация PowerPoint</vt:lpstr>
      <vt:lpstr>Презентация PowerPoint</vt:lpstr>
      <vt:lpstr>«Я расскажу  вам о войне»…</vt:lpstr>
      <vt:lpstr>САМОЛЁТ «у-2», ПРЕДНАЗНАЧЕННЫЙ ДЛЯ УЧЕБНЫХ ПОЛЁТОВ И КАК СРЕДСТВО СВЯЗ.   А ДЕВУШКИ НА НЁМ ВОЕВАЛИ! </vt:lpstr>
      <vt:lpstr>Самолёт из полотна и фанеры…</vt:lpstr>
      <vt:lpstr>Последняя проверка  перед вылетом</vt:lpstr>
      <vt:lpstr>Построение личного состава перед вылетом на боевое задание</vt:lpstr>
      <vt:lpstr>Боевые подруги</vt:lpstr>
      <vt:lpstr>Многим девушкам-лётчицам было всего-то по 18-20 лет…</vt:lpstr>
      <vt:lpstr>Дорогами  войны</vt:lpstr>
      <vt:lpstr> Пусть говорят, что у войны – не женское лицо, фашистов они громили так, что не всякому мужчине было по плечу! </vt:lpstr>
      <vt:lpstr>Послевоенная жизнь</vt:lpstr>
      <vt:lpstr>О. Т. Голубева-Терес. 9.05.2009 г.  Умерла в апреле 2011 г. (сказалось тяжёлое боевое ранение), похоронена в Саратове</vt:lpstr>
      <vt:lpstr>Песня  «Служили три  пилота»</vt:lpstr>
      <vt:lpstr>А память священна!</vt:lpstr>
      <vt:lpstr>ЛИТЕРАТУРА</vt:lpstr>
      <vt:lpstr>Презентация PowerPoint</vt:lpstr>
      <vt:lpstr>Картина «Памяти военного поколения». ВЕЧНАЯ ПАМЯТЬ И НАШ НИЗКИЙ ПОКЛОН!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Библиотека</cp:lastModifiedBy>
  <cp:revision>78</cp:revision>
  <dcterms:modified xsi:type="dcterms:W3CDTF">2020-12-26T08:21:16Z</dcterms:modified>
</cp:coreProperties>
</file>