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74" r:id="rId3"/>
    <p:sldId id="261" r:id="rId4"/>
    <p:sldId id="289" r:id="rId5"/>
    <p:sldId id="310" r:id="rId6"/>
    <p:sldId id="292" r:id="rId7"/>
    <p:sldId id="293" r:id="rId8"/>
    <p:sldId id="294" r:id="rId9"/>
    <p:sldId id="295" r:id="rId10"/>
    <p:sldId id="296" r:id="rId11"/>
    <p:sldId id="297" r:id="rId12"/>
    <p:sldId id="299" r:id="rId13"/>
    <p:sldId id="300" r:id="rId14"/>
    <p:sldId id="301" r:id="rId15"/>
    <p:sldId id="311" r:id="rId16"/>
    <p:sldId id="312" r:id="rId17"/>
    <p:sldId id="31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55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291" autoAdjust="0"/>
  </p:normalViewPr>
  <p:slideViewPr>
    <p:cSldViewPr snapToGrid="0">
      <p:cViewPr varScale="1">
        <p:scale>
          <a:sx n="72" d="100"/>
          <a:sy n="72" d="100"/>
        </p:scale>
        <p:origin x="6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91FF28-2675-471D-B2BD-BFF8A6EE1F7F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2EBD5A6C-F6BA-41E4-AC8B-B7C3866947C9}">
      <dgm:prSet custT="1"/>
      <dgm:spPr/>
      <dgm:t>
        <a:bodyPr/>
        <a:lstStyle/>
        <a:p>
          <a:r>
            <a:rPr lang="ru-RU" sz="2400" b="1" dirty="0"/>
            <a:t>Принцип дистанции позиции</a:t>
          </a:r>
        </a:p>
      </dgm:t>
    </dgm:pt>
    <dgm:pt modelId="{7E322163-D2B8-45BB-A5EE-A74D783E0C14}" type="parTrans" cxnId="{4F0D649C-8A1E-4336-B66A-6245AA76DA18}">
      <dgm:prSet/>
      <dgm:spPr/>
      <dgm:t>
        <a:bodyPr/>
        <a:lstStyle/>
        <a:p>
          <a:endParaRPr lang="ru-RU"/>
        </a:p>
      </dgm:t>
    </dgm:pt>
    <dgm:pt modelId="{8EF21FCA-FAA6-4C5C-A50C-39C128584FDD}" type="sibTrans" cxnId="{4F0D649C-8A1E-4336-B66A-6245AA76DA18}">
      <dgm:prSet/>
      <dgm:spPr/>
      <dgm:t>
        <a:bodyPr/>
        <a:lstStyle/>
        <a:p>
          <a:endParaRPr lang="ru-RU"/>
        </a:p>
      </dgm:t>
    </dgm:pt>
    <dgm:pt modelId="{C1F6C55E-FA47-4A29-A786-8EA658756EAD}">
      <dgm:prSet custT="1"/>
      <dgm:spPr/>
      <dgm:t>
        <a:bodyPr/>
        <a:lstStyle/>
        <a:p>
          <a:r>
            <a:rPr lang="ru-RU" sz="2400" b="1" dirty="0"/>
            <a:t>Принцип активности, самостоятельности</a:t>
          </a:r>
        </a:p>
      </dgm:t>
    </dgm:pt>
    <dgm:pt modelId="{35D5A61A-3E51-4FB6-B7B6-EB4931064983}" type="parTrans" cxnId="{9012C657-7903-49FD-98C8-375B9827EC88}">
      <dgm:prSet/>
      <dgm:spPr/>
      <dgm:t>
        <a:bodyPr/>
        <a:lstStyle/>
        <a:p>
          <a:endParaRPr lang="ru-RU"/>
        </a:p>
      </dgm:t>
    </dgm:pt>
    <dgm:pt modelId="{850DAA95-2855-4DEC-A908-65956F51E11B}" type="sibTrans" cxnId="{9012C657-7903-49FD-98C8-375B9827EC88}">
      <dgm:prSet/>
      <dgm:spPr/>
      <dgm:t>
        <a:bodyPr/>
        <a:lstStyle/>
        <a:p>
          <a:endParaRPr lang="ru-RU"/>
        </a:p>
      </dgm:t>
    </dgm:pt>
    <dgm:pt modelId="{D08DBC0B-77CE-42C3-8613-54F513B57BC8}">
      <dgm:prSet custT="1"/>
      <dgm:spPr/>
      <dgm:t>
        <a:bodyPr/>
        <a:lstStyle/>
        <a:p>
          <a:r>
            <a:rPr lang="ru-RU" sz="2400" b="1" dirty="0"/>
            <a:t>Принцип стабильности – динамичности</a:t>
          </a:r>
        </a:p>
      </dgm:t>
    </dgm:pt>
    <dgm:pt modelId="{AE150A8A-8F25-4F37-843B-F1DF65311F84}" type="parTrans" cxnId="{FB24187A-5825-4154-AAC3-C541820F0B4E}">
      <dgm:prSet/>
      <dgm:spPr/>
      <dgm:t>
        <a:bodyPr/>
        <a:lstStyle/>
        <a:p>
          <a:endParaRPr lang="ru-RU"/>
        </a:p>
      </dgm:t>
    </dgm:pt>
    <dgm:pt modelId="{8D5545AC-AE58-4FC2-A5DA-F437F6549BBE}" type="sibTrans" cxnId="{FB24187A-5825-4154-AAC3-C541820F0B4E}">
      <dgm:prSet/>
      <dgm:spPr/>
      <dgm:t>
        <a:bodyPr/>
        <a:lstStyle/>
        <a:p>
          <a:endParaRPr lang="ru-RU"/>
        </a:p>
      </dgm:t>
    </dgm:pt>
    <dgm:pt modelId="{6FECF6A9-8070-45D4-AF29-37142BA98E09}">
      <dgm:prSet custT="1"/>
      <dgm:spPr/>
      <dgm:t>
        <a:bodyPr/>
        <a:lstStyle/>
        <a:p>
          <a:r>
            <a:rPr lang="ru-RU" sz="2400" b="1" dirty="0"/>
            <a:t>Принцип комплексирования и гибкого зонирования</a:t>
          </a:r>
        </a:p>
      </dgm:t>
    </dgm:pt>
    <dgm:pt modelId="{5DFC0EF2-ADB9-4531-85C6-E8C7EC0F4096}" type="parTrans" cxnId="{C3E21687-B5D3-4E84-84EB-87B316F04DEE}">
      <dgm:prSet/>
      <dgm:spPr/>
      <dgm:t>
        <a:bodyPr/>
        <a:lstStyle/>
        <a:p>
          <a:endParaRPr lang="ru-RU"/>
        </a:p>
      </dgm:t>
    </dgm:pt>
    <dgm:pt modelId="{FF77D160-D0A6-427C-B86A-797A0FCAF683}" type="sibTrans" cxnId="{C3E21687-B5D3-4E84-84EB-87B316F04DEE}">
      <dgm:prSet/>
      <dgm:spPr/>
      <dgm:t>
        <a:bodyPr/>
        <a:lstStyle/>
        <a:p>
          <a:endParaRPr lang="ru-RU"/>
        </a:p>
      </dgm:t>
    </dgm:pt>
    <dgm:pt modelId="{34E9557F-040A-45E6-B9DF-76609C0B40EA}">
      <dgm:prSet custT="1"/>
      <dgm:spPr/>
      <dgm:t>
        <a:bodyPr/>
        <a:lstStyle/>
        <a:p>
          <a:r>
            <a:rPr lang="ru-RU" sz="2400" b="1" dirty="0"/>
            <a:t>Принцип сочетания привычных и неординарных элементов в эстетической организации среды</a:t>
          </a:r>
        </a:p>
      </dgm:t>
    </dgm:pt>
    <dgm:pt modelId="{7E196647-DB1C-4DC7-B9E0-AA6B509DD629}" type="parTrans" cxnId="{E9D56EE6-0A1D-473B-B54C-5B670F21B9DA}">
      <dgm:prSet/>
      <dgm:spPr/>
      <dgm:t>
        <a:bodyPr/>
        <a:lstStyle/>
        <a:p>
          <a:endParaRPr lang="ru-RU"/>
        </a:p>
      </dgm:t>
    </dgm:pt>
    <dgm:pt modelId="{8CE77502-C38C-4BF7-9B89-361C6E308731}" type="sibTrans" cxnId="{E9D56EE6-0A1D-473B-B54C-5B670F21B9DA}">
      <dgm:prSet/>
      <dgm:spPr/>
      <dgm:t>
        <a:bodyPr/>
        <a:lstStyle/>
        <a:p>
          <a:endParaRPr lang="ru-RU"/>
        </a:p>
      </dgm:t>
    </dgm:pt>
    <dgm:pt modelId="{1F0B4F22-5314-4865-B4C4-37FB19EB5D6B}">
      <dgm:prSet custT="1"/>
      <dgm:spPr/>
      <dgm:t>
        <a:bodyPr/>
        <a:lstStyle/>
        <a:p>
          <a:r>
            <a:rPr lang="ru-RU" sz="2400" b="1" dirty="0"/>
            <a:t>Гендерный принцип</a:t>
          </a:r>
        </a:p>
      </dgm:t>
    </dgm:pt>
    <dgm:pt modelId="{D46DBD1A-550A-4845-9B3F-0BBE68F85F51}" type="parTrans" cxnId="{A3485083-DE56-4A59-91D4-E6791B304E7F}">
      <dgm:prSet/>
      <dgm:spPr/>
      <dgm:t>
        <a:bodyPr/>
        <a:lstStyle/>
        <a:p>
          <a:endParaRPr lang="ru-RU"/>
        </a:p>
      </dgm:t>
    </dgm:pt>
    <dgm:pt modelId="{9ED86DCA-AC1E-4C17-8DC2-0D3704C36690}" type="sibTrans" cxnId="{A3485083-DE56-4A59-91D4-E6791B304E7F}">
      <dgm:prSet/>
      <dgm:spPr/>
      <dgm:t>
        <a:bodyPr/>
        <a:lstStyle/>
        <a:p>
          <a:endParaRPr lang="ru-RU"/>
        </a:p>
      </dgm:t>
    </dgm:pt>
    <dgm:pt modelId="{143D905E-626F-4328-AED5-17B0A546FFAA}">
      <dgm:prSet custT="1"/>
      <dgm:spPr/>
      <dgm:t>
        <a:bodyPr/>
        <a:lstStyle/>
        <a:p>
          <a:r>
            <a:rPr lang="ru-RU" sz="2400" b="1" i="0" dirty="0"/>
            <a:t>Принцип индивидуальной комфортности и эмоционального благополучия каждого ребёнка</a:t>
          </a:r>
          <a:endParaRPr lang="ru-RU" sz="2400" b="1" dirty="0"/>
        </a:p>
      </dgm:t>
    </dgm:pt>
    <dgm:pt modelId="{A2E5B6DC-55B9-4B54-A34C-BBDCA55D21D5}" type="parTrans" cxnId="{08A69012-DF3F-4732-9ADF-F351D29242CB}">
      <dgm:prSet/>
      <dgm:spPr/>
      <dgm:t>
        <a:bodyPr/>
        <a:lstStyle/>
        <a:p>
          <a:endParaRPr lang="ru-RU"/>
        </a:p>
      </dgm:t>
    </dgm:pt>
    <dgm:pt modelId="{F1A1E1FD-3AF2-4980-8711-EF72976AC9E1}" type="sibTrans" cxnId="{08A69012-DF3F-4732-9ADF-F351D29242CB}">
      <dgm:prSet/>
      <dgm:spPr/>
      <dgm:t>
        <a:bodyPr/>
        <a:lstStyle/>
        <a:p>
          <a:endParaRPr lang="ru-RU"/>
        </a:p>
      </dgm:t>
    </dgm:pt>
    <dgm:pt modelId="{5AF5B9C9-ACF0-4F7F-999C-8478628F6098}">
      <dgm:prSet custT="1"/>
      <dgm:spPr/>
      <dgm:t>
        <a:bodyPr/>
        <a:lstStyle/>
        <a:p>
          <a:r>
            <a:rPr lang="ru-RU" sz="2400" b="1" dirty="0"/>
            <a:t>принцип доступности</a:t>
          </a:r>
          <a:endParaRPr lang="ru-RU" sz="1800" b="1" dirty="0"/>
        </a:p>
      </dgm:t>
    </dgm:pt>
    <dgm:pt modelId="{11EA5172-77F1-40F7-BB58-1903204BB1DB}" type="parTrans" cxnId="{1C0C8E24-CD00-43AD-BC6B-67DEBE540A48}">
      <dgm:prSet/>
      <dgm:spPr/>
      <dgm:t>
        <a:bodyPr/>
        <a:lstStyle/>
        <a:p>
          <a:endParaRPr lang="ru-RU"/>
        </a:p>
      </dgm:t>
    </dgm:pt>
    <dgm:pt modelId="{CC3EED74-3C63-442B-A3DA-646FCAC85B4E}" type="sibTrans" cxnId="{1C0C8E24-CD00-43AD-BC6B-67DEBE540A48}">
      <dgm:prSet/>
      <dgm:spPr/>
      <dgm:t>
        <a:bodyPr/>
        <a:lstStyle/>
        <a:p>
          <a:endParaRPr lang="ru-RU"/>
        </a:p>
      </dgm:t>
    </dgm:pt>
    <dgm:pt modelId="{D8F59DCA-7957-4F12-BA0D-602614FED022}" type="pres">
      <dgm:prSet presAssocID="{6F91FF28-2675-471D-B2BD-BFF8A6EE1F7F}" presName="linear" presStyleCnt="0">
        <dgm:presLayoutVars>
          <dgm:animLvl val="lvl"/>
          <dgm:resizeHandles val="exact"/>
        </dgm:presLayoutVars>
      </dgm:prSet>
      <dgm:spPr/>
    </dgm:pt>
    <dgm:pt modelId="{674DF9D9-DBD0-4A8F-A95F-11D9CDB60077}" type="pres">
      <dgm:prSet presAssocID="{2EBD5A6C-F6BA-41E4-AC8B-B7C3866947C9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519BFF24-7812-4E9B-B46D-3F48A7922B1C}" type="pres">
      <dgm:prSet presAssocID="{8EF21FCA-FAA6-4C5C-A50C-39C128584FDD}" presName="spacer" presStyleCnt="0"/>
      <dgm:spPr/>
    </dgm:pt>
    <dgm:pt modelId="{4EF81AE6-2771-45F9-86CE-E21F5761B63E}" type="pres">
      <dgm:prSet presAssocID="{C1F6C55E-FA47-4A29-A786-8EA658756EAD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1E256702-D856-47A4-8E07-250AE0C5E600}" type="pres">
      <dgm:prSet presAssocID="{850DAA95-2855-4DEC-A908-65956F51E11B}" presName="spacer" presStyleCnt="0"/>
      <dgm:spPr/>
    </dgm:pt>
    <dgm:pt modelId="{B51460D1-1581-432D-97AC-0BF4DF48C2D5}" type="pres">
      <dgm:prSet presAssocID="{D08DBC0B-77CE-42C3-8613-54F513B57BC8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D6D6047D-76F6-4124-8D85-FF0BC77CFCCB}" type="pres">
      <dgm:prSet presAssocID="{8D5545AC-AE58-4FC2-A5DA-F437F6549BBE}" presName="spacer" presStyleCnt="0"/>
      <dgm:spPr/>
    </dgm:pt>
    <dgm:pt modelId="{5E739D9F-13EB-4BC1-8A0F-B2B56FB772D3}" type="pres">
      <dgm:prSet presAssocID="{6FECF6A9-8070-45D4-AF29-37142BA98E09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0C4F38A5-47B5-4ECB-9FC4-368A390E4999}" type="pres">
      <dgm:prSet presAssocID="{FF77D160-D0A6-427C-B86A-797A0FCAF683}" presName="spacer" presStyleCnt="0"/>
      <dgm:spPr/>
    </dgm:pt>
    <dgm:pt modelId="{3DC4EC2E-7C55-41B2-BD31-67C56AB12EFA}" type="pres">
      <dgm:prSet presAssocID="{34E9557F-040A-45E6-B9DF-76609C0B40EA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05DCFB00-F1B1-41C4-A89C-884EC07B0944}" type="pres">
      <dgm:prSet presAssocID="{8CE77502-C38C-4BF7-9B89-361C6E308731}" presName="spacer" presStyleCnt="0"/>
      <dgm:spPr/>
    </dgm:pt>
    <dgm:pt modelId="{56D5A38E-E6B3-4A68-885F-2684070A0E8D}" type="pres">
      <dgm:prSet presAssocID="{1F0B4F22-5314-4865-B4C4-37FB19EB5D6B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89CEF515-DFCF-41B8-B147-AB0C95E020D7}" type="pres">
      <dgm:prSet presAssocID="{9ED86DCA-AC1E-4C17-8DC2-0D3704C36690}" presName="spacer" presStyleCnt="0"/>
      <dgm:spPr/>
    </dgm:pt>
    <dgm:pt modelId="{EEAA9EE0-60B9-4E4A-A16B-BBEA578B612F}" type="pres">
      <dgm:prSet presAssocID="{143D905E-626F-4328-AED5-17B0A546FFAA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964BE4AA-3C8C-4115-8885-7D7C88E66F71}" type="pres">
      <dgm:prSet presAssocID="{F1A1E1FD-3AF2-4980-8711-EF72976AC9E1}" presName="spacer" presStyleCnt="0"/>
      <dgm:spPr/>
    </dgm:pt>
    <dgm:pt modelId="{CE1EEF6D-E77C-4F90-86EF-388B50FF592C}" type="pres">
      <dgm:prSet presAssocID="{5AF5B9C9-ACF0-4F7F-999C-8478628F6098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08A69012-DF3F-4732-9ADF-F351D29242CB}" srcId="{6F91FF28-2675-471D-B2BD-BFF8A6EE1F7F}" destId="{143D905E-626F-4328-AED5-17B0A546FFAA}" srcOrd="6" destOrd="0" parTransId="{A2E5B6DC-55B9-4B54-A34C-BBDCA55D21D5}" sibTransId="{F1A1E1FD-3AF2-4980-8711-EF72976AC9E1}"/>
    <dgm:cxn modelId="{9DD6C515-68EB-4C2F-9F09-524EED55D3E7}" type="presOf" srcId="{6F91FF28-2675-471D-B2BD-BFF8A6EE1F7F}" destId="{D8F59DCA-7957-4F12-BA0D-602614FED022}" srcOrd="0" destOrd="0" presId="urn:microsoft.com/office/officeart/2005/8/layout/vList2"/>
    <dgm:cxn modelId="{1C0C8E24-CD00-43AD-BC6B-67DEBE540A48}" srcId="{6F91FF28-2675-471D-B2BD-BFF8A6EE1F7F}" destId="{5AF5B9C9-ACF0-4F7F-999C-8478628F6098}" srcOrd="7" destOrd="0" parTransId="{11EA5172-77F1-40F7-BB58-1903204BB1DB}" sibTransId="{CC3EED74-3C63-442B-A3DA-646FCAC85B4E}"/>
    <dgm:cxn modelId="{7E506B60-A445-4EF9-8E9C-82708B7BEE33}" type="presOf" srcId="{2EBD5A6C-F6BA-41E4-AC8B-B7C3866947C9}" destId="{674DF9D9-DBD0-4A8F-A95F-11D9CDB60077}" srcOrd="0" destOrd="0" presId="urn:microsoft.com/office/officeart/2005/8/layout/vList2"/>
    <dgm:cxn modelId="{304D0C45-00A8-4ED2-8768-241332460180}" type="presOf" srcId="{C1F6C55E-FA47-4A29-A786-8EA658756EAD}" destId="{4EF81AE6-2771-45F9-86CE-E21F5761B63E}" srcOrd="0" destOrd="0" presId="urn:microsoft.com/office/officeart/2005/8/layout/vList2"/>
    <dgm:cxn modelId="{4E74704C-DEF9-4918-B6D7-870A1DB4B7B0}" type="presOf" srcId="{143D905E-626F-4328-AED5-17B0A546FFAA}" destId="{EEAA9EE0-60B9-4E4A-A16B-BBEA578B612F}" srcOrd="0" destOrd="0" presId="urn:microsoft.com/office/officeart/2005/8/layout/vList2"/>
    <dgm:cxn modelId="{9012C657-7903-49FD-98C8-375B9827EC88}" srcId="{6F91FF28-2675-471D-B2BD-BFF8A6EE1F7F}" destId="{C1F6C55E-FA47-4A29-A786-8EA658756EAD}" srcOrd="1" destOrd="0" parTransId="{35D5A61A-3E51-4FB6-B7B6-EB4931064983}" sibTransId="{850DAA95-2855-4DEC-A908-65956F51E11B}"/>
    <dgm:cxn modelId="{FB24187A-5825-4154-AAC3-C541820F0B4E}" srcId="{6F91FF28-2675-471D-B2BD-BFF8A6EE1F7F}" destId="{D08DBC0B-77CE-42C3-8613-54F513B57BC8}" srcOrd="2" destOrd="0" parTransId="{AE150A8A-8F25-4F37-843B-F1DF65311F84}" sibTransId="{8D5545AC-AE58-4FC2-A5DA-F437F6549BBE}"/>
    <dgm:cxn modelId="{A3485083-DE56-4A59-91D4-E6791B304E7F}" srcId="{6F91FF28-2675-471D-B2BD-BFF8A6EE1F7F}" destId="{1F0B4F22-5314-4865-B4C4-37FB19EB5D6B}" srcOrd="5" destOrd="0" parTransId="{D46DBD1A-550A-4845-9B3F-0BBE68F85F51}" sibTransId="{9ED86DCA-AC1E-4C17-8DC2-0D3704C36690}"/>
    <dgm:cxn modelId="{797B1B86-3FA9-48DA-8F6B-276825C07FF0}" type="presOf" srcId="{1F0B4F22-5314-4865-B4C4-37FB19EB5D6B}" destId="{56D5A38E-E6B3-4A68-885F-2684070A0E8D}" srcOrd="0" destOrd="0" presId="urn:microsoft.com/office/officeart/2005/8/layout/vList2"/>
    <dgm:cxn modelId="{C3E21687-B5D3-4E84-84EB-87B316F04DEE}" srcId="{6F91FF28-2675-471D-B2BD-BFF8A6EE1F7F}" destId="{6FECF6A9-8070-45D4-AF29-37142BA98E09}" srcOrd="3" destOrd="0" parTransId="{5DFC0EF2-ADB9-4531-85C6-E8C7EC0F4096}" sibTransId="{FF77D160-D0A6-427C-B86A-797A0FCAF683}"/>
    <dgm:cxn modelId="{4F0D649C-8A1E-4336-B66A-6245AA76DA18}" srcId="{6F91FF28-2675-471D-B2BD-BFF8A6EE1F7F}" destId="{2EBD5A6C-F6BA-41E4-AC8B-B7C3866947C9}" srcOrd="0" destOrd="0" parTransId="{7E322163-D2B8-45BB-A5EE-A74D783E0C14}" sibTransId="{8EF21FCA-FAA6-4C5C-A50C-39C128584FDD}"/>
    <dgm:cxn modelId="{AACEF3A6-035C-42FF-B586-34AAD12A34BD}" type="presOf" srcId="{34E9557F-040A-45E6-B9DF-76609C0B40EA}" destId="{3DC4EC2E-7C55-41B2-BD31-67C56AB12EFA}" srcOrd="0" destOrd="0" presId="urn:microsoft.com/office/officeart/2005/8/layout/vList2"/>
    <dgm:cxn modelId="{9C5E7ABE-07C6-477B-8B0C-A3D2AE88AFA3}" type="presOf" srcId="{6FECF6A9-8070-45D4-AF29-37142BA98E09}" destId="{5E739D9F-13EB-4BC1-8A0F-B2B56FB772D3}" srcOrd="0" destOrd="0" presId="urn:microsoft.com/office/officeart/2005/8/layout/vList2"/>
    <dgm:cxn modelId="{C205EBE0-8BE4-40E1-B87C-1B2C8B7089D7}" type="presOf" srcId="{5AF5B9C9-ACF0-4F7F-999C-8478628F6098}" destId="{CE1EEF6D-E77C-4F90-86EF-388B50FF592C}" srcOrd="0" destOrd="0" presId="urn:microsoft.com/office/officeart/2005/8/layout/vList2"/>
    <dgm:cxn modelId="{E9D56EE6-0A1D-473B-B54C-5B670F21B9DA}" srcId="{6F91FF28-2675-471D-B2BD-BFF8A6EE1F7F}" destId="{34E9557F-040A-45E6-B9DF-76609C0B40EA}" srcOrd="4" destOrd="0" parTransId="{7E196647-DB1C-4DC7-B9E0-AA6B509DD629}" sibTransId="{8CE77502-C38C-4BF7-9B89-361C6E308731}"/>
    <dgm:cxn modelId="{FB8543E7-D907-4121-9EEC-C3B39883B181}" type="presOf" srcId="{D08DBC0B-77CE-42C3-8613-54F513B57BC8}" destId="{B51460D1-1581-432D-97AC-0BF4DF48C2D5}" srcOrd="0" destOrd="0" presId="urn:microsoft.com/office/officeart/2005/8/layout/vList2"/>
    <dgm:cxn modelId="{4E1639A7-07A1-49AA-BCBD-56F4B66126C9}" type="presParOf" srcId="{D8F59DCA-7957-4F12-BA0D-602614FED022}" destId="{674DF9D9-DBD0-4A8F-A95F-11D9CDB60077}" srcOrd="0" destOrd="0" presId="urn:microsoft.com/office/officeart/2005/8/layout/vList2"/>
    <dgm:cxn modelId="{7FBC875F-9DC4-4135-B9B6-F46D0EE0BEFC}" type="presParOf" srcId="{D8F59DCA-7957-4F12-BA0D-602614FED022}" destId="{519BFF24-7812-4E9B-B46D-3F48A7922B1C}" srcOrd="1" destOrd="0" presId="urn:microsoft.com/office/officeart/2005/8/layout/vList2"/>
    <dgm:cxn modelId="{2345BBA3-8BC4-4C0C-8EF6-ED9535A4884A}" type="presParOf" srcId="{D8F59DCA-7957-4F12-BA0D-602614FED022}" destId="{4EF81AE6-2771-45F9-86CE-E21F5761B63E}" srcOrd="2" destOrd="0" presId="urn:microsoft.com/office/officeart/2005/8/layout/vList2"/>
    <dgm:cxn modelId="{DC5A7276-7855-4DB7-A256-D9207A390AA2}" type="presParOf" srcId="{D8F59DCA-7957-4F12-BA0D-602614FED022}" destId="{1E256702-D856-47A4-8E07-250AE0C5E600}" srcOrd="3" destOrd="0" presId="urn:microsoft.com/office/officeart/2005/8/layout/vList2"/>
    <dgm:cxn modelId="{B2C73226-A5B6-4B74-BE27-C3417AE6B1B4}" type="presParOf" srcId="{D8F59DCA-7957-4F12-BA0D-602614FED022}" destId="{B51460D1-1581-432D-97AC-0BF4DF48C2D5}" srcOrd="4" destOrd="0" presId="urn:microsoft.com/office/officeart/2005/8/layout/vList2"/>
    <dgm:cxn modelId="{E9D226EF-A65B-4D81-9CAA-C48DA00DC834}" type="presParOf" srcId="{D8F59DCA-7957-4F12-BA0D-602614FED022}" destId="{D6D6047D-76F6-4124-8D85-FF0BC77CFCCB}" srcOrd="5" destOrd="0" presId="urn:microsoft.com/office/officeart/2005/8/layout/vList2"/>
    <dgm:cxn modelId="{76BB8E0A-2FA2-48CA-954E-5E478B81879E}" type="presParOf" srcId="{D8F59DCA-7957-4F12-BA0D-602614FED022}" destId="{5E739D9F-13EB-4BC1-8A0F-B2B56FB772D3}" srcOrd="6" destOrd="0" presId="urn:microsoft.com/office/officeart/2005/8/layout/vList2"/>
    <dgm:cxn modelId="{FFB77328-CB16-4B28-B7B6-6C57740AFE81}" type="presParOf" srcId="{D8F59DCA-7957-4F12-BA0D-602614FED022}" destId="{0C4F38A5-47B5-4ECB-9FC4-368A390E4999}" srcOrd="7" destOrd="0" presId="urn:microsoft.com/office/officeart/2005/8/layout/vList2"/>
    <dgm:cxn modelId="{D49A42BC-12D3-4394-9423-79EA65C29CD3}" type="presParOf" srcId="{D8F59DCA-7957-4F12-BA0D-602614FED022}" destId="{3DC4EC2E-7C55-41B2-BD31-67C56AB12EFA}" srcOrd="8" destOrd="0" presId="urn:microsoft.com/office/officeart/2005/8/layout/vList2"/>
    <dgm:cxn modelId="{20E4D520-3147-418E-9426-380AD047D992}" type="presParOf" srcId="{D8F59DCA-7957-4F12-BA0D-602614FED022}" destId="{05DCFB00-F1B1-41C4-A89C-884EC07B0944}" srcOrd="9" destOrd="0" presId="urn:microsoft.com/office/officeart/2005/8/layout/vList2"/>
    <dgm:cxn modelId="{A03BBFBF-988B-4C8C-A74C-F1FCFB66403C}" type="presParOf" srcId="{D8F59DCA-7957-4F12-BA0D-602614FED022}" destId="{56D5A38E-E6B3-4A68-885F-2684070A0E8D}" srcOrd="10" destOrd="0" presId="urn:microsoft.com/office/officeart/2005/8/layout/vList2"/>
    <dgm:cxn modelId="{265207E3-B4E0-405D-BDEE-48309FF5DAD3}" type="presParOf" srcId="{D8F59DCA-7957-4F12-BA0D-602614FED022}" destId="{89CEF515-DFCF-41B8-B147-AB0C95E020D7}" srcOrd="11" destOrd="0" presId="urn:microsoft.com/office/officeart/2005/8/layout/vList2"/>
    <dgm:cxn modelId="{CF0ADB8D-1519-490E-BCD2-AAC4F06E7549}" type="presParOf" srcId="{D8F59DCA-7957-4F12-BA0D-602614FED022}" destId="{EEAA9EE0-60B9-4E4A-A16B-BBEA578B612F}" srcOrd="12" destOrd="0" presId="urn:microsoft.com/office/officeart/2005/8/layout/vList2"/>
    <dgm:cxn modelId="{CA3CF552-303B-4229-A88F-D84CB168E932}" type="presParOf" srcId="{D8F59DCA-7957-4F12-BA0D-602614FED022}" destId="{964BE4AA-3C8C-4115-8885-7D7C88E66F71}" srcOrd="13" destOrd="0" presId="urn:microsoft.com/office/officeart/2005/8/layout/vList2"/>
    <dgm:cxn modelId="{5B8B3486-F1AA-46FA-8AE0-66E57609884E}" type="presParOf" srcId="{D8F59DCA-7957-4F12-BA0D-602614FED022}" destId="{CE1EEF6D-E77C-4F90-86EF-388B50FF592C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DA8212-D0A0-4DE4-B5E1-B93D6466A960}" type="doc">
      <dgm:prSet loTypeId="urn:microsoft.com/office/officeart/2005/8/layout/target3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3965C821-78AF-4969-86ED-6B670CF1054B}">
      <dgm:prSet phldrT="[Текст]"/>
      <dgm:spPr/>
      <dgm:t>
        <a:bodyPr/>
        <a:lstStyle/>
        <a:p>
          <a:r>
            <a:rPr lang="ru-RU" b="1" dirty="0"/>
            <a:t>Посадить ребенка следует ближе к рассматриваемому объекту или использовать индивидуальную наглядность</a:t>
          </a:r>
        </a:p>
      </dgm:t>
    </dgm:pt>
    <dgm:pt modelId="{382C274A-C94D-42EE-A4E6-218A87AA412C}" type="parTrans" cxnId="{B976C631-C22B-44C9-9425-A2508364434C}">
      <dgm:prSet/>
      <dgm:spPr/>
      <dgm:t>
        <a:bodyPr/>
        <a:lstStyle/>
        <a:p>
          <a:endParaRPr lang="ru-RU"/>
        </a:p>
      </dgm:t>
    </dgm:pt>
    <dgm:pt modelId="{1E216EBD-509C-4E83-A02B-6A68F45B305D}" type="sibTrans" cxnId="{B976C631-C22B-44C9-9425-A2508364434C}">
      <dgm:prSet/>
      <dgm:spPr/>
      <dgm:t>
        <a:bodyPr/>
        <a:lstStyle/>
        <a:p>
          <a:endParaRPr lang="ru-RU"/>
        </a:p>
      </dgm:t>
    </dgm:pt>
    <dgm:pt modelId="{0C6D13E8-32D0-45E6-A115-AD2346D19C29}">
      <dgm:prSet phldrT="[Текст]"/>
      <dgm:spPr/>
      <dgm:t>
        <a:bodyPr/>
        <a:lstStyle/>
        <a:p>
          <a:r>
            <a:rPr lang="ru-RU" b="1" dirty="0"/>
            <a:t>Размер наглядного материала при фронтальном предъявлении должен быть крупным (15-20 см), при индивидуальном предъявлении - учитывается острота зрения ребёнка</a:t>
          </a:r>
        </a:p>
      </dgm:t>
    </dgm:pt>
    <dgm:pt modelId="{2DBE835E-7A27-4755-BED0-C0B479EFB278}" type="parTrans" cxnId="{D6F480BD-1A48-44AD-9463-AEB87C5D1425}">
      <dgm:prSet/>
      <dgm:spPr/>
      <dgm:t>
        <a:bodyPr/>
        <a:lstStyle/>
        <a:p>
          <a:endParaRPr lang="ru-RU"/>
        </a:p>
      </dgm:t>
    </dgm:pt>
    <dgm:pt modelId="{903A02CD-8E06-4E2E-AA04-453263FD801B}" type="sibTrans" cxnId="{D6F480BD-1A48-44AD-9463-AEB87C5D1425}">
      <dgm:prSet/>
      <dgm:spPr/>
      <dgm:t>
        <a:bodyPr/>
        <a:lstStyle/>
        <a:p>
          <a:endParaRPr lang="ru-RU"/>
        </a:p>
      </dgm:t>
    </dgm:pt>
    <dgm:pt modelId="{FBEC914E-C82A-455E-9A47-FD26370649E0}">
      <dgm:prSet phldrT="[Текст]"/>
      <dgm:spPr/>
      <dgm:t>
        <a:bodyPr/>
        <a:lstStyle/>
        <a:p>
          <a:r>
            <a:rPr lang="ru-RU" b="1" dirty="0"/>
            <a:t>Нельзя использовать ламинированные пособия и игры, дающие блики от очков</a:t>
          </a:r>
        </a:p>
      </dgm:t>
    </dgm:pt>
    <dgm:pt modelId="{6DAF29FF-E298-487A-A019-179E34E10C6A}" type="parTrans" cxnId="{7BB4037D-FE9A-4402-B5C7-78A7A7ED7573}">
      <dgm:prSet/>
      <dgm:spPr/>
      <dgm:t>
        <a:bodyPr/>
        <a:lstStyle/>
        <a:p>
          <a:endParaRPr lang="ru-RU"/>
        </a:p>
      </dgm:t>
    </dgm:pt>
    <dgm:pt modelId="{B3C4043C-DC2E-4F3D-95BA-F125BA231F4A}" type="sibTrans" cxnId="{7BB4037D-FE9A-4402-B5C7-78A7A7ED7573}">
      <dgm:prSet/>
      <dgm:spPr/>
      <dgm:t>
        <a:bodyPr/>
        <a:lstStyle/>
        <a:p>
          <a:endParaRPr lang="ru-RU"/>
        </a:p>
      </dgm:t>
    </dgm:pt>
    <dgm:pt modelId="{29143EC1-63AC-478C-9A9F-2BF49953AEBF}">
      <dgm:prSet phldrT="[Текст]"/>
      <dgm:spPr/>
      <dgm:t>
        <a:bodyPr/>
        <a:lstStyle/>
        <a:p>
          <a:r>
            <a:rPr lang="ru-RU" b="1" dirty="0"/>
            <a:t>Необходимо включать в работу с детьми  зрительные гимнастики, игры  со зрительными тренажерами</a:t>
          </a:r>
        </a:p>
      </dgm:t>
    </dgm:pt>
    <dgm:pt modelId="{22BEEBF4-B7B8-4267-88CA-DBB489D6BB10}" type="parTrans" cxnId="{5E6DF38D-2C7E-4DB8-A678-99C5088837B1}">
      <dgm:prSet/>
      <dgm:spPr/>
      <dgm:t>
        <a:bodyPr/>
        <a:lstStyle/>
        <a:p>
          <a:endParaRPr lang="ru-RU"/>
        </a:p>
      </dgm:t>
    </dgm:pt>
    <dgm:pt modelId="{0C8996A9-9F58-405A-96BF-0F4DED9768B1}" type="sibTrans" cxnId="{5E6DF38D-2C7E-4DB8-A678-99C5088837B1}">
      <dgm:prSet/>
      <dgm:spPr/>
      <dgm:t>
        <a:bodyPr/>
        <a:lstStyle/>
        <a:p>
          <a:endParaRPr lang="ru-RU"/>
        </a:p>
      </dgm:t>
    </dgm:pt>
    <dgm:pt modelId="{E62567A5-CAE6-45BA-BB4C-94C85DE0EA41}" type="pres">
      <dgm:prSet presAssocID="{ADDA8212-D0A0-4DE4-B5E1-B93D6466A960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8535A3B7-FD1F-46E7-9C6B-3C13D1E1D343}" type="pres">
      <dgm:prSet presAssocID="{3965C821-78AF-4969-86ED-6B670CF1054B}" presName="circle1" presStyleLbl="node1" presStyleIdx="0" presStyleCnt="4"/>
      <dgm:spPr/>
    </dgm:pt>
    <dgm:pt modelId="{279C816A-25AA-4FA6-BF81-B2164126F24F}" type="pres">
      <dgm:prSet presAssocID="{3965C821-78AF-4969-86ED-6B670CF1054B}" presName="space" presStyleCnt="0"/>
      <dgm:spPr/>
    </dgm:pt>
    <dgm:pt modelId="{AE28CDAF-2E5A-4EFF-A358-97447DD0DF9D}" type="pres">
      <dgm:prSet presAssocID="{3965C821-78AF-4969-86ED-6B670CF1054B}" presName="rect1" presStyleLbl="alignAcc1" presStyleIdx="0" presStyleCnt="4"/>
      <dgm:spPr/>
    </dgm:pt>
    <dgm:pt modelId="{F87B9ED1-FA48-4DA0-834C-EBE2ED75A57A}" type="pres">
      <dgm:prSet presAssocID="{0C6D13E8-32D0-45E6-A115-AD2346D19C29}" presName="vertSpace2" presStyleLbl="node1" presStyleIdx="0" presStyleCnt="4"/>
      <dgm:spPr/>
    </dgm:pt>
    <dgm:pt modelId="{42636FD0-2F70-4D83-AF66-2037007A717E}" type="pres">
      <dgm:prSet presAssocID="{0C6D13E8-32D0-45E6-A115-AD2346D19C29}" presName="circle2" presStyleLbl="node1" presStyleIdx="1" presStyleCnt="4"/>
      <dgm:spPr/>
    </dgm:pt>
    <dgm:pt modelId="{8D2B40DE-F002-4AEA-B213-B44B7884863D}" type="pres">
      <dgm:prSet presAssocID="{0C6D13E8-32D0-45E6-A115-AD2346D19C29}" presName="rect2" presStyleLbl="alignAcc1" presStyleIdx="1" presStyleCnt="4" custLinFactNeighborX="0"/>
      <dgm:spPr/>
    </dgm:pt>
    <dgm:pt modelId="{06B71664-1342-4D83-B614-E8B929C6ECF8}" type="pres">
      <dgm:prSet presAssocID="{FBEC914E-C82A-455E-9A47-FD26370649E0}" presName="vertSpace3" presStyleLbl="node1" presStyleIdx="1" presStyleCnt="4"/>
      <dgm:spPr/>
    </dgm:pt>
    <dgm:pt modelId="{6B295649-E8F7-4C2E-AC4F-8C03B1594A85}" type="pres">
      <dgm:prSet presAssocID="{FBEC914E-C82A-455E-9A47-FD26370649E0}" presName="circle3" presStyleLbl="node1" presStyleIdx="2" presStyleCnt="4"/>
      <dgm:spPr/>
    </dgm:pt>
    <dgm:pt modelId="{5C201294-93D3-40CA-9AF0-C70992A5180C}" type="pres">
      <dgm:prSet presAssocID="{FBEC914E-C82A-455E-9A47-FD26370649E0}" presName="rect3" presStyleLbl="alignAcc1" presStyleIdx="2" presStyleCnt="4"/>
      <dgm:spPr/>
    </dgm:pt>
    <dgm:pt modelId="{6E7B8BAC-E38F-4D7C-AF2D-CAC747FE7F78}" type="pres">
      <dgm:prSet presAssocID="{29143EC1-63AC-478C-9A9F-2BF49953AEBF}" presName="vertSpace4" presStyleLbl="node1" presStyleIdx="2" presStyleCnt="4"/>
      <dgm:spPr/>
    </dgm:pt>
    <dgm:pt modelId="{ECAE6880-BD3B-4887-A70F-E5E376331D95}" type="pres">
      <dgm:prSet presAssocID="{29143EC1-63AC-478C-9A9F-2BF49953AEBF}" presName="circle4" presStyleLbl="node1" presStyleIdx="3" presStyleCnt="4"/>
      <dgm:spPr/>
    </dgm:pt>
    <dgm:pt modelId="{8F58D3FD-5386-46D6-BD30-F742CF6F8F09}" type="pres">
      <dgm:prSet presAssocID="{29143EC1-63AC-478C-9A9F-2BF49953AEBF}" presName="rect4" presStyleLbl="alignAcc1" presStyleIdx="3" presStyleCnt="4"/>
      <dgm:spPr/>
    </dgm:pt>
    <dgm:pt modelId="{1B0C6B9C-C2F2-424E-B67E-78F63DFC54BA}" type="pres">
      <dgm:prSet presAssocID="{3965C821-78AF-4969-86ED-6B670CF1054B}" presName="rect1ParTxNoCh" presStyleLbl="alignAcc1" presStyleIdx="3" presStyleCnt="4">
        <dgm:presLayoutVars>
          <dgm:chMax val="1"/>
          <dgm:bulletEnabled val="1"/>
        </dgm:presLayoutVars>
      </dgm:prSet>
      <dgm:spPr/>
    </dgm:pt>
    <dgm:pt modelId="{F3A1BA91-B2CC-4CE4-B486-2DA9F9993FFD}" type="pres">
      <dgm:prSet presAssocID="{0C6D13E8-32D0-45E6-A115-AD2346D19C29}" presName="rect2ParTxNoCh" presStyleLbl="alignAcc1" presStyleIdx="3" presStyleCnt="4">
        <dgm:presLayoutVars>
          <dgm:chMax val="1"/>
          <dgm:bulletEnabled val="1"/>
        </dgm:presLayoutVars>
      </dgm:prSet>
      <dgm:spPr/>
    </dgm:pt>
    <dgm:pt modelId="{92849BC1-9A9A-463E-A939-9F079363C809}" type="pres">
      <dgm:prSet presAssocID="{FBEC914E-C82A-455E-9A47-FD26370649E0}" presName="rect3ParTxNoCh" presStyleLbl="alignAcc1" presStyleIdx="3" presStyleCnt="4">
        <dgm:presLayoutVars>
          <dgm:chMax val="1"/>
          <dgm:bulletEnabled val="1"/>
        </dgm:presLayoutVars>
      </dgm:prSet>
      <dgm:spPr/>
    </dgm:pt>
    <dgm:pt modelId="{C2C69AA0-A5D1-4660-A17D-62620DA21D21}" type="pres">
      <dgm:prSet presAssocID="{29143EC1-63AC-478C-9A9F-2BF49953AEBF}" presName="rect4ParTxNoCh" presStyleLbl="alignAcc1" presStyleIdx="3" presStyleCnt="4">
        <dgm:presLayoutVars>
          <dgm:chMax val="1"/>
          <dgm:bulletEnabled val="1"/>
        </dgm:presLayoutVars>
      </dgm:prSet>
      <dgm:spPr/>
    </dgm:pt>
  </dgm:ptLst>
  <dgm:cxnLst>
    <dgm:cxn modelId="{ECBD8002-32A7-47F9-87FA-C65EA46566DC}" type="presOf" srcId="{29143EC1-63AC-478C-9A9F-2BF49953AEBF}" destId="{8F58D3FD-5386-46D6-BD30-F742CF6F8F09}" srcOrd="0" destOrd="0" presId="urn:microsoft.com/office/officeart/2005/8/layout/target3"/>
    <dgm:cxn modelId="{A0ADD70A-28C8-4870-B418-8C9AEF2DD809}" type="presOf" srcId="{3965C821-78AF-4969-86ED-6B670CF1054B}" destId="{1B0C6B9C-C2F2-424E-B67E-78F63DFC54BA}" srcOrd="1" destOrd="0" presId="urn:microsoft.com/office/officeart/2005/8/layout/target3"/>
    <dgm:cxn modelId="{B976C631-C22B-44C9-9425-A2508364434C}" srcId="{ADDA8212-D0A0-4DE4-B5E1-B93D6466A960}" destId="{3965C821-78AF-4969-86ED-6B670CF1054B}" srcOrd="0" destOrd="0" parTransId="{382C274A-C94D-42EE-A4E6-218A87AA412C}" sibTransId="{1E216EBD-509C-4E83-A02B-6A68F45B305D}"/>
    <dgm:cxn modelId="{F5D39A38-AD85-41F5-957C-A43C3A2B763A}" type="presOf" srcId="{FBEC914E-C82A-455E-9A47-FD26370649E0}" destId="{92849BC1-9A9A-463E-A939-9F079363C809}" srcOrd="1" destOrd="0" presId="urn:microsoft.com/office/officeart/2005/8/layout/target3"/>
    <dgm:cxn modelId="{B19BAB3F-C754-479E-89FB-4AD1D5811720}" type="presOf" srcId="{0C6D13E8-32D0-45E6-A115-AD2346D19C29}" destId="{8D2B40DE-F002-4AEA-B213-B44B7884863D}" srcOrd="0" destOrd="0" presId="urn:microsoft.com/office/officeart/2005/8/layout/target3"/>
    <dgm:cxn modelId="{89F86042-7268-4F07-BDE6-B40D17A5B9FC}" type="presOf" srcId="{ADDA8212-D0A0-4DE4-B5E1-B93D6466A960}" destId="{E62567A5-CAE6-45BA-BB4C-94C85DE0EA41}" srcOrd="0" destOrd="0" presId="urn:microsoft.com/office/officeart/2005/8/layout/target3"/>
    <dgm:cxn modelId="{DD719155-50E1-496F-B72D-47BC9E68E269}" type="presOf" srcId="{29143EC1-63AC-478C-9A9F-2BF49953AEBF}" destId="{C2C69AA0-A5D1-4660-A17D-62620DA21D21}" srcOrd="1" destOrd="0" presId="urn:microsoft.com/office/officeart/2005/8/layout/target3"/>
    <dgm:cxn modelId="{7BB4037D-FE9A-4402-B5C7-78A7A7ED7573}" srcId="{ADDA8212-D0A0-4DE4-B5E1-B93D6466A960}" destId="{FBEC914E-C82A-455E-9A47-FD26370649E0}" srcOrd="2" destOrd="0" parTransId="{6DAF29FF-E298-487A-A019-179E34E10C6A}" sibTransId="{B3C4043C-DC2E-4F3D-95BA-F125BA231F4A}"/>
    <dgm:cxn modelId="{5E6DF38D-2C7E-4DB8-A678-99C5088837B1}" srcId="{ADDA8212-D0A0-4DE4-B5E1-B93D6466A960}" destId="{29143EC1-63AC-478C-9A9F-2BF49953AEBF}" srcOrd="3" destOrd="0" parTransId="{22BEEBF4-B7B8-4267-88CA-DBB489D6BB10}" sibTransId="{0C8996A9-9F58-405A-96BF-0F4DED9768B1}"/>
    <dgm:cxn modelId="{4269CCB2-B7AE-494C-8D21-6854D6B6972A}" type="presOf" srcId="{FBEC914E-C82A-455E-9A47-FD26370649E0}" destId="{5C201294-93D3-40CA-9AF0-C70992A5180C}" srcOrd="0" destOrd="0" presId="urn:microsoft.com/office/officeart/2005/8/layout/target3"/>
    <dgm:cxn modelId="{D6F480BD-1A48-44AD-9463-AEB87C5D1425}" srcId="{ADDA8212-D0A0-4DE4-B5E1-B93D6466A960}" destId="{0C6D13E8-32D0-45E6-A115-AD2346D19C29}" srcOrd="1" destOrd="0" parTransId="{2DBE835E-7A27-4755-BED0-C0B479EFB278}" sibTransId="{903A02CD-8E06-4E2E-AA04-453263FD801B}"/>
    <dgm:cxn modelId="{15D203CB-341D-4C81-8BE0-8EEE50961A84}" type="presOf" srcId="{0C6D13E8-32D0-45E6-A115-AD2346D19C29}" destId="{F3A1BA91-B2CC-4CE4-B486-2DA9F9993FFD}" srcOrd="1" destOrd="0" presId="urn:microsoft.com/office/officeart/2005/8/layout/target3"/>
    <dgm:cxn modelId="{3F3841E0-C74B-4BF9-BD8C-72D3E0CD0885}" type="presOf" srcId="{3965C821-78AF-4969-86ED-6B670CF1054B}" destId="{AE28CDAF-2E5A-4EFF-A358-97447DD0DF9D}" srcOrd="0" destOrd="0" presId="urn:microsoft.com/office/officeart/2005/8/layout/target3"/>
    <dgm:cxn modelId="{5E8402E1-EAB9-46D0-A117-A384DDEA4736}" type="presParOf" srcId="{E62567A5-CAE6-45BA-BB4C-94C85DE0EA41}" destId="{8535A3B7-FD1F-46E7-9C6B-3C13D1E1D343}" srcOrd="0" destOrd="0" presId="urn:microsoft.com/office/officeart/2005/8/layout/target3"/>
    <dgm:cxn modelId="{66A7C2CF-9615-4042-A6FE-C893D177AB01}" type="presParOf" srcId="{E62567A5-CAE6-45BA-BB4C-94C85DE0EA41}" destId="{279C816A-25AA-4FA6-BF81-B2164126F24F}" srcOrd="1" destOrd="0" presId="urn:microsoft.com/office/officeart/2005/8/layout/target3"/>
    <dgm:cxn modelId="{D7D7AB7C-7DDA-41F2-AA69-809AAAC77ADD}" type="presParOf" srcId="{E62567A5-CAE6-45BA-BB4C-94C85DE0EA41}" destId="{AE28CDAF-2E5A-4EFF-A358-97447DD0DF9D}" srcOrd="2" destOrd="0" presId="urn:microsoft.com/office/officeart/2005/8/layout/target3"/>
    <dgm:cxn modelId="{C8924AED-AC4E-40FA-96C2-DEE4D94A7C1E}" type="presParOf" srcId="{E62567A5-CAE6-45BA-BB4C-94C85DE0EA41}" destId="{F87B9ED1-FA48-4DA0-834C-EBE2ED75A57A}" srcOrd="3" destOrd="0" presId="urn:microsoft.com/office/officeart/2005/8/layout/target3"/>
    <dgm:cxn modelId="{02D7F0E1-C995-4920-B6B9-FE002D8B804C}" type="presParOf" srcId="{E62567A5-CAE6-45BA-BB4C-94C85DE0EA41}" destId="{42636FD0-2F70-4D83-AF66-2037007A717E}" srcOrd="4" destOrd="0" presId="urn:microsoft.com/office/officeart/2005/8/layout/target3"/>
    <dgm:cxn modelId="{FD89640F-D8B9-46A5-A46D-3ECA98B9D508}" type="presParOf" srcId="{E62567A5-CAE6-45BA-BB4C-94C85DE0EA41}" destId="{8D2B40DE-F002-4AEA-B213-B44B7884863D}" srcOrd="5" destOrd="0" presId="urn:microsoft.com/office/officeart/2005/8/layout/target3"/>
    <dgm:cxn modelId="{A8CC6FED-439A-4F85-A1E1-A3476D8EF685}" type="presParOf" srcId="{E62567A5-CAE6-45BA-BB4C-94C85DE0EA41}" destId="{06B71664-1342-4D83-B614-E8B929C6ECF8}" srcOrd="6" destOrd="0" presId="urn:microsoft.com/office/officeart/2005/8/layout/target3"/>
    <dgm:cxn modelId="{AC8E34CC-4EEA-43F7-AD50-EADC7461DC9E}" type="presParOf" srcId="{E62567A5-CAE6-45BA-BB4C-94C85DE0EA41}" destId="{6B295649-E8F7-4C2E-AC4F-8C03B1594A85}" srcOrd="7" destOrd="0" presId="urn:microsoft.com/office/officeart/2005/8/layout/target3"/>
    <dgm:cxn modelId="{3578DBEE-1B3F-460E-8BB8-B779BEA8DA34}" type="presParOf" srcId="{E62567A5-CAE6-45BA-BB4C-94C85DE0EA41}" destId="{5C201294-93D3-40CA-9AF0-C70992A5180C}" srcOrd="8" destOrd="0" presId="urn:microsoft.com/office/officeart/2005/8/layout/target3"/>
    <dgm:cxn modelId="{8E60D60C-5B2D-4A4D-85BF-E6C0CDC43AF7}" type="presParOf" srcId="{E62567A5-CAE6-45BA-BB4C-94C85DE0EA41}" destId="{6E7B8BAC-E38F-4D7C-AF2D-CAC747FE7F78}" srcOrd="9" destOrd="0" presId="urn:microsoft.com/office/officeart/2005/8/layout/target3"/>
    <dgm:cxn modelId="{FBFFAB71-2E98-420D-A967-0F2941DBC639}" type="presParOf" srcId="{E62567A5-CAE6-45BA-BB4C-94C85DE0EA41}" destId="{ECAE6880-BD3B-4887-A70F-E5E376331D95}" srcOrd="10" destOrd="0" presId="urn:microsoft.com/office/officeart/2005/8/layout/target3"/>
    <dgm:cxn modelId="{4C9D1B0D-5F82-4D0F-89F1-34F81DB3EC40}" type="presParOf" srcId="{E62567A5-CAE6-45BA-BB4C-94C85DE0EA41}" destId="{8F58D3FD-5386-46D6-BD30-F742CF6F8F09}" srcOrd="11" destOrd="0" presId="urn:microsoft.com/office/officeart/2005/8/layout/target3"/>
    <dgm:cxn modelId="{1CC6FC8F-F0EA-40C0-BF3F-3A5580B20D5E}" type="presParOf" srcId="{E62567A5-CAE6-45BA-BB4C-94C85DE0EA41}" destId="{1B0C6B9C-C2F2-424E-B67E-78F63DFC54BA}" srcOrd="12" destOrd="0" presId="urn:microsoft.com/office/officeart/2005/8/layout/target3"/>
    <dgm:cxn modelId="{9F32237F-E4E1-46F4-B36E-740D8A22AE80}" type="presParOf" srcId="{E62567A5-CAE6-45BA-BB4C-94C85DE0EA41}" destId="{F3A1BA91-B2CC-4CE4-B486-2DA9F9993FFD}" srcOrd="13" destOrd="0" presId="urn:microsoft.com/office/officeart/2005/8/layout/target3"/>
    <dgm:cxn modelId="{2185DF1C-25CE-4CC8-8757-9514E68D5A09}" type="presParOf" srcId="{E62567A5-CAE6-45BA-BB4C-94C85DE0EA41}" destId="{92849BC1-9A9A-463E-A939-9F079363C809}" srcOrd="14" destOrd="0" presId="urn:microsoft.com/office/officeart/2005/8/layout/target3"/>
    <dgm:cxn modelId="{241CCEA0-F375-4CE2-8E59-45F3A26A41CA}" type="presParOf" srcId="{E62567A5-CAE6-45BA-BB4C-94C85DE0EA41}" destId="{C2C69AA0-A5D1-4660-A17D-62620DA21D21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4DF9D9-DBD0-4A8F-A95F-11D9CDB60077}">
      <dsp:nvSpPr>
        <dsp:cNvPr id="0" name=""/>
        <dsp:cNvSpPr/>
      </dsp:nvSpPr>
      <dsp:spPr>
        <a:xfrm>
          <a:off x="0" y="735"/>
          <a:ext cx="12046226" cy="621062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84000"/>
                <a:satMod val="1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Принцип дистанции позиции</a:t>
          </a:r>
        </a:p>
      </dsp:txBody>
      <dsp:txXfrm>
        <a:off x="30318" y="31053"/>
        <a:ext cx="11985590" cy="560426"/>
      </dsp:txXfrm>
    </dsp:sp>
    <dsp:sp modelId="{4EF81AE6-2771-45F9-86CE-E21F5761B63E}">
      <dsp:nvSpPr>
        <dsp:cNvPr id="0" name=""/>
        <dsp:cNvSpPr/>
      </dsp:nvSpPr>
      <dsp:spPr>
        <a:xfrm>
          <a:off x="0" y="631205"/>
          <a:ext cx="12046226" cy="621062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57464"/>
                <a:satOff val="-3330"/>
                <a:lumOff val="4330"/>
                <a:alphaOff val="0"/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2">
                <a:shade val="80000"/>
                <a:hueOff val="57464"/>
                <a:satOff val="-3330"/>
                <a:lumOff val="4330"/>
                <a:alphaOff val="0"/>
                <a:tint val="84000"/>
                <a:satMod val="1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Принцип активности, самостоятельности</a:t>
          </a:r>
        </a:p>
      </dsp:txBody>
      <dsp:txXfrm>
        <a:off x="30318" y="661523"/>
        <a:ext cx="11985590" cy="560426"/>
      </dsp:txXfrm>
    </dsp:sp>
    <dsp:sp modelId="{B51460D1-1581-432D-97AC-0BF4DF48C2D5}">
      <dsp:nvSpPr>
        <dsp:cNvPr id="0" name=""/>
        <dsp:cNvSpPr/>
      </dsp:nvSpPr>
      <dsp:spPr>
        <a:xfrm>
          <a:off x="0" y="1261676"/>
          <a:ext cx="12046226" cy="621062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114929"/>
                <a:satOff val="-6659"/>
                <a:lumOff val="8661"/>
                <a:alphaOff val="0"/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2">
                <a:shade val="80000"/>
                <a:hueOff val="114929"/>
                <a:satOff val="-6659"/>
                <a:lumOff val="8661"/>
                <a:alphaOff val="0"/>
                <a:tint val="84000"/>
                <a:satMod val="1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Принцип стабильности – динамичности</a:t>
          </a:r>
        </a:p>
      </dsp:txBody>
      <dsp:txXfrm>
        <a:off x="30318" y="1291994"/>
        <a:ext cx="11985590" cy="560426"/>
      </dsp:txXfrm>
    </dsp:sp>
    <dsp:sp modelId="{5E739D9F-13EB-4BC1-8A0F-B2B56FB772D3}">
      <dsp:nvSpPr>
        <dsp:cNvPr id="0" name=""/>
        <dsp:cNvSpPr/>
      </dsp:nvSpPr>
      <dsp:spPr>
        <a:xfrm>
          <a:off x="0" y="1892146"/>
          <a:ext cx="12046226" cy="621062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172393"/>
                <a:satOff val="-9989"/>
                <a:lumOff val="12991"/>
                <a:alphaOff val="0"/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2">
                <a:shade val="80000"/>
                <a:hueOff val="172393"/>
                <a:satOff val="-9989"/>
                <a:lumOff val="12991"/>
                <a:alphaOff val="0"/>
                <a:tint val="84000"/>
                <a:satMod val="1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Принцип комплексирования и гибкого зонирования</a:t>
          </a:r>
        </a:p>
      </dsp:txBody>
      <dsp:txXfrm>
        <a:off x="30318" y="1922464"/>
        <a:ext cx="11985590" cy="560426"/>
      </dsp:txXfrm>
    </dsp:sp>
    <dsp:sp modelId="{3DC4EC2E-7C55-41B2-BD31-67C56AB12EFA}">
      <dsp:nvSpPr>
        <dsp:cNvPr id="0" name=""/>
        <dsp:cNvSpPr/>
      </dsp:nvSpPr>
      <dsp:spPr>
        <a:xfrm>
          <a:off x="0" y="2522616"/>
          <a:ext cx="12046226" cy="621062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229857"/>
                <a:satOff val="-13319"/>
                <a:lumOff val="17322"/>
                <a:alphaOff val="0"/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2">
                <a:shade val="80000"/>
                <a:hueOff val="229857"/>
                <a:satOff val="-13319"/>
                <a:lumOff val="17322"/>
                <a:alphaOff val="0"/>
                <a:tint val="84000"/>
                <a:satMod val="1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Принцип сочетания привычных и неординарных элементов в эстетической организации среды</a:t>
          </a:r>
        </a:p>
      </dsp:txBody>
      <dsp:txXfrm>
        <a:off x="30318" y="2552934"/>
        <a:ext cx="11985590" cy="560426"/>
      </dsp:txXfrm>
    </dsp:sp>
    <dsp:sp modelId="{56D5A38E-E6B3-4A68-885F-2684070A0E8D}">
      <dsp:nvSpPr>
        <dsp:cNvPr id="0" name=""/>
        <dsp:cNvSpPr/>
      </dsp:nvSpPr>
      <dsp:spPr>
        <a:xfrm>
          <a:off x="0" y="3153087"/>
          <a:ext cx="12046226" cy="621062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287322"/>
                <a:satOff val="-16649"/>
                <a:lumOff val="21652"/>
                <a:alphaOff val="0"/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2">
                <a:shade val="80000"/>
                <a:hueOff val="287322"/>
                <a:satOff val="-16649"/>
                <a:lumOff val="21652"/>
                <a:alphaOff val="0"/>
                <a:tint val="84000"/>
                <a:satMod val="1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Гендерный принцип</a:t>
          </a:r>
        </a:p>
      </dsp:txBody>
      <dsp:txXfrm>
        <a:off x="30318" y="3183405"/>
        <a:ext cx="11985590" cy="560426"/>
      </dsp:txXfrm>
    </dsp:sp>
    <dsp:sp modelId="{EEAA9EE0-60B9-4E4A-A16B-BBEA578B612F}">
      <dsp:nvSpPr>
        <dsp:cNvPr id="0" name=""/>
        <dsp:cNvSpPr/>
      </dsp:nvSpPr>
      <dsp:spPr>
        <a:xfrm>
          <a:off x="0" y="3783557"/>
          <a:ext cx="12046226" cy="621062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344786"/>
                <a:satOff val="-19978"/>
                <a:lumOff val="25983"/>
                <a:alphaOff val="0"/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2">
                <a:shade val="80000"/>
                <a:hueOff val="344786"/>
                <a:satOff val="-19978"/>
                <a:lumOff val="25983"/>
                <a:alphaOff val="0"/>
                <a:tint val="84000"/>
                <a:satMod val="1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i="0" kern="1200" dirty="0"/>
            <a:t>Принцип индивидуальной комфортности и эмоционального благополучия каждого ребёнка</a:t>
          </a:r>
          <a:endParaRPr lang="ru-RU" sz="2400" b="1" kern="1200" dirty="0"/>
        </a:p>
      </dsp:txBody>
      <dsp:txXfrm>
        <a:off x="30318" y="3813875"/>
        <a:ext cx="11985590" cy="560426"/>
      </dsp:txXfrm>
    </dsp:sp>
    <dsp:sp modelId="{CE1EEF6D-E77C-4F90-86EF-388B50FF592C}">
      <dsp:nvSpPr>
        <dsp:cNvPr id="0" name=""/>
        <dsp:cNvSpPr/>
      </dsp:nvSpPr>
      <dsp:spPr>
        <a:xfrm>
          <a:off x="0" y="4414028"/>
          <a:ext cx="12046226" cy="621062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402250"/>
                <a:satOff val="-23308"/>
                <a:lumOff val="30313"/>
                <a:alphaOff val="0"/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2">
                <a:shade val="80000"/>
                <a:hueOff val="402250"/>
                <a:satOff val="-23308"/>
                <a:lumOff val="30313"/>
                <a:alphaOff val="0"/>
                <a:tint val="84000"/>
                <a:satMod val="1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принцип доступности</a:t>
          </a:r>
          <a:endParaRPr lang="ru-RU" sz="1800" b="1" kern="1200" dirty="0"/>
        </a:p>
      </dsp:txBody>
      <dsp:txXfrm>
        <a:off x="30318" y="4444346"/>
        <a:ext cx="11985590" cy="5604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35A3B7-FD1F-46E7-9C6B-3C13D1E1D343}">
      <dsp:nvSpPr>
        <dsp:cNvPr id="0" name=""/>
        <dsp:cNvSpPr/>
      </dsp:nvSpPr>
      <dsp:spPr>
        <a:xfrm>
          <a:off x="0" y="0"/>
          <a:ext cx="5296486" cy="529648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84000"/>
                <a:satMod val="1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E28CDAF-2E5A-4EFF-A358-97447DD0DF9D}">
      <dsp:nvSpPr>
        <dsp:cNvPr id="0" name=""/>
        <dsp:cNvSpPr/>
      </dsp:nvSpPr>
      <dsp:spPr>
        <a:xfrm>
          <a:off x="2648243" y="0"/>
          <a:ext cx="9543755" cy="529648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Посадить ребенка следует ближе к рассматриваемому объекту или использовать индивидуальную наглядность</a:t>
          </a:r>
        </a:p>
      </dsp:txBody>
      <dsp:txXfrm>
        <a:off x="2648243" y="0"/>
        <a:ext cx="9543755" cy="1125503"/>
      </dsp:txXfrm>
    </dsp:sp>
    <dsp:sp modelId="{42636FD0-2F70-4D83-AF66-2037007A717E}">
      <dsp:nvSpPr>
        <dsp:cNvPr id="0" name=""/>
        <dsp:cNvSpPr/>
      </dsp:nvSpPr>
      <dsp:spPr>
        <a:xfrm>
          <a:off x="695163" y="1125503"/>
          <a:ext cx="3906159" cy="3906159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shade val="80000"/>
                <a:hueOff val="134083"/>
                <a:satOff val="-7769"/>
                <a:lumOff val="10104"/>
                <a:alphaOff val="0"/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2">
                <a:shade val="80000"/>
                <a:hueOff val="134083"/>
                <a:satOff val="-7769"/>
                <a:lumOff val="10104"/>
                <a:alphaOff val="0"/>
                <a:tint val="84000"/>
                <a:satMod val="1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D2B40DE-F002-4AEA-B213-B44B7884863D}">
      <dsp:nvSpPr>
        <dsp:cNvPr id="0" name=""/>
        <dsp:cNvSpPr/>
      </dsp:nvSpPr>
      <dsp:spPr>
        <a:xfrm>
          <a:off x="2648243" y="1125503"/>
          <a:ext cx="9543755" cy="390615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shade val="80000"/>
              <a:hueOff val="134083"/>
              <a:satOff val="-7769"/>
              <a:lumOff val="1010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Размер наглядного материала при фронтальном предъявлении должен быть крупным (15-20 см), при индивидуальном предъявлении - учитывается острота зрения ребёнка</a:t>
          </a:r>
        </a:p>
      </dsp:txBody>
      <dsp:txXfrm>
        <a:off x="2648243" y="1125503"/>
        <a:ext cx="9543755" cy="1125503"/>
      </dsp:txXfrm>
    </dsp:sp>
    <dsp:sp modelId="{6B295649-E8F7-4C2E-AC4F-8C03B1594A85}">
      <dsp:nvSpPr>
        <dsp:cNvPr id="0" name=""/>
        <dsp:cNvSpPr/>
      </dsp:nvSpPr>
      <dsp:spPr>
        <a:xfrm>
          <a:off x="1390327" y="2251006"/>
          <a:ext cx="2515831" cy="2515831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shade val="80000"/>
                <a:hueOff val="268167"/>
                <a:satOff val="-15539"/>
                <a:lumOff val="20209"/>
                <a:alphaOff val="0"/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2">
                <a:shade val="80000"/>
                <a:hueOff val="268167"/>
                <a:satOff val="-15539"/>
                <a:lumOff val="20209"/>
                <a:alphaOff val="0"/>
                <a:tint val="84000"/>
                <a:satMod val="1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C201294-93D3-40CA-9AF0-C70992A5180C}">
      <dsp:nvSpPr>
        <dsp:cNvPr id="0" name=""/>
        <dsp:cNvSpPr/>
      </dsp:nvSpPr>
      <dsp:spPr>
        <a:xfrm>
          <a:off x="2648243" y="2251006"/>
          <a:ext cx="9543755" cy="251583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shade val="80000"/>
              <a:hueOff val="268167"/>
              <a:satOff val="-15539"/>
              <a:lumOff val="2020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Нельзя использовать ламинированные пособия и игры, дающие блики от очков</a:t>
          </a:r>
        </a:p>
      </dsp:txBody>
      <dsp:txXfrm>
        <a:off x="2648243" y="2251006"/>
        <a:ext cx="9543755" cy="1125503"/>
      </dsp:txXfrm>
    </dsp:sp>
    <dsp:sp modelId="{ECAE6880-BD3B-4887-A70F-E5E376331D95}">
      <dsp:nvSpPr>
        <dsp:cNvPr id="0" name=""/>
        <dsp:cNvSpPr/>
      </dsp:nvSpPr>
      <dsp:spPr>
        <a:xfrm>
          <a:off x="2085491" y="3376510"/>
          <a:ext cx="1125503" cy="1125503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shade val="80000"/>
                <a:hueOff val="402250"/>
                <a:satOff val="-23308"/>
                <a:lumOff val="30313"/>
                <a:alphaOff val="0"/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2">
                <a:shade val="80000"/>
                <a:hueOff val="402250"/>
                <a:satOff val="-23308"/>
                <a:lumOff val="30313"/>
                <a:alphaOff val="0"/>
                <a:tint val="84000"/>
                <a:satMod val="1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F58D3FD-5386-46D6-BD30-F742CF6F8F09}">
      <dsp:nvSpPr>
        <dsp:cNvPr id="0" name=""/>
        <dsp:cNvSpPr/>
      </dsp:nvSpPr>
      <dsp:spPr>
        <a:xfrm>
          <a:off x="2648243" y="3376510"/>
          <a:ext cx="9543755" cy="112550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shade val="80000"/>
              <a:hueOff val="402250"/>
              <a:satOff val="-23308"/>
              <a:lumOff val="3031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Необходимо включать в работу с детьми  зрительные гимнастики, игры  со зрительными тренажерами</a:t>
          </a:r>
        </a:p>
      </dsp:txBody>
      <dsp:txXfrm>
        <a:off x="2648243" y="3376510"/>
        <a:ext cx="9543755" cy="11255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590DEA-2E0F-4077-B320-7FED1854C975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843CE0-16A6-4EBA-A715-00256BD9F1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570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B2F9-DC85-4771-9435-1A871B44A5D9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252B-74BF-4882-9071-575668636C62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4542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B2F9-DC85-4771-9435-1A871B44A5D9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252B-74BF-4882-9071-575668636C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13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B2F9-DC85-4771-9435-1A871B44A5D9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252B-74BF-4882-9071-575668636C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388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B2F9-DC85-4771-9435-1A871B44A5D9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252B-74BF-4882-9071-575668636C6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0046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B2F9-DC85-4771-9435-1A871B44A5D9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252B-74BF-4882-9071-575668636C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757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B2F9-DC85-4771-9435-1A871B44A5D9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252B-74BF-4882-9071-575668636C6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79160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B2F9-DC85-4771-9435-1A871B44A5D9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252B-74BF-4882-9071-575668636C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4639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B2F9-DC85-4771-9435-1A871B44A5D9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252B-74BF-4882-9071-575668636C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298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B2F9-DC85-4771-9435-1A871B44A5D9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252B-74BF-4882-9071-575668636C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783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B2F9-DC85-4771-9435-1A871B44A5D9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252B-74BF-4882-9071-575668636C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099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B2F9-DC85-4771-9435-1A871B44A5D9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252B-74BF-4882-9071-575668636C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227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B2F9-DC85-4771-9435-1A871B44A5D9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252B-74BF-4882-9071-575668636C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37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B2F9-DC85-4771-9435-1A871B44A5D9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252B-74BF-4882-9071-575668636C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490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B2F9-DC85-4771-9435-1A871B44A5D9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252B-74BF-4882-9071-575668636C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948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B2F9-DC85-4771-9435-1A871B44A5D9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252B-74BF-4882-9071-575668636C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165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B2F9-DC85-4771-9435-1A871B44A5D9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252B-74BF-4882-9071-575668636C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017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B2F9-DC85-4771-9435-1A871B44A5D9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252B-74BF-4882-9071-575668636C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628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052B2F9-DC85-4771-9435-1A871B44A5D9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75D252B-74BF-4882-9071-575668636C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6542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2587C5-9D30-4658-A7F4-9FE8778659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61" y="2079854"/>
            <a:ext cx="12059478" cy="1947333"/>
          </a:xfrm>
        </p:spPr>
        <p:txBody>
          <a:bodyPr>
            <a:normAutofit/>
          </a:bodyPr>
          <a:lstStyle/>
          <a:p>
            <a:pPr algn="ctr"/>
            <a:r>
              <a:rPr lang="ru-RU" sz="6000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РППС в группах детей с нарушениями зрения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1BA9EB0-9017-413C-A5D9-CF2AB66213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1109" y="0"/>
            <a:ext cx="9289782" cy="1947333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ГБПОУ КК Краснодарский педагогический колледж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827B74-6895-4BF2-8DA8-95BF5C799392}"/>
              </a:ext>
            </a:extLst>
          </p:cNvPr>
          <p:cNvSpPr txBox="1"/>
          <p:nvPr/>
        </p:nvSpPr>
        <p:spPr>
          <a:xfrm>
            <a:off x="6612835" y="4919008"/>
            <a:ext cx="55791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Подготовили:</a:t>
            </a:r>
          </a:p>
          <a:p>
            <a:pPr algn="r"/>
            <a:r>
              <a:rPr lang="ru-RU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Студентки 4 курса группы Есд</a:t>
            </a:r>
          </a:p>
          <a:p>
            <a:pPr algn="r"/>
            <a:r>
              <a:rPr lang="ru-RU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Ковтун Дарья, Скляр Ульяна, Погорелова Анастасия, Беляева Виктория</a:t>
            </a:r>
          </a:p>
          <a:p>
            <a:pPr algn="r"/>
            <a:r>
              <a:rPr lang="ru-RU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Преподаватель:</a:t>
            </a:r>
          </a:p>
          <a:p>
            <a:pPr algn="r"/>
            <a:r>
              <a:rPr lang="ru-RU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Березовская Е. В.</a:t>
            </a:r>
          </a:p>
        </p:txBody>
      </p:sp>
    </p:spTree>
    <p:extLst>
      <p:ext uri="{BB962C8B-B14F-4D97-AF65-F5344CB8AC3E}">
        <p14:creationId xmlns:p14="http://schemas.microsoft.com/office/powerpoint/2010/main" val="83911958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8E85F-6B32-4E98-92D4-9E4E44387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16956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«Уголок природы и экспериментирования»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509A93-79AD-78E8-E407-7E517078B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009" y="1222514"/>
            <a:ext cx="7513982" cy="563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8E85F-6B32-4E98-92D4-9E4E44387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16956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«уголок изобразительного творчества»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B04B43-B659-EF42-655A-94C0EA524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216956"/>
            <a:ext cx="94488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8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8E85F-6B32-4E98-92D4-9E4E44387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215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«Уголок книги»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8F78BB-B317-4700-A9EB-77968A0C9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22" y="1317416"/>
            <a:ext cx="5724939" cy="50336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FA5503-FD7E-73B7-60F4-B4F63CFE9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478" y="1317416"/>
            <a:ext cx="6096000" cy="503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8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8E85F-6B32-4E98-92D4-9E4E44387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21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«Уголок театрализованной деятельности»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ED261B-D716-0C51-04C7-A977EBC68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277" y="809169"/>
            <a:ext cx="9087446" cy="604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5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8E85F-6B32-4E98-92D4-9E4E44387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775"/>
            <a:ext cx="12192000" cy="9121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«Уголок математики» и «Уголок развития речи»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6A68E9-F74E-B4B3-8746-DE4C6D893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67" y="912156"/>
            <a:ext cx="4413802" cy="58850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358B26-C4CA-407C-2B84-F800B39E2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116" y="1380695"/>
            <a:ext cx="7424884" cy="494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091603-6602-4127-B0D7-22154D6707B7}"/>
              </a:ext>
            </a:extLst>
          </p:cNvPr>
          <p:cNvSpPr txBox="1"/>
          <p:nvPr/>
        </p:nvSpPr>
        <p:spPr>
          <a:xfrm>
            <a:off x="658837" y="2090172"/>
            <a:ext cx="10874326" cy="2554545"/>
          </a:xfrm>
          <a:prstGeom prst="rect">
            <a:avLst/>
          </a:prstGeom>
          <a:solidFill>
            <a:schemeClr val="tx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0" lang="ru-RU" sz="3200" b="1" u="none" strike="noStrike" kern="1200" cap="all" spc="0" normalizeH="0" baseline="0" noProof="0" dirty="0">
                <a:ln w="3175" cmpd="sng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j-ea"/>
                <a:cs typeface="+mj-cs"/>
              </a:rPr>
              <a:t>Для эффективного развития ребенка с нарушением зрения необходима предметно-пространственная среда, насыщенная различными сенсорными раздражителями и условиями для двигательной активности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55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520B87A-77BC-B6A3-BA20-FF483E31A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130" y="149087"/>
            <a:ext cx="9839739" cy="655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D80B9B-54D7-30AE-3162-D46781E23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293" y="212540"/>
            <a:ext cx="9655414" cy="643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0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091603-6602-4127-B0D7-22154D6707B7}"/>
              </a:ext>
            </a:extLst>
          </p:cNvPr>
          <p:cNvSpPr txBox="1"/>
          <p:nvPr/>
        </p:nvSpPr>
        <p:spPr>
          <a:xfrm>
            <a:off x="658837" y="2090172"/>
            <a:ext cx="10874326" cy="3662541"/>
          </a:xfrm>
          <a:prstGeom prst="rect">
            <a:avLst/>
          </a:prstGeom>
          <a:solidFill>
            <a:schemeClr val="tx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0" lang="ru-RU" sz="4000" b="1" i="0" u="sng" strike="noStrike" kern="1200" cap="all" spc="0" normalizeH="0" baseline="0" noProof="0" dirty="0">
                <a:ln w="3175" cmpd="sng"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Главная цель РППС: </a:t>
            </a:r>
            <a:r>
              <a:rPr kumimoji="0" lang="ru-RU" sz="3200" b="1" u="none" strike="noStrike" kern="1200" cap="all" spc="0" normalizeH="0" baseline="0" noProof="0" dirty="0">
                <a:ln w="3175" cmpd="sng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j-ea"/>
                <a:cs typeface="+mj-cs"/>
              </a:rPr>
              <a:t>создание условий для полноценного развития дошкольников с патологией зрения во всех образовательных областях с учетом федеральных государственных требований в контексте основных целей образовательной программы учреждения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09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8E85F-6B32-4E98-92D4-9E4E44387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8052"/>
            <a:ext cx="12192000" cy="11249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Принципы построения рппс в группах детей с нарушениями зрения:</a:t>
            </a:r>
            <a:endParaRPr lang="ru-RU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09417A9A-7277-F410-4050-0833E03F0E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5919218"/>
              </p:ext>
            </p:extLst>
          </p:nvPr>
        </p:nvGraphicFramePr>
        <p:xfrm>
          <a:off x="145774" y="1696278"/>
          <a:ext cx="12046226" cy="5035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7371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685790-FBF0-8EB9-B39E-1112D58BB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8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8E85F-6B32-4E98-92D4-9E4E44387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7118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«Центр коррекции»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BD05D5-6E18-8C91-4F32-AAAF80882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726" y="1071183"/>
            <a:ext cx="10578548" cy="555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2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8E85F-6B32-4E98-92D4-9E4E44387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61513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рекомендации врача – окулиста в соответствии с состоянием зрения </a:t>
            </a:r>
            <a:r>
              <a:rPr lang="ru-RU" sz="31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ребенка: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25DCF269-A79A-D520-844F-E84DB9755F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116074"/>
              </p:ext>
            </p:extLst>
          </p:nvPr>
        </p:nvGraphicFramePr>
        <p:xfrm>
          <a:off x="-1" y="1561512"/>
          <a:ext cx="12191999" cy="5296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4773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710FB0-B641-33AF-FB7A-16CCD18A3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010" y="57183"/>
            <a:ext cx="8995980" cy="674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75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8E85F-6B32-4E98-92D4-9E4E44387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1695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«Сенсорный уголок»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783676-585E-C370-5F57-7D38070FB7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198"/>
          <a:stretch/>
        </p:blipFill>
        <p:spPr>
          <a:xfrm>
            <a:off x="2201527" y="992672"/>
            <a:ext cx="7788946" cy="559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3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8E85F-6B32-4E98-92D4-9E4E44387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1695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«Уголок физического развития»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A1FA8C-CC44-F6E1-71F0-958E2D8F7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982317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5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Сектор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TM02900771[[fn=Сектор]]</Template>
  <TotalTime>884</TotalTime>
  <Words>244</Words>
  <Application>Microsoft Office PowerPoint</Application>
  <PresentationFormat>Широкоэкранный</PresentationFormat>
  <Paragraphs>31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Arial Black</vt:lpstr>
      <vt:lpstr>Calibri</vt:lpstr>
      <vt:lpstr>Century Gothic</vt:lpstr>
      <vt:lpstr>Roboto</vt:lpstr>
      <vt:lpstr>Wingdings 3</vt:lpstr>
      <vt:lpstr>Сектор</vt:lpstr>
      <vt:lpstr>РППС в группах детей с нарушениями зрения</vt:lpstr>
      <vt:lpstr>Презентация PowerPoint</vt:lpstr>
      <vt:lpstr>Принципы построения рппс в группах детей с нарушениями зрения:</vt:lpstr>
      <vt:lpstr>Презентация PowerPoint</vt:lpstr>
      <vt:lpstr>«Центр коррекции»</vt:lpstr>
      <vt:lpstr>рекомендации врача – окулиста в соответствии с состоянием зрения ребенка:</vt:lpstr>
      <vt:lpstr>Презентация PowerPoint</vt:lpstr>
      <vt:lpstr>«Сенсорный уголок»</vt:lpstr>
      <vt:lpstr>«Уголок физического развития»</vt:lpstr>
      <vt:lpstr>«Уголок природы и экспериментирования»</vt:lpstr>
      <vt:lpstr>«уголок изобразительного творчества»</vt:lpstr>
      <vt:lpstr>«Уголок книги»</vt:lpstr>
      <vt:lpstr>«Уголок театрализованной деятельности»</vt:lpstr>
      <vt:lpstr>«Уголок математики» и «Уголок развития речи»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Экспертное  оценивание</dc:title>
  <dc:creator>Дарья Ковтун</dc:creator>
  <cp:lastModifiedBy>Дарья Ковтун</cp:lastModifiedBy>
  <cp:revision>19</cp:revision>
  <dcterms:created xsi:type="dcterms:W3CDTF">2022-02-28T17:18:11Z</dcterms:created>
  <dcterms:modified xsi:type="dcterms:W3CDTF">2022-11-07T16:30:53Z</dcterms:modified>
</cp:coreProperties>
</file>