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EA4"/>
    <a:srgbClr val="0D29B3"/>
    <a:srgbClr val="CBB8E9"/>
    <a:srgbClr val="FFA8A7"/>
    <a:srgbClr val="BBD2F1"/>
    <a:srgbClr val="FFC000"/>
    <a:srgbClr val="37441C"/>
    <a:srgbClr val="262F13"/>
    <a:srgbClr val="AAC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6433" autoAdjust="0"/>
  </p:normalViewPr>
  <p:slideViewPr>
    <p:cSldViewPr snapToGrid="0">
      <p:cViewPr>
        <p:scale>
          <a:sx n="49" d="100"/>
          <a:sy n="49" d="100"/>
        </p:scale>
        <p:origin x="-84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59.wmf"/><Relationship Id="rId1" Type="http://schemas.openxmlformats.org/officeDocument/2006/relationships/image" Target="../media/image73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14.wmf"/><Relationship Id="rId5" Type="http://schemas.openxmlformats.org/officeDocument/2006/relationships/image" Target="../media/image30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53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FA63F-463D-460B-A123-44A0C4C9C195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E71A-8270-4A7F-B3D7-8F7C189E7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ACD9-18CA-4B19-9BEB-549B262A7D6E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B23A-9700-4DCD-ABCC-0FEE15E44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gia.ru/or/gia12/Mai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58.wmf"/><Relationship Id="rId3" Type="http://schemas.openxmlformats.org/officeDocument/2006/relationships/image" Target="../media/image2.png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3.wmf"/><Relationship Id="rId3" Type="http://schemas.openxmlformats.org/officeDocument/2006/relationships/image" Target="../media/image2.png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0.wmf"/><Relationship Id="rId3" Type="http://schemas.openxmlformats.org/officeDocument/2006/relationships/image" Target="../media/image2.png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6.wmf"/><Relationship Id="rId3" Type="http://schemas.openxmlformats.org/officeDocument/2006/relationships/image" Target="../media/image2.png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7.bin"/><Relationship Id="rId3" Type="http://schemas.openxmlformats.org/officeDocument/2006/relationships/image" Target="../media/image2.png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89.wmf"/><Relationship Id="rId3" Type="http://schemas.openxmlformats.org/officeDocument/2006/relationships/image" Target="../media/image2.png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5.wmf"/><Relationship Id="rId3" Type="http://schemas.openxmlformats.org/officeDocument/2006/relationships/image" Target="../media/image2.png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2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.png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2.pn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2.png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1.wmf"/><Relationship Id="rId3" Type="http://schemas.openxmlformats.org/officeDocument/2006/relationships/image" Target="../media/image2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44.wmf"/><Relationship Id="rId5" Type="http://schemas.openxmlformats.org/officeDocument/2006/relationships/image" Target="../media/image49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34125"/>
          </a:xfrm>
          <a:solidFill>
            <a:srgbClr val="FFFFFF">
              <a:alpha val="50196"/>
            </a:srgbClr>
          </a:solidFill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ru-RU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1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1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Теорема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Пифагора</a:t>
            </a:r>
            <a:b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Решение заданий №9 и №11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материалам открытого банка </a:t>
            </a:r>
            <a:b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ОГЭ 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 математике 2016 года</a:t>
            </a: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US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3"/>
              </a:rPr>
              <a:t>http://</a:t>
            </a:r>
            <a:r>
              <a:rPr lang="en-US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3"/>
              </a:rPr>
              <a:t>www.mathgia.ru/or/gia12/Main.html</a:t>
            </a: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sz="32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53311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МОБУ «СОШ </a:t>
            </a:r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54», г. Оренбург</a:t>
            </a:r>
          </a:p>
          <a:p>
            <a:r>
              <a:rPr lang="ru-RU" sz="2400" dirty="0" smtClean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 Воронина С.А.</a:t>
            </a:r>
            <a:endParaRPr lang="ru-RU" sz="2400" dirty="0">
              <a:solidFill>
                <a:srgbClr val="385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334125"/>
            <a:ext cx="9144000" cy="52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математики: Семёнова Елена Юрьевна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5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ВМ.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1984"/>
            <a:ext cx="4402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387634" y="5644250"/>
            <a:ext cx="23687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24.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7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76620"/>
            <a:ext cx="8390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/>
              <a:t>В </a:t>
            </a:r>
            <a:r>
              <a:rPr lang="ru-RU" sz="2200" i="1" dirty="0" smtClean="0"/>
              <a:t>треугольнике</a:t>
            </a:r>
            <a:r>
              <a:rPr lang="en-US" sz="2200" i="1" dirty="0" smtClean="0"/>
              <a:t> </a:t>
            </a:r>
            <a:r>
              <a:rPr lang="ru-RU" sz="2200" i="1" dirty="0" smtClean="0"/>
              <a:t>АВС АВ = ВС </a:t>
            </a:r>
            <a:r>
              <a:rPr lang="ru-RU" sz="2200" dirty="0" smtClean="0"/>
              <a:t>= 25, </a:t>
            </a:r>
            <a:r>
              <a:rPr lang="ru-RU" sz="2200" i="1" dirty="0" smtClean="0"/>
              <a:t>АС</a:t>
            </a:r>
            <a:r>
              <a:rPr lang="ru-RU" sz="2200" dirty="0" smtClean="0"/>
              <a:t> = 14. </a:t>
            </a:r>
            <a:r>
              <a:rPr lang="ru-RU" sz="2200" i="1" dirty="0"/>
              <a:t>Найдите длину медианы ВМ.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66308" y="1248388"/>
            <a:ext cx="5219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ВС = </a:t>
            </a:r>
            <a:r>
              <a:rPr lang="ru-RU" sz="2400" dirty="0" smtClean="0">
                <a:cs typeface="Times New Roman" panose="02020603050405020304" pitchFamily="18" charset="0"/>
              </a:rPr>
              <a:t>25, </a:t>
            </a:r>
            <a:r>
              <a:rPr lang="ru-RU" sz="2400" i="1" dirty="0" smtClean="0">
                <a:cs typeface="Times New Roman" panose="02020603050405020304" pitchFamily="18" charset="0"/>
              </a:rPr>
              <a:t>АС</a:t>
            </a:r>
            <a:r>
              <a:rPr lang="ru-RU" sz="2400" dirty="0" smtClean="0">
                <a:cs typeface="Times New Roman" panose="02020603050405020304" pitchFamily="18" charset="0"/>
              </a:rPr>
              <a:t> = 14, </a:t>
            </a:r>
            <a:r>
              <a:rPr lang="ru-RU" sz="2400" i="1" dirty="0" smtClean="0">
                <a:cs typeface="Times New Roman" panose="02020603050405020304" pitchFamily="18" charset="0"/>
              </a:rPr>
              <a:t>АМ = МС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689346"/>
              </p:ext>
            </p:extLst>
          </p:nvPr>
        </p:nvGraphicFramePr>
        <p:xfrm>
          <a:off x="3826466" y="3111579"/>
          <a:ext cx="44656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8" name="Уравнение" r:id="rId4" imgW="2260440" imgH="203040" progId="Equation.3">
                  <p:embed/>
                </p:oleObj>
              </mc:Choice>
              <mc:Fallback>
                <p:oleObj name="Уравнение" r:id="rId4" imgW="2260440" imgH="20304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466" y="3111579"/>
                        <a:ext cx="44656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207212"/>
              </p:ext>
            </p:extLst>
          </p:nvPr>
        </p:nvGraphicFramePr>
        <p:xfrm>
          <a:off x="3826466" y="3478805"/>
          <a:ext cx="4359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9" name="Уравнение" r:id="rId6" imgW="2145960" imgH="203040" progId="Equation.3">
                  <p:embed/>
                </p:oleObj>
              </mc:Choice>
              <mc:Fallback>
                <p:oleObj name="Уравнение" r:id="rId6" imgW="2145960" imgH="20304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466" y="3478805"/>
                        <a:ext cx="43592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78662" y="1130727"/>
            <a:ext cx="3246934" cy="2870893"/>
            <a:chOff x="178662" y="1130727"/>
            <a:chExt cx="3246934" cy="2870893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178662" y="1130727"/>
              <a:ext cx="3246934" cy="2870893"/>
              <a:chOff x="178662" y="1147663"/>
              <a:chExt cx="3246934" cy="2870893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178662" y="1147663"/>
                <a:ext cx="3246934" cy="2325202"/>
                <a:chOff x="432730" y="1883663"/>
                <a:chExt cx="3246934" cy="2325202"/>
              </a:xfrm>
            </p:grpSpPr>
            <p:grpSp>
              <p:nvGrpSpPr>
                <p:cNvPr id="52" name="Группа 51"/>
                <p:cNvGrpSpPr/>
                <p:nvPr/>
              </p:nvGrpSpPr>
              <p:grpSpPr>
                <a:xfrm>
                  <a:off x="432730" y="1883663"/>
                  <a:ext cx="3246934" cy="2325202"/>
                  <a:chOff x="432730" y="1883663"/>
                  <a:chExt cx="3246934" cy="2325202"/>
                </a:xfrm>
              </p:grpSpPr>
              <p:sp>
                <p:nvSpPr>
                  <p:cNvPr id="57" name="Равнобедренный треугольник 56"/>
                  <p:cNvSpPr/>
                  <p:nvPr/>
                </p:nvSpPr>
                <p:spPr>
                  <a:xfrm>
                    <a:off x="871195" y="2306555"/>
                    <a:ext cx="2464549" cy="1499091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28575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Text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51585" y="3747200"/>
                    <a:ext cx="44916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ru-RU" altLang="ru-RU" i="1" dirty="0" smtClean="0">
                        <a:latin typeface="+mn-lt"/>
                      </a:rPr>
                      <a:t>М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59" name="Text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80809" y="3630070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С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60" name="Text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730" y="3630070"/>
                    <a:ext cx="492443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61" name="Прямоугольник 60"/>
                  <p:cNvSpPr/>
                  <p:nvPr/>
                </p:nvSpPr>
                <p:spPr>
                  <a:xfrm>
                    <a:off x="2096993" y="3555247"/>
                    <a:ext cx="247215" cy="253271"/>
                  </a:xfrm>
                  <a:prstGeom prst="rect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2" name="Прямая соединительная линия 61"/>
                  <p:cNvCxnSpPr>
                    <a:stCxn id="57" idx="0"/>
                    <a:endCxn id="57" idx="3"/>
                  </p:cNvCxnSpPr>
                  <p:nvPr/>
                </p:nvCxnSpPr>
                <p:spPr>
                  <a:xfrm>
                    <a:off x="2103470" y="2306555"/>
                    <a:ext cx="0" cy="1499091"/>
                  </a:xfrm>
                  <a:prstGeom prst="line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63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9264" y="1883663"/>
                    <a:ext cx="40588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>
                    <a:off x="1463158" y="2948089"/>
                    <a:ext cx="121561" cy="131826"/>
                  </a:xfrm>
                  <a:prstGeom prst="line">
                    <a:avLst/>
                  </a:prstGeom>
                  <a:noFill/>
                  <a:ln w="3810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</p:grp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flipH="1">
                  <a:off x="2635098" y="294808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flipH="1">
                  <a:off x="1491708" y="3707319"/>
                  <a:ext cx="578" cy="199358"/>
                </a:xfrm>
                <a:prstGeom prst="line">
                  <a:avLst/>
                </a:prstGeom>
                <a:noFill/>
                <a:ln w="98425" cmpd="dbl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flipH="1">
                  <a:off x="2728849" y="3709175"/>
                  <a:ext cx="578" cy="199358"/>
                </a:xfrm>
                <a:prstGeom prst="line">
                  <a:avLst/>
                </a:prstGeom>
                <a:noFill/>
                <a:ln w="98425" cmpd="dbl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41" name="TextBox 40"/>
              <p:cNvSpPr txBox="1">
                <a:spLocks noChangeArrowheads="1"/>
              </p:cNvSpPr>
              <p:nvPr/>
            </p:nvSpPr>
            <p:spPr bwMode="auto">
              <a:xfrm>
                <a:off x="1566310" y="3556891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14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44" name="Левая фигурная скобка 43"/>
              <p:cNvSpPr/>
              <p:nvPr/>
            </p:nvSpPr>
            <p:spPr>
              <a:xfrm rot="16200000">
                <a:off x="1710722" y="2266085"/>
                <a:ext cx="277366" cy="2464549"/>
              </a:xfrm>
              <a:prstGeom prst="leftBrace">
                <a:avLst>
                  <a:gd name="adj1" fmla="val 45934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92706" y="1934204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25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52651"/>
              </p:ext>
            </p:extLst>
          </p:nvPr>
        </p:nvGraphicFramePr>
        <p:xfrm>
          <a:off x="617127" y="3781278"/>
          <a:ext cx="797401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0" name="Уравнение" r:id="rId8" imgW="3924000" imgH="393480" progId="Equation.3">
                  <p:embed/>
                </p:oleObj>
              </mc:Choice>
              <mc:Fallback>
                <p:oleObj name="Уравнение" r:id="rId8" imgW="3924000" imgH="39348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27" y="3781278"/>
                        <a:ext cx="797401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81885"/>
              </p:ext>
            </p:extLst>
          </p:nvPr>
        </p:nvGraphicFramePr>
        <p:xfrm>
          <a:off x="655227" y="4437661"/>
          <a:ext cx="76962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1" name="Уравнение" r:id="rId10" imgW="3835080" imgH="228600" progId="Equation.3">
                  <p:embed/>
                </p:oleObj>
              </mc:Choice>
              <mc:Fallback>
                <p:oleObj name="Уравнение" r:id="rId10" imgW="3835080" imgH="22860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27" y="4437661"/>
                        <a:ext cx="76962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801210"/>
              </p:ext>
            </p:extLst>
          </p:nvPr>
        </p:nvGraphicFramePr>
        <p:xfrm>
          <a:off x="617127" y="4908090"/>
          <a:ext cx="74660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2" name="Уравнение" r:id="rId12" imgW="3720960" imgH="241200" progId="Equation.3">
                  <p:embed/>
                </p:oleObj>
              </mc:Choice>
              <mc:Fallback>
                <p:oleObj name="Уравнение" r:id="rId12" imgW="3720960" imgH="241200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27" y="4908090"/>
                        <a:ext cx="7466013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№8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33559" y="124195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квадрат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АС = </a:t>
            </a:r>
            <a:r>
              <a:rPr lang="ru-RU" sz="2400" dirty="0" smtClean="0">
                <a:cs typeface="Times New Roman" panose="02020603050405020304" pitchFamily="18" charset="0"/>
              </a:rPr>
              <a:t>46.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3559" y="213818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565" y="483701"/>
            <a:ext cx="8542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Найдите площадь квадрата, если его диагональ равна 46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13215" y="2666169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96700"/>
              </p:ext>
            </p:extLst>
          </p:nvPr>
        </p:nvGraphicFramePr>
        <p:xfrm>
          <a:off x="3813215" y="3253025"/>
          <a:ext cx="49482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2" name="Уравнение" r:id="rId4" imgW="2425680" imgH="203040" progId="Equation.3">
                  <p:embed/>
                </p:oleObj>
              </mc:Choice>
              <mc:Fallback>
                <p:oleObj name="Уравнение" r:id="rId4" imgW="2425680" imgH="20304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215" y="3253025"/>
                        <a:ext cx="49482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082358"/>
              </p:ext>
            </p:extLst>
          </p:nvPr>
        </p:nvGraphicFramePr>
        <p:xfrm>
          <a:off x="2779713" y="5632450"/>
          <a:ext cx="35845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3" name="Уравнение" r:id="rId6" imgW="1815840" imgH="241200" progId="Equation.3">
                  <p:embed/>
                </p:oleObj>
              </mc:Choice>
              <mc:Fallback>
                <p:oleObj name="Уравнение" r:id="rId6" imgW="1815840" imgH="24120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5632450"/>
                        <a:ext cx="35845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14322" y="6176678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/>
              <a:t>1058</a:t>
            </a:r>
            <a:r>
              <a:rPr lang="ru-RU" sz="2400" dirty="0"/>
              <a:t>.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040291"/>
              </p:ext>
            </p:extLst>
          </p:nvPr>
        </p:nvGraphicFramePr>
        <p:xfrm>
          <a:off x="5571392" y="2755487"/>
          <a:ext cx="31194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4" name="Уравнение" r:id="rId8" imgW="1536480" imgH="203040" progId="Equation.3">
                  <p:embed/>
                </p:oleObj>
              </mc:Choice>
              <mc:Fallback>
                <p:oleObj name="Уравнение" r:id="rId8" imgW="1536480" imgH="20304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392" y="2755487"/>
                        <a:ext cx="3119437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282208"/>
              </p:ext>
            </p:extLst>
          </p:nvPr>
        </p:nvGraphicFramePr>
        <p:xfrm>
          <a:off x="3833884" y="4202900"/>
          <a:ext cx="19256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5" name="Уравнение" r:id="rId10" imgW="965160" imgH="203040" progId="Equation.3">
                  <p:embed/>
                </p:oleObj>
              </mc:Choice>
              <mc:Fallback>
                <p:oleObj name="Уравнение" r:id="rId10" imgW="965160" imgH="20304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84" y="4202900"/>
                        <a:ext cx="19256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376078" y="974481"/>
            <a:ext cx="2808420" cy="2681178"/>
            <a:chOff x="376078" y="974481"/>
            <a:chExt cx="2808420" cy="268117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72066" y="1330369"/>
              <a:ext cx="1961053" cy="1979922"/>
            </a:xfrm>
            <a:prstGeom prst="rect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376078" y="974481"/>
              <a:ext cx="2768082" cy="2681178"/>
              <a:chOff x="376078" y="1966564"/>
              <a:chExt cx="2768082" cy="2681178"/>
            </a:xfrm>
          </p:grpSpPr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376078" y="1966564"/>
                <a:ext cx="50526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645305" y="41860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379285" y="41860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1663519" y="4182104"/>
                <a:ext cx="35137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x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 rot="18947857">
                <a:off x="1422760" y="2949509"/>
                <a:ext cx="66396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 </a:t>
                </a:r>
                <a:r>
                  <a:rPr lang="ru-RU" altLang="ru-RU" dirty="0" smtClean="0">
                    <a:latin typeface="+mn-lt"/>
                  </a:rPr>
                  <a:t>4</a:t>
                </a:r>
                <a:r>
                  <a:rPr lang="en-US" altLang="ru-RU" dirty="0" smtClean="0">
                    <a:latin typeface="+mn-lt"/>
                  </a:rPr>
                  <a:t>6</a:t>
                </a:r>
                <a:endParaRPr lang="ru-RU" altLang="ru-RU" dirty="0"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645305" y="974482"/>
              <a:ext cx="5052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833120" y="2074765"/>
              <a:ext cx="3513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x</a:t>
              </a:r>
              <a:endParaRPr lang="ru-RU" altLang="ru-RU" i="1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72066" y="1330370"/>
              <a:ext cx="1961053" cy="1969402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2585904" y="3063385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952554"/>
              </p:ext>
            </p:extLst>
          </p:nvPr>
        </p:nvGraphicFramePr>
        <p:xfrm>
          <a:off x="3833559" y="3705875"/>
          <a:ext cx="2559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6" name="Уравнение" r:id="rId12" imgW="1282680" imgH="203040" progId="Equation.3">
                  <p:embed/>
                </p:oleObj>
              </mc:Choice>
              <mc:Fallback>
                <p:oleObj name="Уравнение" r:id="rId12" imgW="1282680" imgH="20304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9" y="3705875"/>
                        <a:ext cx="25590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451226"/>
              </p:ext>
            </p:extLst>
          </p:nvPr>
        </p:nvGraphicFramePr>
        <p:xfrm>
          <a:off x="3833559" y="4693688"/>
          <a:ext cx="16970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7" name="Уравнение" r:id="rId14" imgW="850680" imgH="203040" progId="Equation.3">
                  <p:embed/>
                </p:oleObj>
              </mc:Choice>
              <mc:Fallback>
                <p:oleObj name="Уравнение" r:id="rId14" imgW="850680" imgH="20304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9" y="4693688"/>
                        <a:ext cx="169703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436870"/>
              </p:ext>
            </p:extLst>
          </p:nvPr>
        </p:nvGraphicFramePr>
        <p:xfrm>
          <a:off x="3813215" y="5174971"/>
          <a:ext cx="1571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28" name="Уравнение" r:id="rId16" imgW="787320" imgH="203040" progId="Equation.3">
                  <p:embed/>
                </p:oleObj>
              </mc:Choice>
              <mc:Fallback>
                <p:oleObj name="Уравнение" r:id="rId16" imgW="787320" imgH="20304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215" y="5174971"/>
                        <a:ext cx="15716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0" y="914589"/>
            <a:ext cx="9144000" cy="59434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9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33558" y="1360494"/>
            <a:ext cx="5282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р/б  трапеция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29</a:t>
            </a:r>
            <a:r>
              <a:rPr lang="en-US" sz="2400" dirty="0">
                <a:cs typeface="Times New Roman" panose="02020603050405020304" pitchFamily="18" charset="0"/>
              </a:rPr>
              <a:t>,</a:t>
            </a:r>
            <a:r>
              <a:rPr lang="en-US" sz="2400" i="1" dirty="0">
                <a:cs typeface="Times New Roman" panose="02020603050405020304" pitchFamily="18" charset="0"/>
              </a:rPr>
              <a:t> D</a:t>
            </a:r>
            <a:r>
              <a:rPr lang="ru-RU" sz="2400" i="1" dirty="0">
                <a:cs typeface="Times New Roman" panose="02020603050405020304" pitchFamily="18" charset="0"/>
              </a:rPr>
              <a:t>С = </a:t>
            </a:r>
            <a:r>
              <a:rPr lang="ru-RU" sz="2400" dirty="0">
                <a:cs typeface="Times New Roman" panose="02020603050405020304" pitchFamily="18" charset="0"/>
              </a:rPr>
              <a:t>19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AD = </a:t>
            </a:r>
            <a:r>
              <a:rPr lang="ru-RU" sz="2400" i="1" dirty="0" smtClean="0">
                <a:cs typeface="Times New Roman" panose="02020603050405020304" pitchFamily="18" charset="0"/>
              </a:rPr>
              <a:t>ВС </a:t>
            </a:r>
            <a:r>
              <a:rPr lang="ru-RU" sz="2400" i="1" dirty="0"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cs typeface="Times New Roman" panose="02020603050405020304" pitchFamily="18" charset="0"/>
              </a:rPr>
              <a:t>13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3559" y="213818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13215" y="2666169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658483"/>
              </p:ext>
            </p:extLst>
          </p:nvPr>
        </p:nvGraphicFramePr>
        <p:xfrm>
          <a:off x="139551" y="4723037"/>
          <a:ext cx="681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59" name="Уравнение" r:id="rId4" imgW="3340080" imgH="203040" progId="Equation.3">
                  <p:embed/>
                </p:oleObj>
              </mc:Choice>
              <mc:Fallback>
                <p:oleObj name="Уравнение" r:id="rId4" imgW="3340080" imgH="20304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1" y="4723037"/>
                        <a:ext cx="68135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05366" y="6326961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288</a:t>
            </a:r>
            <a:r>
              <a:rPr lang="ru-RU" sz="2400" dirty="0"/>
              <a:t>.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892298"/>
              </p:ext>
            </p:extLst>
          </p:nvPr>
        </p:nvGraphicFramePr>
        <p:xfrm>
          <a:off x="5463453" y="2752247"/>
          <a:ext cx="37115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0" name="Уравнение" r:id="rId6" imgW="1828800" imgH="203040" progId="Equation.3">
                  <p:embed/>
                </p:oleObj>
              </mc:Choice>
              <mc:Fallback>
                <p:oleObj name="Уравнение" r:id="rId6" imgW="1828800" imgH="20304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453" y="2752247"/>
                        <a:ext cx="37115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0565" y="483701"/>
            <a:ext cx="85428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Основания равнобедренной трапеции равны </a:t>
            </a:r>
            <a:r>
              <a:rPr lang="ru-RU" sz="2200" dirty="0">
                <a:solidFill>
                  <a:srgbClr val="4D4B41"/>
                </a:solidFill>
              </a:rPr>
              <a:t>19</a:t>
            </a:r>
            <a:r>
              <a:rPr lang="ru-RU" sz="2200" i="1" dirty="0">
                <a:solidFill>
                  <a:srgbClr val="4D4B41"/>
                </a:solidFill>
              </a:rPr>
              <a:t> и </a:t>
            </a:r>
            <a:r>
              <a:rPr lang="ru-RU" sz="2200" dirty="0">
                <a:solidFill>
                  <a:srgbClr val="4D4B41"/>
                </a:solidFill>
              </a:rPr>
              <a:t>29</a:t>
            </a:r>
            <a:r>
              <a:rPr lang="ru-RU" sz="2200" i="1" dirty="0">
                <a:solidFill>
                  <a:srgbClr val="4D4B41"/>
                </a:solidFill>
              </a:rPr>
              <a:t>, а ее боковые стороны равны </a:t>
            </a:r>
            <a:r>
              <a:rPr lang="ru-RU" sz="2200" dirty="0">
                <a:solidFill>
                  <a:srgbClr val="4D4B41"/>
                </a:solidFill>
              </a:rPr>
              <a:t>13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</a:t>
            </a:r>
            <a:r>
              <a:rPr lang="ru-RU" sz="2200" i="1" dirty="0" smtClean="0">
                <a:solidFill>
                  <a:srgbClr val="4D4B41"/>
                </a:solidFill>
              </a:rPr>
              <a:t>трапеции.</a:t>
            </a:r>
            <a:endParaRPr lang="ru-RU" sz="2200" i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-69475" y="1416642"/>
            <a:ext cx="3707593" cy="3052334"/>
            <a:chOff x="-69475" y="1416642"/>
            <a:chExt cx="3707593" cy="3052334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-69475" y="1416642"/>
              <a:ext cx="3707593" cy="3052334"/>
              <a:chOff x="-69475" y="1416642"/>
              <a:chExt cx="3707593" cy="3052334"/>
            </a:xfrm>
          </p:grpSpPr>
          <p:sp>
            <p:nvSpPr>
              <p:cNvPr id="3" name="Трапеция 2"/>
              <p:cNvSpPr/>
              <p:nvPr/>
            </p:nvSpPr>
            <p:spPr>
              <a:xfrm>
                <a:off x="372533" y="1823641"/>
                <a:ext cx="2967190" cy="1722345"/>
              </a:xfrm>
              <a:prstGeom prst="trapezoid">
                <a:avLst>
                  <a:gd name="adj" fmla="val 43250"/>
                </a:avLst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Группа 13"/>
              <p:cNvGrpSpPr/>
              <p:nvPr/>
            </p:nvGrpSpPr>
            <p:grpSpPr>
              <a:xfrm>
                <a:off x="-69475" y="1416642"/>
                <a:ext cx="3707593" cy="3052334"/>
                <a:chOff x="6038" y="1010093"/>
                <a:chExt cx="3707593" cy="3052334"/>
              </a:xfrm>
            </p:grpSpPr>
            <p:grpSp>
              <p:nvGrpSpPr>
                <p:cNvPr id="2" name="Группа 1"/>
                <p:cNvGrpSpPr/>
                <p:nvPr/>
              </p:nvGrpSpPr>
              <p:grpSpPr>
                <a:xfrm>
                  <a:off x="6038" y="1017746"/>
                  <a:ext cx="3707593" cy="3044681"/>
                  <a:chOff x="6038" y="2009829"/>
                  <a:chExt cx="3707593" cy="3044681"/>
                </a:xfrm>
              </p:grpSpPr>
              <p:sp>
                <p:nvSpPr>
                  <p:cNvPr id="20" name="Text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2478" y="2009830"/>
                    <a:ext cx="50526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D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14776" y="3941591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32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38" y="3941592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33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8550" y="4592845"/>
                    <a:ext cx="566181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29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  <p:sp>
                <p:nvSpPr>
                  <p:cNvPr id="3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882" y="2009829"/>
                    <a:ext cx="566181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19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</p:grp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89465" y="1010093"/>
                  <a:ext cx="505267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C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008020" y="1952867"/>
                  <a:ext cx="56618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13</a:t>
                  </a:r>
                  <a:endParaRPr lang="ru-RU" altLang="ru-RU" dirty="0">
                    <a:latin typeface="+mn-lt"/>
                  </a:endParaRPr>
                </a:p>
              </p:txBody>
            </p:sp>
            <p:sp>
              <p:nvSpPr>
                <p:cNvPr id="31" name="Прямоугольник 30"/>
                <p:cNvSpPr/>
                <p:nvPr/>
              </p:nvSpPr>
              <p:spPr>
                <a:xfrm>
                  <a:off x="1190578" y="2887990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V="1">
                  <a:off x="1192259" y="1417092"/>
                  <a:ext cx="7293" cy="1722345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2586500" y="1821110"/>
                <a:ext cx="7293" cy="1722345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Прямоугольник 33"/>
              <p:cNvSpPr/>
              <p:nvPr/>
            </p:nvSpPr>
            <p:spPr>
              <a:xfrm>
                <a:off x="2332495" y="3302364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178549" y="2359415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13</a:t>
                </a:r>
                <a:endParaRPr lang="ru-RU" altLang="ru-RU" dirty="0">
                  <a:latin typeface="+mn-lt"/>
                </a:endParaRPr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86633" y="2610173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2900232" y="2615157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771933" y="3455686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2961043" y="3454900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42" name="TextBox 41"/>
              <p:cNvSpPr txBox="1">
                <a:spLocks noChangeArrowheads="1"/>
              </p:cNvSpPr>
              <p:nvPr/>
            </p:nvSpPr>
            <p:spPr bwMode="auto">
              <a:xfrm>
                <a:off x="908698" y="3480946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>
                    <a:latin typeface="+mn-lt"/>
                  </a:rPr>
                  <a:t>K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2352059" y="3480946"/>
                <a:ext cx="4491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M</a:t>
                </a:r>
                <a:endParaRPr lang="ru-RU" altLang="ru-RU" i="1" dirty="0">
                  <a:latin typeface="+mn-lt"/>
                </a:endParaRPr>
              </a:p>
            </p:txBody>
          </p:sp>
        </p:grpSp>
        <p:sp>
          <p:nvSpPr>
            <p:cNvPr id="44" name="Левая фигурная скобка 43"/>
            <p:cNvSpPr/>
            <p:nvPr/>
          </p:nvSpPr>
          <p:spPr>
            <a:xfrm rot="16200000">
              <a:off x="1717446" y="2462999"/>
              <a:ext cx="277366" cy="2967188"/>
            </a:xfrm>
            <a:prstGeom prst="leftBrace">
              <a:avLst>
                <a:gd name="adj1" fmla="val 4593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889533"/>
              </p:ext>
            </p:extLst>
          </p:nvPr>
        </p:nvGraphicFramePr>
        <p:xfrm>
          <a:off x="3833558" y="3745873"/>
          <a:ext cx="3659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1" name="Уравнение" r:id="rId8" imgW="1803240" imgH="203040" progId="Equation.3">
                  <p:embed/>
                </p:oleObj>
              </mc:Choice>
              <mc:Fallback>
                <p:oleObj name="Уравнение" r:id="rId8" imgW="1803240" imgH="20304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8" y="3745873"/>
                        <a:ext cx="36591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973234"/>
              </p:ext>
            </p:extLst>
          </p:nvPr>
        </p:nvGraphicFramePr>
        <p:xfrm>
          <a:off x="139551" y="5150449"/>
          <a:ext cx="8864891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2" name="Уравнение" r:id="rId10" imgW="4495680" imgH="241200" progId="Equation.3">
                  <p:embed/>
                </p:oleObj>
              </mc:Choice>
              <mc:Fallback>
                <p:oleObj name="Уравнение" r:id="rId10" imgW="4495680" imgH="2412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1" y="5150449"/>
                        <a:ext cx="8864891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00124"/>
              </p:ext>
            </p:extLst>
          </p:nvPr>
        </p:nvGraphicFramePr>
        <p:xfrm>
          <a:off x="139554" y="5519386"/>
          <a:ext cx="67738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3" name="Уравнение" r:id="rId12" imgW="3429000" imgH="393480" progId="Equation.3">
                  <p:embed/>
                </p:oleObj>
              </mc:Choice>
              <mc:Fallback>
                <p:oleObj name="Уравнение" r:id="rId12" imgW="3429000" imgH="393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54" y="5519386"/>
                        <a:ext cx="677386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409310"/>
              </p:ext>
            </p:extLst>
          </p:nvPr>
        </p:nvGraphicFramePr>
        <p:xfrm>
          <a:off x="3833558" y="3223418"/>
          <a:ext cx="47688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4" name="Уравнение" r:id="rId14" imgW="2349360" imgH="203040" progId="Equation.3">
                  <p:embed/>
                </p:oleObj>
              </mc:Choice>
              <mc:Fallback>
                <p:oleObj name="Уравнение" r:id="rId14" imgW="2349360" imgH="20304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558" y="3223418"/>
                        <a:ext cx="47688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29464"/>
              </p:ext>
            </p:extLst>
          </p:nvPr>
        </p:nvGraphicFramePr>
        <p:xfrm>
          <a:off x="3809355" y="4224046"/>
          <a:ext cx="40227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5" name="Уравнение" r:id="rId16" imgW="1981080" imgH="215640" progId="Equation.3">
                  <p:embed/>
                </p:oleObj>
              </mc:Choice>
              <mc:Fallback>
                <p:oleObj name="Уравнение" r:id="rId16" imgW="1981080" imgH="21564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355" y="4224046"/>
                        <a:ext cx="40227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0" y="1354666"/>
            <a:ext cx="9144000" cy="55033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522922"/>
              </p:ext>
            </p:extLst>
          </p:nvPr>
        </p:nvGraphicFramePr>
        <p:xfrm>
          <a:off x="970964" y="4445388"/>
          <a:ext cx="71945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1" name="Уравнение" r:id="rId4" imgW="3606480" imgH="228600" progId="Equation.3">
                  <p:embed/>
                </p:oleObj>
              </mc:Choice>
              <mc:Fallback>
                <p:oleObj name="Уравнение" r:id="rId4" imgW="3606480" imgH="2286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64" y="4445388"/>
                        <a:ext cx="71945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10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7548" y="1479024"/>
            <a:ext cx="5186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прямоугольник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ВС = </a:t>
            </a:r>
            <a:r>
              <a:rPr lang="ru-RU" sz="2400" dirty="0" smtClean="0">
                <a:cs typeface="Times New Roman" panose="02020603050405020304" pitchFamily="18" charset="0"/>
              </a:rPr>
              <a:t>48</a:t>
            </a:r>
            <a:r>
              <a:rPr lang="ru-RU" sz="2400" i="1" dirty="0" smtClean="0">
                <a:cs typeface="Times New Roman" panose="02020603050405020304" pitchFamily="18" charset="0"/>
              </a:rPr>
              <a:t>, АС = </a:t>
            </a:r>
            <a:r>
              <a:rPr lang="ru-RU" sz="2400" dirty="0" smtClean="0">
                <a:cs typeface="Times New Roman" panose="02020603050405020304" pitchFamily="18" charset="0"/>
              </a:rPr>
              <a:t>50.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7548" y="2398108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565" y="483701"/>
            <a:ext cx="85428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В прямоугольнике одна сторона равна </a:t>
            </a:r>
            <a:r>
              <a:rPr lang="ru-RU" sz="2200" dirty="0">
                <a:solidFill>
                  <a:srgbClr val="4D4B41"/>
                </a:solidFill>
              </a:rPr>
              <a:t>48</a:t>
            </a:r>
            <a:r>
              <a:rPr lang="ru-RU" sz="2200" i="1" dirty="0">
                <a:solidFill>
                  <a:srgbClr val="4D4B41"/>
                </a:solidFill>
              </a:rPr>
              <a:t>, а диагональ равна </a:t>
            </a:r>
            <a:r>
              <a:rPr lang="ru-RU" sz="2200" dirty="0">
                <a:solidFill>
                  <a:srgbClr val="4D4B41"/>
                </a:solidFill>
              </a:rPr>
              <a:t>50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прямоугольника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7548" y="2920112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2013"/>
              </p:ext>
            </p:extLst>
          </p:nvPr>
        </p:nvGraphicFramePr>
        <p:xfrm>
          <a:off x="3347548" y="3489960"/>
          <a:ext cx="49482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2" name="Уравнение" r:id="rId6" imgW="2425680" imgH="203040" progId="Equation.3">
                  <p:embed/>
                </p:oleObj>
              </mc:Choice>
              <mc:Fallback>
                <p:oleObj name="Уравнение" r:id="rId6" imgW="2425680" imgH="20304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548" y="3489960"/>
                        <a:ext cx="494823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13316"/>
              </p:ext>
            </p:extLst>
          </p:nvPr>
        </p:nvGraphicFramePr>
        <p:xfrm>
          <a:off x="3555472" y="4964733"/>
          <a:ext cx="44624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3" name="Уравнение" r:id="rId8" imgW="2260440" imgH="228600" progId="Equation.3">
                  <p:embed/>
                </p:oleObj>
              </mc:Choice>
              <mc:Fallback>
                <p:oleObj name="Уравнение" r:id="rId8" imgW="2260440" imgH="22860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472" y="4964733"/>
                        <a:ext cx="44624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14322" y="5686400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ru-RU" sz="2400" dirty="0" smtClean="0"/>
              <a:t>672.</a:t>
            </a:r>
            <a:endParaRPr lang="ru-RU" sz="2400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919110"/>
              </p:ext>
            </p:extLst>
          </p:nvPr>
        </p:nvGraphicFramePr>
        <p:xfrm>
          <a:off x="3347548" y="3948876"/>
          <a:ext cx="25590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4" name="Уравнение" r:id="rId10" imgW="1282680" imgH="203040" progId="Equation.3">
                  <p:embed/>
                </p:oleObj>
              </mc:Choice>
              <mc:Fallback>
                <p:oleObj name="Уравнение" r:id="rId10" imgW="1282680" imgH="20304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548" y="3948876"/>
                        <a:ext cx="255905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61279" y="1460967"/>
            <a:ext cx="2610449" cy="2979725"/>
            <a:chOff x="506815" y="961434"/>
            <a:chExt cx="2610449" cy="29797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72066" y="1330368"/>
              <a:ext cx="1723117" cy="2217165"/>
            </a:xfrm>
            <a:prstGeom prst="rect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506815" y="979491"/>
              <a:ext cx="2391123" cy="2961668"/>
              <a:chOff x="506815" y="1971574"/>
              <a:chExt cx="2391123" cy="2961668"/>
            </a:xfrm>
          </p:grpSpPr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506815" y="1971574"/>
                <a:ext cx="4122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399083" y="4471577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22983" y="4458053"/>
                <a:ext cx="3994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 rot="18481973">
                <a:off x="1349987" y="3066847"/>
                <a:ext cx="5661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50</a:t>
                </a:r>
                <a:endParaRPr lang="ru-RU" altLang="ru-RU" dirty="0"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486483" y="961434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551083" y="2222086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48</a:t>
              </a:r>
              <a:endParaRPr lang="ru-RU" altLang="ru-RU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81345" y="1330370"/>
              <a:ext cx="1713838" cy="2217163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2351796" y="3294262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667884"/>
              </p:ext>
            </p:extLst>
          </p:nvPr>
        </p:nvGraphicFramePr>
        <p:xfrm>
          <a:off x="970964" y="4899582"/>
          <a:ext cx="24320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5" name="Уравнение" r:id="rId12" imgW="1218960" imgH="228600" progId="Equation.3">
                  <p:embed/>
                </p:oleObj>
              </mc:Choice>
              <mc:Fallback>
                <p:oleObj name="Уравнение" r:id="rId12" imgW="1218960" imgH="2286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64" y="4899582"/>
                        <a:ext cx="243205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5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53207"/>
              </p:ext>
            </p:extLst>
          </p:nvPr>
        </p:nvGraphicFramePr>
        <p:xfrm>
          <a:off x="397140" y="4929042"/>
          <a:ext cx="80279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1" name="Уравнение" r:id="rId4" imgW="4025880" imgH="241200" progId="Equation.3">
                  <p:embed/>
                </p:oleObj>
              </mc:Choice>
              <mc:Fallback>
                <p:oleObj name="Уравнение" r:id="rId4" imgW="4025880" imgH="24120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0" y="4929042"/>
                        <a:ext cx="802798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№11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49363" y="1224822"/>
            <a:ext cx="5186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 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87</a:t>
            </a:r>
            <a:r>
              <a:rPr lang="ru-RU" sz="2400" i="1" dirty="0" smtClean="0">
                <a:cs typeface="Times New Roman" panose="02020603050405020304" pitchFamily="18" charset="0"/>
              </a:rPr>
              <a:t>, АС = </a:t>
            </a:r>
            <a:r>
              <a:rPr lang="ru-RU" sz="2400" dirty="0" smtClean="0">
                <a:cs typeface="Times New Roman" panose="02020603050405020304" pitchFamily="18" charset="0"/>
              </a:rPr>
              <a:t>126.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849363" y="2143906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6220" y="507517"/>
            <a:ext cx="7229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Сторона ромба равна </a:t>
            </a:r>
            <a:r>
              <a:rPr lang="ru-RU" sz="2200" dirty="0">
                <a:solidFill>
                  <a:srgbClr val="4D4B41"/>
                </a:solidFill>
              </a:rPr>
              <a:t>87</a:t>
            </a:r>
            <a:r>
              <a:rPr lang="ru-RU" sz="2200" i="1" dirty="0">
                <a:solidFill>
                  <a:srgbClr val="4D4B41"/>
                </a:solidFill>
              </a:rPr>
              <a:t>, а диагональ равна </a:t>
            </a:r>
            <a:r>
              <a:rPr lang="ru-RU" sz="2200" dirty="0">
                <a:solidFill>
                  <a:srgbClr val="4D4B41"/>
                </a:solidFill>
              </a:rPr>
              <a:t>126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ромба</a:t>
            </a:r>
            <a:r>
              <a:rPr lang="ru-RU" sz="2200" i="1" dirty="0" smtClean="0">
                <a:solidFill>
                  <a:srgbClr val="4D4B41"/>
                </a:solidFill>
              </a:rPr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49363" y="2665910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43166"/>
              </p:ext>
            </p:extLst>
          </p:nvPr>
        </p:nvGraphicFramePr>
        <p:xfrm>
          <a:off x="2492056" y="3717082"/>
          <a:ext cx="49482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2" name="Уравнение" r:id="rId6" imgW="2425680" imgH="203040" progId="Equation.3">
                  <p:embed/>
                </p:oleObj>
              </mc:Choice>
              <mc:Fallback>
                <p:oleObj name="Уравнение" r:id="rId6" imgW="2425680" imgH="203040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056" y="3717082"/>
                        <a:ext cx="4948237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677974"/>
              </p:ext>
            </p:extLst>
          </p:nvPr>
        </p:nvGraphicFramePr>
        <p:xfrm>
          <a:off x="2590798" y="5900539"/>
          <a:ext cx="3960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3" name="Уравнение" r:id="rId8" imgW="2006280" imgH="393480" progId="Equation.3">
                  <p:embed/>
                </p:oleObj>
              </mc:Choice>
              <mc:Fallback>
                <p:oleObj name="Уравнение" r:id="rId8" imgW="2006280" imgH="393480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8" y="5900539"/>
                        <a:ext cx="3960813" cy="771525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0195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628649" y="6396335"/>
            <a:ext cx="251535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ru-RU" sz="2400" dirty="0" smtClean="0"/>
              <a:t>7560.</a:t>
            </a:r>
            <a:endParaRPr lang="ru-RU" sz="2400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381142"/>
              </p:ext>
            </p:extLst>
          </p:nvPr>
        </p:nvGraphicFramePr>
        <p:xfrm>
          <a:off x="1823611" y="4186184"/>
          <a:ext cx="73231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4" name="Уравнение" r:id="rId10" imgW="3670200" imgH="228600" progId="Equation.3">
                  <p:embed/>
                </p:oleObj>
              </mc:Choice>
              <mc:Fallback>
                <p:oleObj name="Уравнение" r:id="rId10" imgW="3670200" imgH="228600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611" y="4186184"/>
                        <a:ext cx="73231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204642"/>
              </p:ext>
            </p:extLst>
          </p:nvPr>
        </p:nvGraphicFramePr>
        <p:xfrm>
          <a:off x="4499601" y="2730701"/>
          <a:ext cx="3841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5" name="Уравнение" r:id="rId12" imgW="1892160" imgH="203040" progId="Equation.3">
                  <p:embed/>
                </p:oleObj>
              </mc:Choice>
              <mc:Fallback>
                <p:oleObj name="Уравнение" r:id="rId12" imgW="1892160" imgH="203040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601" y="2730701"/>
                        <a:ext cx="3841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62938"/>
              </p:ext>
            </p:extLst>
          </p:nvPr>
        </p:nvGraphicFramePr>
        <p:xfrm>
          <a:off x="2493222" y="3019820"/>
          <a:ext cx="65992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6" name="Уравнение" r:id="rId14" imgW="3251160" imgH="393480" progId="Equation.3">
                  <p:embed/>
                </p:oleObj>
              </mc:Choice>
              <mc:Fallback>
                <p:oleObj name="Уравнение" r:id="rId14" imgW="3251160" imgH="393480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222" y="3019820"/>
                        <a:ext cx="659923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30898" y="1167956"/>
            <a:ext cx="2647380" cy="3754581"/>
            <a:chOff x="130898" y="1167956"/>
            <a:chExt cx="2647380" cy="3754581"/>
          </a:xfrm>
        </p:grpSpPr>
        <p:sp>
          <p:nvSpPr>
            <p:cNvPr id="3" name="Ромб 2"/>
            <p:cNvSpPr/>
            <p:nvPr/>
          </p:nvSpPr>
          <p:spPr>
            <a:xfrm>
              <a:off x="507995" y="1574799"/>
              <a:ext cx="1964271" cy="2963333"/>
            </a:xfrm>
            <a:prstGeom prst="diamond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365986" y="2830461"/>
              <a:ext cx="4122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D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30898" y="2819697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i="1" dirty="0" smtClean="0">
                  <a:latin typeface="+mn-lt"/>
                </a:rPr>
                <a:t>В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290396" y="4460872"/>
              <a:ext cx="3994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i="1" dirty="0" smtClean="0">
                  <a:latin typeface="+mn-lt"/>
                </a:rPr>
                <a:t>А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215410" y="1167956"/>
              <a:ext cx="4058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C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36778" y="3727198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87</a:t>
              </a:r>
              <a:endParaRPr lang="ru-RU" altLang="ru-RU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>
              <a:stCxn id="3" idx="2"/>
              <a:endCxn id="3" idx="0"/>
            </p:cNvCxnSpPr>
            <p:nvPr/>
          </p:nvCxnSpPr>
          <p:spPr>
            <a:xfrm flipV="1">
              <a:off x="1490131" y="1574799"/>
              <a:ext cx="0" cy="2963333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1497683" y="2803194"/>
              <a:ext cx="247215" cy="253271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cxnSp>
          <p:nvCxnSpPr>
            <p:cNvPr id="27" name="Прямая соединительная линия 26"/>
            <p:cNvCxnSpPr>
              <a:stCxn id="3" idx="3"/>
              <a:endCxn id="3" idx="1"/>
            </p:cNvCxnSpPr>
            <p:nvPr/>
          </p:nvCxnSpPr>
          <p:spPr>
            <a:xfrm flipH="1">
              <a:off x="507995" y="3056466"/>
              <a:ext cx="1964271" cy="0"/>
            </a:xfrm>
            <a:prstGeom prst="lin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1434137" y="3006869"/>
              <a:ext cx="4187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O</a:t>
              </a:r>
              <a:endParaRPr lang="ru-RU" altLang="ru-RU" i="1" dirty="0">
                <a:latin typeface="+mn-lt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1996262" y="2963083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1017448" y="2952821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>
              <a:off x="1489841" y="2286345"/>
              <a:ext cx="578" cy="199358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 flipH="1">
              <a:off x="1487952" y="3549600"/>
              <a:ext cx="578" cy="199358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 rot="16200000">
              <a:off x="932777" y="2819698"/>
              <a:ext cx="7569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126</a:t>
              </a:r>
              <a:endParaRPr lang="ru-RU" altLang="ru-RU" dirty="0">
                <a:latin typeface="+mn-lt"/>
              </a:endParaRPr>
            </a:p>
          </p:txBody>
        </p:sp>
      </p:grpSp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947786"/>
              </p:ext>
            </p:extLst>
          </p:nvPr>
        </p:nvGraphicFramePr>
        <p:xfrm>
          <a:off x="397140" y="5484944"/>
          <a:ext cx="35718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7" name="Уравнение" r:id="rId16" imgW="1790640" imgH="177480" progId="Equation.3">
                  <p:embed/>
                </p:oleObj>
              </mc:Choice>
              <mc:Fallback>
                <p:oleObj name="Уравнение" r:id="rId16" imgW="1790640" imgH="17748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0" y="5484944"/>
                        <a:ext cx="357187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244738"/>
              </p:ext>
            </p:extLst>
          </p:nvPr>
        </p:nvGraphicFramePr>
        <p:xfrm>
          <a:off x="4164058" y="5272881"/>
          <a:ext cx="2557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08" name="Уравнение" r:id="rId18" imgW="1295280" imgH="393480" progId="Equation.3">
                  <p:embed/>
                </p:oleObj>
              </mc:Choice>
              <mc:Fallback>
                <p:oleObj name="Уравнение" r:id="rId18" imgW="1295280" imgH="39348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58" y="5272881"/>
                        <a:ext cx="2557462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798898"/>
              </p:ext>
            </p:extLst>
          </p:nvPr>
        </p:nvGraphicFramePr>
        <p:xfrm>
          <a:off x="1139016" y="4897038"/>
          <a:ext cx="2457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7" name="Уравнение" r:id="rId4" imgW="1231560" imgH="215640" progId="Equation.3">
                  <p:embed/>
                </p:oleObj>
              </mc:Choice>
              <mc:Fallback>
                <p:oleObj name="Уравнение" r:id="rId4" imgW="1231560" imgH="21564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016" y="4897038"/>
                        <a:ext cx="2457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5837" y="1455943"/>
            <a:ext cx="5544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ромб, ВН – высота,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АН = </a:t>
            </a:r>
            <a:r>
              <a:rPr lang="ru-RU" sz="2400" dirty="0" smtClean="0">
                <a:cs typeface="Times New Roman" panose="02020603050405020304" pitchFamily="18" charset="0"/>
              </a:rPr>
              <a:t>5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HD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en-US" sz="2400" dirty="0" smtClean="0"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5837" y="2374140"/>
            <a:ext cx="2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7140" y="507558"/>
            <a:ext cx="8391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/>
              <a:t>Высота ВН ромба АВС</a:t>
            </a:r>
            <a:r>
              <a:rPr lang="en-US" sz="2200" i="1" dirty="0" smtClean="0"/>
              <a:t>D</a:t>
            </a:r>
            <a:r>
              <a:rPr lang="ru-RU" sz="2200" i="1" dirty="0" smtClean="0"/>
              <a:t> делит его сторону </a:t>
            </a:r>
            <a:r>
              <a:rPr lang="en-US" sz="2200" i="1" dirty="0" smtClean="0"/>
              <a:t>AD</a:t>
            </a:r>
            <a:r>
              <a:rPr lang="ru-RU" sz="2200" i="1" dirty="0" smtClean="0"/>
              <a:t> на отрезки </a:t>
            </a:r>
            <a:r>
              <a:rPr lang="en-US" sz="2200" i="1" dirty="0" smtClean="0"/>
              <a:t>HD = </a:t>
            </a:r>
            <a:r>
              <a:rPr lang="ru-RU" sz="2200" dirty="0" smtClean="0"/>
              <a:t>8</a:t>
            </a:r>
            <a:r>
              <a:rPr lang="ru-RU" sz="2200" i="1" dirty="0" smtClean="0"/>
              <a:t>, АН = 5. </a:t>
            </a:r>
            <a:r>
              <a:rPr lang="ru-RU" sz="2200" i="1" dirty="0"/>
              <a:t>Найдите площадь ромба</a:t>
            </a:r>
            <a:r>
              <a:rPr lang="ru-RU" sz="2200" i="1" dirty="0" smtClean="0"/>
              <a:t>.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45837" y="2912999"/>
            <a:ext cx="1619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8512"/>
              </p:ext>
            </p:extLst>
          </p:nvPr>
        </p:nvGraphicFramePr>
        <p:xfrm>
          <a:off x="3345837" y="3998366"/>
          <a:ext cx="47926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8" name="Уравнение" r:id="rId6" imgW="2349360" imgH="203040" progId="Equation.3">
                  <p:embed/>
                </p:oleObj>
              </mc:Choice>
              <mc:Fallback>
                <p:oleObj name="Уравнение" r:id="rId6" imgW="2349360" imgH="20304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837" y="3998366"/>
                        <a:ext cx="47926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22070" y="5674918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156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17392"/>
              </p:ext>
            </p:extLst>
          </p:nvPr>
        </p:nvGraphicFramePr>
        <p:xfrm>
          <a:off x="1166201" y="4451611"/>
          <a:ext cx="65881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9" name="Уравнение" r:id="rId8" imgW="3301920" imgH="228600" progId="Equation.3">
                  <p:embed/>
                </p:oleObj>
              </mc:Choice>
              <mc:Fallback>
                <p:oleObj name="Уравнение" r:id="rId8" imgW="3301920" imgH="2286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201" y="4451611"/>
                        <a:ext cx="65881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56467"/>
              </p:ext>
            </p:extLst>
          </p:nvPr>
        </p:nvGraphicFramePr>
        <p:xfrm>
          <a:off x="4978402" y="3013077"/>
          <a:ext cx="40481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0" name="Уравнение" r:id="rId10" imgW="1993680" imgH="203040" progId="Equation.3">
                  <p:embed/>
                </p:oleObj>
              </mc:Choice>
              <mc:Fallback>
                <p:oleObj name="Уравнение" r:id="rId10" imgW="1993680" imgH="20304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2" y="3013077"/>
                        <a:ext cx="40481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685390"/>
              </p:ext>
            </p:extLst>
          </p:nvPr>
        </p:nvGraphicFramePr>
        <p:xfrm>
          <a:off x="3322070" y="3502469"/>
          <a:ext cx="52847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1" name="Уравнение" r:id="rId12" imgW="2603160" imgH="203040" progId="Equation.3">
                  <p:embed/>
                </p:oleObj>
              </mc:Choice>
              <mc:Fallback>
                <p:oleObj name="Уравнение" r:id="rId12" imgW="2603160" imgH="20304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070" y="3502469"/>
                        <a:ext cx="528478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609001"/>
              </p:ext>
            </p:extLst>
          </p:nvPr>
        </p:nvGraphicFramePr>
        <p:xfrm>
          <a:off x="3692980" y="4958725"/>
          <a:ext cx="44386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2" name="Уравнение" r:id="rId14" imgW="2247840" imgH="228600" progId="Equation.3">
                  <p:embed/>
                </p:oleObj>
              </mc:Choice>
              <mc:Fallback>
                <p:oleObj name="Уравнение" r:id="rId14" imgW="2247840" imgH="2286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980" y="4958725"/>
                        <a:ext cx="44386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Группа 62"/>
          <p:cNvGrpSpPr/>
          <p:nvPr/>
        </p:nvGrpSpPr>
        <p:grpSpPr>
          <a:xfrm>
            <a:off x="287128" y="1461225"/>
            <a:ext cx="2804541" cy="2208350"/>
            <a:chOff x="287128" y="1461225"/>
            <a:chExt cx="2804541" cy="220835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287128" y="1461225"/>
              <a:ext cx="2804541" cy="2208350"/>
              <a:chOff x="541129" y="1461225"/>
              <a:chExt cx="2804541" cy="2208350"/>
            </a:xfrm>
          </p:grpSpPr>
          <p:sp>
            <p:nvSpPr>
              <p:cNvPr id="11" name="Параллелограмм 10"/>
              <p:cNvSpPr/>
              <p:nvPr/>
            </p:nvSpPr>
            <p:spPr>
              <a:xfrm>
                <a:off x="887413" y="1828208"/>
                <a:ext cx="2202919" cy="1470088"/>
              </a:xfrm>
              <a:prstGeom prst="parallelogram">
                <a:avLst>
                  <a:gd name="adj" fmla="val 44143"/>
                </a:avLst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1544166" y="1833886"/>
                <a:ext cx="1" cy="1456266"/>
              </a:xfrm>
              <a:prstGeom prst="line">
                <a:avLst/>
              </a:prstGeom>
              <a:solidFill>
                <a:srgbClr val="FFFFFF"/>
              </a:solidFill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52" name="Прямоугольник 51"/>
              <p:cNvSpPr/>
              <p:nvPr/>
            </p:nvSpPr>
            <p:spPr>
              <a:xfrm>
                <a:off x="1543870" y="3048729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Box 52"/>
              <p:cNvSpPr txBox="1">
                <a:spLocks noChangeArrowheads="1"/>
              </p:cNvSpPr>
              <p:nvPr/>
            </p:nvSpPr>
            <p:spPr bwMode="auto">
              <a:xfrm>
                <a:off x="2306820" y="3202485"/>
                <a:ext cx="4122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D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4" name="TextBox 53"/>
              <p:cNvSpPr txBox="1">
                <a:spLocks noChangeArrowheads="1"/>
              </p:cNvSpPr>
              <p:nvPr/>
            </p:nvSpPr>
            <p:spPr bwMode="auto">
              <a:xfrm>
                <a:off x="1210194" y="1461225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5" name="TextBox 54"/>
              <p:cNvSpPr txBox="1">
                <a:spLocks noChangeArrowheads="1"/>
              </p:cNvSpPr>
              <p:nvPr/>
            </p:nvSpPr>
            <p:spPr bwMode="auto">
              <a:xfrm>
                <a:off x="541129" y="3207910"/>
                <a:ext cx="3994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2939790" y="1461225"/>
                <a:ext cx="40588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C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7" name="TextBox 56"/>
              <p:cNvSpPr txBox="1">
                <a:spLocks noChangeArrowheads="1"/>
              </p:cNvSpPr>
              <p:nvPr/>
            </p:nvSpPr>
            <p:spPr bwMode="auto">
              <a:xfrm>
                <a:off x="1817491" y="2916282"/>
                <a:ext cx="3754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8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275455" y="3207910"/>
                <a:ext cx="43152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i="1" dirty="0" smtClean="0">
                    <a:latin typeface="+mn-lt"/>
                  </a:rPr>
                  <a:t>Н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59" name="TextBox 58"/>
              <p:cNvSpPr txBox="1">
                <a:spLocks noChangeArrowheads="1"/>
              </p:cNvSpPr>
              <p:nvPr/>
            </p:nvSpPr>
            <p:spPr bwMode="auto">
              <a:xfrm>
                <a:off x="1043672" y="2916282"/>
                <a:ext cx="3754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5</a:t>
                </a:r>
                <a:endParaRPr lang="ru-RU" altLang="ru-RU" dirty="0">
                  <a:latin typeface="+mn-lt"/>
                </a:endParaRPr>
              </a:p>
            </p:txBody>
          </p:sp>
        </p:grpSp>
        <p:cxnSp>
          <p:nvCxnSpPr>
            <p:cNvPr id="61" name="Прямая соединительная линия 60"/>
            <p:cNvCxnSpPr/>
            <p:nvPr/>
          </p:nvCxnSpPr>
          <p:spPr>
            <a:xfrm flipH="1" flipV="1">
              <a:off x="894632" y="2518399"/>
              <a:ext cx="122209" cy="87240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H="1" flipV="1">
              <a:off x="1987976" y="1762589"/>
              <a:ext cx="1" cy="145211"/>
            </a:xfrm>
            <a:prstGeom prst="line">
              <a:avLst/>
            </a:prstGeom>
            <a:noFill/>
            <a:ln w="41275" cmpd="sng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0" y="1282688"/>
            <a:ext cx="9144000" cy="5575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05173"/>
              </p:ext>
            </p:extLst>
          </p:nvPr>
        </p:nvGraphicFramePr>
        <p:xfrm>
          <a:off x="386362" y="5165212"/>
          <a:ext cx="37496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6" name="Уравнение" r:id="rId4" imgW="1879560" imgH="228600" progId="Equation.3">
                  <p:embed/>
                </p:oleObj>
              </mc:Choice>
              <mc:Fallback>
                <p:oleObj name="Уравнение" r:id="rId4" imgW="1879560" imgH="2286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2" y="5165212"/>
                        <a:ext cx="37496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13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1258" y="1937592"/>
            <a:ext cx="5544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АВС</a:t>
            </a:r>
            <a:r>
              <a:rPr lang="en-US" sz="2400" i="1" dirty="0" smtClean="0">
                <a:cs typeface="Times New Roman" panose="02020603050405020304" pitchFamily="18" charset="0"/>
              </a:rPr>
              <a:t>D</a:t>
            </a:r>
            <a:r>
              <a:rPr lang="ru-RU" sz="2400" i="1" dirty="0" smtClean="0">
                <a:cs typeface="Times New Roman" panose="02020603050405020304" pitchFamily="18" charset="0"/>
              </a:rPr>
              <a:t> – ромб, ВН – высота,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АН = </a:t>
            </a:r>
            <a:r>
              <a:rPr lang="en-US" sz="2400" dirty="0" smtClean="0">
                <a:cs typeface="Times New Roman" panose="02020603050405020304" pitchFamily="18" charset="0"/>
              </a:rPr>
              <a:t>1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HD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en-US" sz="2400" dirty="0" smtClean="0">
                <a:cs typeface="Times New Roman" panose="02020603050405020304" pitchFamily="18" charset="0"/>
              </a:rPr>
              <a:t>28, </a:t>
            </a:r>
            <a:r>
              <a:rPr lang="en-US" sz="2400" i="1" dirty="0" smtClean="0">
                <a:cs typeface="Times New Roman" panose="02020603050405020304" pitchFamily="18" charset="0"/>
              </a:rPr>
              <a:t>BD</a:t>
            </a:r>
            <a:r>
              <a:rPr lang="en-US" sz="2400" dirty="0" smtClean="0">
                <a:cs typeface="Times New Roman" panose="02020603050405020304" pitchFamily="18" charset="0"/>
              </a:rPr>
              <a:t> = 53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345837" y="2668606"/>
            <a:ext cx="2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ABCD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582" y="510239"/>
            <a:ext cx="86303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200" i="1" dirty="0"/>
              <a:t>Высота </a:t>
            </a:r>
            <a:r>
              <a:rPr lang="en-US" altLang="ru-RU" sz="2200" i="1" dirty="0" smtClean="0"/>
              <a:t>BH </a:t>
            </a:r>
            <a:r>
              <a:rPr lang="ru-RU" altLang="ru-RU" sz="2200" i="1" dirty="0" smtClean="0"/>
              <a:t>параллелограмма</a:t>
            </a:r>
            <a:r>
              <a:rPr lang="ru-RU" altLang="ru-RU" sz="2200" i="1" dirty="0"/>
              <a:t> </a:t>
            </a:r>
            <a:r>
              <a:rPr lang="en-US" altLang="ru-RU" sz="2200" i="1" dirty="0" smtClean="0"/>
              <a:t>ABCD</a:t>
            </a:r>
            <a:r>
              <a:rPr lang="ru-RU" altLang="ru-RU" sz="2200" i="1" dirty="0"/>
              <a:t> делит его </a:t>
            </a:r>
            <a:r>
              <a:rPr lang="ru-RU" altLang="ru-RU" sz="2200" i="1" dirty="0" smtClean="0"/>
              <a:t>сторону</a:t>
            </a:r>
            <a:r>
              <a:rPr lang="en-US" altLang="ru-RU" sz="2200" i="1" dirty="0" smtClean="0"/>
              <a:t> AD </a:t>
            </a:r>
            <a:r>
              <a:rPr lang="ru-RU" altLang="ru-RU" sz="2200" i="1" dirty="0" smtClean="0"/>
              <a:t>на</a:t>
            </a:r>
            <a:r>
              <a:rPr lang="en-US" altLang="ru-RU" sz="2200" i="1" dirty="0" smtClean="0"/>
              <a:t> </a:t>
            </a:r>
            <a:r>
              <a:rPr lang="ru-RU" altLang="ru-RU" sz="2200" i="1" dirty="0" smtClean="0"/>
              <a:t>отрезки</a:t>
            </a:r>
            <a:r>
              <a:rPr lang="ru-RU" altLang="ru-RU" sz="2200" i="1" dirty="0"/>
              <a:t> </a:t>
            </a:r>
            <a:r>
              <a:rPr lang="en-US" altLang="ru-RU" sz="2200" i="1" dirty="0" smtClean="0"/>
              <a:t>AH = </a:t>
            </a:r>
            <a:r>
              <a:rPr lang="en-US" altLang="ru-RU" sz="2200" dirty="0" smtClean="0"/>
              <a:t>1</a:t>
            </a:r>
            <a:r>
              <a:rPr lang="ru-RU" altLang="ru-RU" sz="2200" i="1" dirty="0"/>
              <a:t> и </a:t>
            </a:r>
            <a:r>
              <a:rPr lang="en-US" altLang="ru-RU" sz="2200" i="1" dirty="0" smtClean="0"/>
              <a:t>HD = </a:t>
            </a:r>
            <a:r>
              <a:rPr lang="en-US" altLang="ru-RU" sz="2200" dirty="0" smtClean="0"/>
              <a:t>28</a:t>
            </a:r>
            <a:r>
              <a:rPr lang="ru-RU" altLang="ru-RU" sz="2200" i="1" dirty="0" smtClean="0"/>
              <a:t>. </a:t>
            </a:r>
            <a:r>
              <a:rPr lang="ru-RU" altLang="ru-RU" sz="2200" i="1" dirty="0"/>
              <a:t>Диагональ </a:t>
            </a:r>
            <a:r>
              <a:rPr lang="ru-RU" altLang="ru-RU" sz="2200" i="1" dirty="0" smtClean="0"/>
              <a:t>параллелограмма</a:t>
            </a:r>
            <a:r>
              <a:rPr lang="en-US" altLang="ru-RU" sz="2200" i="1" dirty="0"/>
              <a:t> </a:t>
            </a:r>
            <a:r>
              <a:rPr lang="en-US" altLang="ru-RU" sz="2200" i="1" dirty="0" smtClean="0"/>
              <a:t>BD </a:t>
            </a:r>
            <a:r>
              <a:rPr lang="ru-RU" altLang="ru-RU" sz="2200" i="1" dirty="0" smtClean="0"/>
              <a:t>равна </a:t>
            </a:r>
            <a:r>
              <a:rPr lang="ru-RU" altLang="ru-RU" sz="2200" dirty="0"/>
              <a:t>53</a:t>
            </a:r>
            <a:r>
              <a:rPr lang="ru-RU" altLang="ru-RU" sz="2200" i="1" dirty="0"/>
              <a:t>. Найдите площадь </a:t>
            </a:r>
            <a:r>
              <a:rPr lang="ru-RU" altLang="ru-RU" sz="2200" i="1" dirty="0" smtClean="0"/>
              <a:t>параллелограмма</a:t>
            </a:r>
            <a:r>
              <a:rPr lang="en-US" altLang="ru-RU" sz="2200" i="1" dirty="0"/>
              <a:t>.</a:t>
            </a:r>
            <a:endParaRPr lang="ru-RU" sz="2200" i="1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6543"/>
              </p:ext>
            </p:extLst>
          </p:nvPr>
        </p:nvGraphicFramePr>
        <p:xfrm>
          <a:off x="3322070" y="4227977"/>
          <a:ext cx="47926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7" name="Уравнение" r:id="rId6" imgW="2349360" imgH="203040" progId="Equation.3">
                  <p:embed/>
                </p:oleObj>
              </mc:Choice>
              <mc:Fallback>
                <p:oleObj name="Уравнение" r:id="rId6" imgW="2349360" imgH="20304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070" y="4227977"/>
                        <a:ext cx="47926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22070" y="5674918"/>
            <a:ext cx="2515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/>
              <a:t>Ответ:</a:t>
            </a:r>
            <a:r>
              <a:rPr lang="ru-RU" sz="2400" i="1" dirty="0"/>
              <a:t>  </a:t>
            </a:r>
            <a:r>
              <a:rPr lang="en-US" sz="2400" dirty="0" smtClean="0"/>
              <a:t>1305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24749"/>
              </p:ext>
            </p:extLst>
          </p:nvPr>
        </p:nvGraphicFramePr>
        <p:xfrm>
          <a:off x="386362" y="4712774"/>
          <a:ext cx="83867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8" name="Уравнение" r:id="rId8" imgW="4203360" imgH="228600" progId="Equation.3">
                  <p:embed/>
                </p:oleObj>
              </mc:Choice>
              <mc:Fallback>
                <p:oleObj name="Уравнение" r:id="rId8" imgW="4203360" imgH="228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62" y="4712774"/>
                        <a:ext cx="838676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9371"/>
              </p:ext>
            </p:extLst>
          </p:nvPr>
        </p:nvGraphicFramePr>
        <p:xfrm>
          <a:off x="4941888" y="3257256"/>
          <a:ext cx="42021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9" name="Уравнение" r:id="rId10" imgW="2070000" imgH="203040" progId="Equation.3">
                  <p:embed/>
                </p:oleObj>
              </mc:Choice>
              <mc:Fallback>
                <p:oleObj name="Уравнение" r:id="rId10" imgW="2070000" imgH="2030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257256"/>
                        <a:ext cx="4202112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602399"/>
              </p:ext>
            </p:extLst>
          </p:nvPr>
        </p:nvGraphicFramePr>
        <p:xfrm>
          <a:off x="3341258" y="3757162"/>
          <a:ext cx="3841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0" name="Уравнение" r:id="rId12" imgW="1892160" imgH="203040" progId="Equation.3">
                  <p:embed/>
                </p:oleObj>
              </mc:Choice>
              <mc:Fallback>
                <p:oleObj name="Уравнение" r:id="rId12" imgW="1892160" imgH="2030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258" y="3757162"/>
                        <a:ext cx="384175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281286"/>
              </p:ext>
            </p:extLst>
          </p:nvPr>
        </p:nvGraphicFramePr>
        <p:xfrm>
          <a:off x="4205432" y="5216838"/>
          <a:ext cx="4689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1" name="Уравнение" r:id="rId14" imgW="2374560" imgH="228600" progId="Equation.3">
                  <p:embed/>
                </p:oleObj>
              </mc:Choice>
              <mc:Fallback>
                <p:oleObj name="Уравнение" r:id="rId14" imgW="237456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432" y="5216838"/>
                        <a:ext cx="46894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87128" y="1706760"/>
            <a:ext cx="4678397" cy="2208350"/>
            <a:chOff x="287128" y="1706760"/>
            <a:chExt cx="4678397" cy="220835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345837" y="3168512"/>
              <a:ext cx="16196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Решение:</a:t>
              </a:r>
              <a:endParaRPr lang="ru-RU" sz="2400" u="sng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87128" y="1706760"/>
              <a:ext cx="3083944" cy="2208350"/>
              <a:chOff x="287128" y="1706760"/>
              <a:chExt cx="3083944" cy="2208350"/>
            </a:xfrm>
          </p:grpSpPr>
          <p:grpSp>
            <p:nvGrpSpPr>
              <p:cNvPr id="46" name="Группа 45"/>
              <p:cNvGrpSpPr/>
              <p:nvPr/>
            </p:nvGrpSpPr>
            <p:grpSpPr>
              <a:xfrm>
                <a:off x="287128" y="1706760"/>
                <a:ext cx="3083944" cy="2208350"/>
                <a:chOff x="541129" y="1461225"/>
                <a:chExt cx="3083944" cy="2208350"/>
              </a:xfrm>
            </p:grpSpPr>
            <p:sp>
              <p:nvSpPr>
                <p:cNvPr id="11" name="Параллелограмм 10"/>
                <p:cNvSpPr/>
                <p:nvPr/>
              </p:nvSpPr>
              <p:spPr>
                <a:xfrm>
                  <a:off x="887413" y="1828208"/>
                  <a:ext cx="2458257" cy="1470088"/>
                </a:xfrm>
                <a:prstGeom prst="parallelogram">
                  <a:avLst>
                    <a:gd name="adj" fmla="val 44143"/>
                  </a:avLst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V="1">
                  <a:off x="1544166" y="1833886"/>
                  <a:ext cx="1" cy="1456266"/>
                </a:xfrm>
                <a:prstGeom prst="line">
                  <a:avLst/>
                </a:prstGeom>
                <a:solidFill>
                  <a:srgbClr val="FFFFFF"/>
                </a:solidFill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52" name="Прямоугольник 51"/>
                <p:cNvSpPr/>
                <p:nvPr/>
              </p:nvSpPr>
              <p:spPr>
                <a:xfrm>
                  <a:off x="1543870" y="3048729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2554362" y="3207910"/>
                  <a:ext cx="41229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D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4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1210194" y="1461225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5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541129" y="3207910"/>
                  <a:ext cx="39946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6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3219193" y="1461225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C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7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1832180" y="2916282"/>
                  <a:ext cx="56618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2</a:t>
                  </a:r>
                  <a:r>
                    <a:rPr lang="ru-RU" altLang="ru-RU" dirty="0" smtClean="0">
                      <a:latin typeface="+mn-lt"/>
                    </a:rPr>
                    <a:t>8</a:t>
                  </a:r>
                  <a:endParaRPr lang="ru-RU" altLang="ru-RU" dirty="0">
                    <a:latin typeface="+mn-lt"/>
                  </a:endParaRPr>
                </a:p>
              </p:txBody>
            </p:sp>
            <p:sp>
              <p:nvSpPr>
                <p:cNvPr id="58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1275455" y="3207910"/>
                  <a:ext cx="43152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59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1043672" y="2916282"/>
                  <a:ext cx="37542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dirty="0" smtClean="0">
                      <a:latin typeface="+mn-lt"/>
                    </a:rPr>
                    <a:t>1</a:t>
                  </a:r>
                  <a:endParaRPr lang="ru-RU" altLang="ru-RU" dirty="0">
                    <a:latin typeface="+mn-lt"/>
                  </a:endParaRPr>
                </a:p>
              </p:txBody>
            </p:sp>
          </p:grpSp>
          <p:cxnSp>
            <p:nvCxnSpPr>
              <p:cNvPr id="35" name="Прямая соединительная линия 34"/>
              <p:cNvCxnSpPr/>
              <p:nvPr/>
            </p:nvCxnSpPr>
            <p:spPr>
              <a:xfrm flipH="1" flipV="1">
                <a:off x="1289869" y="2069369"/>
                <a:ext cx="1155277" cy="1466319"/>
              </a:xfrm>
              <a:prstGeom prst="line">
                <a:avLst/>
              </a:prstGeom>
              <a:solidFill>
                <a:srgbClr val="FFFFFF"/>
              </a:solidFill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 rot="3026427">
              <a:off x="1746406" y="2496374"/>
              <a:ext cx="5661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53</a:t>
              </a:r>
              <a:endParaRPr lang="ru-RU" altLang="ru-RU" dirty="0">
                <a:latin typeface="+mn-lt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0" y="1674319"/>
            <a:ext cx="9144000" cy="5183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Заголовок 3"/>
          <p:cNvSpPr txBox="1">
            <a:spLocks/>
          </p:cNvSpPr>
          <p:nvPr/>
        </p:nvSpPr>
        <p:spPr>
          <a:xfrm>
            <a:off x="0" y="0"/>
            <a:ext cx="9144000" cy="6386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Теорема Пифагора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961418" y="2299186"/>
            <a:ext cx="3235910" cy="649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1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4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AutoShape 14" descr="Циновка"/>
          <p:cNvSpPr>
            <a:spLocks noChangeArrowheads="1"/>
          </p:cNvSpPr>
          <p:nvPr/>
        </p:nvSpPr>
        <p:spPr bwMode="auto">
          <a:xfrm>
            <a:off x="3165522" y="3259632"/>
            <a:ext cx="2881313" cy="1512887"/>
          </a:xfrm>
          <a:prstGeom prst="rtTriangle">
            <a:avLst/>
          </a:prstGeom>
          <a:gradFill flip="none" rotWithShape="1">
            <a:gsLst>
              <a:gs pos="0">
                <a:srgbClr val="95B3D7">
                  <a:tint val="66000"/>
                  <a:satMod val="160000"/>
                </a:srgbClr>
              </a:gs>
              <a:gs pos="50000">
                <a:srgbClr val="95B3D7">
                  <a:tint val="44500"/>
                  <a:satMod val="160000"/>
                </a:srgbClr>
              </a:gs>
              <a:gs pos="100000">
                <a:srgbClr val="95B3D7">
                  <a:tint val="23500"/>
                  <a:satMod val="160000"/>
                </a:srgbClr>
              </a:gs>
            </a:gsLst>
            <a:lin ang="0" scaled="1"/>
            <a:tileRect/>
          </a:gra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499433" y="3413108"/>
            <a:ext cx="452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600" i="1" dirty="0" smtClean="0">
                <a:latin typeface="Century Schoolbook" panose="02040604050505020304" pitchFamily="18" charset="0"/>
              </a:rPr>
              <a:t>c</a:t>
            </a:r>
            <a:endParaRPr lang="ru-RU" altLang="ru-RU" sz="3600" i="1" dirty="0" smtClean="0">
              <a:latin typeface="Century Schoolbook" panose="02040604050505020304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291573" y="4684029"/>
            <a:ext cx="439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ru-RU" sz="3600" i="1" dirty="0" smtClean="0">
                <a:latin typeface="Century Schoolbook" panose="02040604050505020304" pitchFamily="18" charset="0"/>
              </a:rPr>
              <a:t>b</a:t>
            </a:r>
            <a:endParaRPr lang="ru-RU" altLang="ru-RU" sz="3600" i="1" dirty="0" smtClean="0">
              <a:latin typeface="Century Schoolbook" panose="02040604050505020304" pitchFamily="18" charset="0"/>
            </a:endParaRPr>
          </a:p>
        </p:txBody>
      </p:sp>
      <p:sp>
        <p:nvSpPr>
          <p:cNvPr id="26" name="Rectangle 53"/>
          <p:cNvSpPr>
            <a:spLocks noChangeArrowheads="1"/>
          </p:cNvSpPr>
          <p:nvPr/>
        </p:nvSpPr>
        <p:spPr bwMode="auto">
          <a:xfrm>
            <a:off x="3166441" y="4531237"/>
            <a:ext cx="230908" cy="24724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353961" y="1108853"/>
            <a:ext cx="8450825" cy="943511"/>
          </a:xfrm>
          <a:prstGeom prst="round2DiagRect">
            <a:avLst>
              <a:gd name="adj1" fmla="val 21386"/>
              <a:gd name="adj2" fmla="val 0"/>
            </a:avLst>
          </a:prstGeom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В прямоугольном треугольнике квадрат гипотенузы равен сумме квадратов катетов.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15383" y="3656439"/>
            <a:ext cx="577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i="1" dirty="0" smtClean="0"/>
              <a:t> a</a:t>
            </a:r>
            <a:endParaRPr lang="ru-RU" alt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5756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80355" y="1493367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п/у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40</a:t>
            </a:r>
            <a:r>
              <a:rPr lang="ru-RU" sz="2400" i="1" dirty="0" smtClean="0">
                <a:cs typeface="Times New Roman" panose="02020603050405020304" pitchFamily="18" charset="0"/>
              </a:rPr>
              <a:t>, ВС = </a:t>
            </a:r>
            <a:r>
              <a:rPr lang="ru-RU" sz="2400" dirty="0" smtClean="0">
                <a:cs typeface="Times New Roman" panose="02020603050405020304" pitchFamily="18" charset="0"/>
              </a:rPr>
              <a:t>32.</a:t>
            </a:r>
            <a:endParaRPr lang="ru-RU" sz="24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79285" y="1467843"/>
            <a:ext cx="3224962" cy="2231435"/>
            <a:chOff x="379285" y="2459926"/>
            <a:chExt cx="3224962" cy="2231435"/>
          </a:xfrm>
        </p:grpSpPr>
        <p:sp>
          <p:nvSpPr>
            <p:cNvPr id="3" name="Прямоугольный треугольник 2"/>
            <p:cNvSpPr/>
            <p:nvPr/>
          </p:nvSpPr>
          <p:spPr>
            <a:xfrm>
              <a:off x="872067" y="2819401"/>
              <a:ext cx="2466590" cy="1482973"/>
            </a:xfrm>
            <a:prstGeom prst="rtTriangle">
              <a:avLst/>
            </a:prstGeom>
            <a:solidFill>
              <a:srgbClr val="FFFFFF"/>
            </a:solidFill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3105392" y="4186077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В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427575" y="2459926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А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379285" y="4186077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i="1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С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731416" y="4229696"/>
              <a:ext cx="663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32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1857802" y="3157918"/>
              <a:ext cx="663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40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872067" y="4058604"/>
              <a:ext cx="251883" cy="243770"/>
            </a:xfrm>
            <a:prstGeom prst="rect">
              <a:avLst/>
            </a:prstGeom>
            <a:noFill/>
            <a:ln w="1905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4080355" y="2389595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9284" y="486613"/>
            <a:ext cx="83921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Найдите площадь прямоугольного треугольника, если его катет и гипотенуза равны соответственно </a:t>
            </a:r>
            <a:r>
              <a:rPr lang="ru-RU" sz="2200" dirty="0" smtClean="0">
                <a:solidFill>
                  <a:srgbClr val="4D4B41"/>
                </a:solidFill>
              </a:rPr>
              <a:t>32</a:t>
            </a:r>
            <a:r>
              <a:rPr lang="ru-RU" sz="2200" i="1" dirty="0" smtClean="0">
                <a:solidFill>
                  <a:srgbClr val="4D4B41"/>
                </a:solidFill>
              </a:rPr>
              <a:t> </a:t>
            </a:r>
            <a:r>
              <a:rPr lang="ru-RU" sz="2200" i="1" dirty="0">
                <a:solidFill>
                  <a:srgbClr val="4D4B41"/>
                </a:solidFill>
              </a:rPr>
              <a:t>и </a:t>
            </a:r>
            <a:r>
              <a:rPr lang="ru-RU" sz="2200" dirty="0" smtClean="0">
                <a:solidFill>
                  <a:srgbClr val="4D4B41"/>
                </a:solidFill>
              </a:rPr>
              <a:t>40</a:t>
            </a:r>
            <a:r>
              <a:rPr lang="ru-RU" sz="2200" i="1" dirty="0">
                <a:solidFill>
                  <a:srgbClr val="4D4B41"/>
                </a:solidFill>
              </a:rPr>
              <a:t>. 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60011" y="2917578"/>
            <a:ext cx="1650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934498"/>
              </p:ext>
            </p:extLst>
          </p:nvPr>
        </p:nvGraphicFramePr>
        <p:xfrm>
          <a:off x="5899233" y="2810269"/>
          <a:ext cx="2533568" cy="77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3" name="Уравнение" r:id="rId4" imgW="1282680" imgH="393480" progId="Equation.3">
                  <p:embed/>
                </p:oleObj>
              </mc:Choice>
              <mc:Fallback>
                <p:oleObj name="Уравнение" r:id="rId4" imgW="1282680" imgH="39348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233" y="2810269"/>
                        <a:ext cx="2533568" cy="770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29805"/>
              </p:ext>
            </p:extLst>
          </p:nvPr>
        </p:nvGraphicFramePr>
        <p:xfrm>
          <a:off x="628712" y="4225608"/>
          <a:ext cx="67865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4" name="Уравнение" r:id="rId6" imgW="3327120" imgH="203040" progId="Equation.3">
                  <p:embed/>
                </p:oleObj>
              </mc:Choice>
              <mc:Fallback>
                <p:oleObj name="Уравнение" r:id="rId6" imgW="3327120" imgH="20304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4225608"/>
                        <a:ext cx="67865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478125"/>
              </p:ext>
            </p:extLst>
          </p:nvPr>
        </p:nvGraphicFramePr>
        <p:xfrm>
          <a:off x="3329070" y="5003432"/>
          <a:ext cx="51403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5" name="Уравнение" r:id="rId8" imgW="2603160" imgH="393480" progId="Equation.3">
                  <p:embed/>
                </p:oleObj>
              </mc:Choice>
              <mc:Fallback>
                <p:oleObj name="Уравнение" r:id="rId8" imgW="2603160" imgH="393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070" y="5003432"/>
                        <a:ext cx="51403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437467" y="5739408"/>
            <a:ext cx="2272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 384.</a:t>
            </a:r>
            <a:endParaRPr lang="ru-RU" sz="2400" u="sng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582781"/>
              </p:ext>
            </p:extLst>
          </p:nvPr>
        </p:nvGraphicFramePr>
        <p:xfrm>
          <a:off x="628712" y="4676967"/>
          <a:ext cx="81867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6" name="Уравнение" r:id="rId10" imgW="4012920" imgH="228600" progId="Equation.3">
                  <p:embed/>
                </p:oleObj>
              </mc:Choice>
              <mc:Fallback>
                <p:oleObj name="Уравнение" r:id="rId10" imgW="4012920" imgH="2286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4676967"/>
                        <a:ext cx="81867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18518"/>
              </p:ext>
            </p:extLst>
          </p:nvPr>
        </p:nvGraphicFramePr>
        <p:xfrm>
          <a:off x="628712" y="5158214"/>
          <a:ext cx="25400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7" name="Уравнение" r:id="rId12" imgW="1244520" imgH="228600" progId="Equation.3">
                  <p:embed/>
                </p:oleObj>
              </mc:Choice>
              <mc:Fallback>
                <p:oleObj name="Уравнение" r:id="rId12" imgW="1244520" imgH="2286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712" y="5158214"/>
                        <a:ext cx="25400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354666"/>
            <a:ext cx="9144000" cy="55033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8" y="1352260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192</a:t>
            </a:r>
            <a:r>
              <a:rPr lang="ru-RU" sz="2400" i="1" dirty="0" smtClean="0">
                <a:cs typeface="Times New Roman" panose="02020603050405020304" pitchFamily="18" charset="0"/>
              </a:rPr>
              <a:t>, АС = ВС = </a:t>
            </a:r>
            <a:r>
              <a:rPr lang="ru-RU" sz="2400" dirty="0" smtClean="0">
                <a:cs typeface="Times New Roman" panose="02020603050405020304" pitchFamily="18" charset="0"/>
              </a:rPr>
              <a:t>104.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21509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2532" y="485781"/>
            <a:ext cx="8398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Боковая сторона равнобедренного треугольника равна </a:t>
            </a:r>
            <a:r>
              <a:rPr lang="ru-RU" sz="2200" dirty="0">
                <a:solidFill>
                  <a:srgbClr val="4D4B41"/>
                </a:solidFill>
              </a:rPr>
              <a:t>104</a:t>
            </a:r>
            <a:r>
              <a:rPr lang="ru-RU" sz="2200" i="1" dirty="0">
                <a:solidFill>
                  <a:srgbClr val="4D4B41"/>
                </a:solidFill>
              </a:rPr>
              <a:t>, а основание равно </a:t>
            </a:r>
            <a:r>
              <a:rPr lang="ru-RU" sz="2200" dirty="0">
                <a:solidFill>
                  <a:srgbClr val="4D4B41"/>
                </a:solidFill>
              </a:rPr>
              <a:t>192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этого треугольника</a:t>
            </a:r>
            <a:r>
              <a:rPr lang="ru-RU" sz="2200" i="1" dirty="0" smtClean="0">
                <a:solidFill>
                  <a:srgbClr val="4D4B41"/>
                </a:solidFill>
              </a:rPr>
              <a:t>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9434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537550"/>
              </p:ext>
            </p:extLst>
          </p:nvPr>
        </p:nvGraphicFramePr>
        <p:xfrm>
          <a:off x="5466381" y="2764971"/>
          <a:ext cx="3135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98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1" y="2764971"/>
                        <a:ext cx="3135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50850"/>
              </p:ext>
            </p:extLst>
          </p:nvPr>
        </p:nvGraphicFramePr>
        <p:xfrm>
          <a:off x="607183" y="5154184"/>
          <a:ext cx="52847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99" name="Уравнение" r:id="rId6" imgW="2590560" imgH="241200" progId="Equation.3">
                  <p:embed/>
                </p:oleObj>
              </mc:Choice>
              <mc:Fallback>
                <p:oleObj name="Уравнение" r:id="rId6" imgW="2590560" imgH="241200" progId="Equation.3">
                  <p:embed/>
                  <p:pic>
                    <p:nvPicPr>
                      <p:cNvPr id="0" name="Picture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183" y="5154184"/>
                        <a:ext cx="5284787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08249"/>
              </p:ext>
            </p:extLst>
          </p:nvPr>
        </p:nvGraphicFramePr>
        <p:xfrm>
          <a:off x="2678906" y="5603781"/>
          <a:ext cx="37861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0" name="Уравнение" r:id="rId8" imgW="1917360" imgH="393480" progId="Equation.3">
                  <p:embed/>
                </p:oleObj>
              </mc:Choice>
              <mc:Fallback>
                <p:oleObj name="Уравнение" r:id="rId8" imgW="1917360" imgH="393480" progId="Equation.3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906" y="5603781"/>
                        <a:ext cx="37861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3" y="6413950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3840.</a:t>
            </a:r>
            <a:endParaRPr lang="ru-RU" sz="2400" u="sng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78662" y="1391501"/>
            <a:ext cx="3246934" cy="2804858"/>
            <a:chOff x="432730" y="1883663"/>
            <a:chExt cx="3246934" cy="280485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32730" y="1883663"/>
              <a:ext cx="3246934" cy="2804858"/>
              <a:chOff x="432730" y="1883663"/>
              <a:chExt cx="3246934" cy="2804858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>
                <a:off x="871195" y="2306555"/>
                <a:ext cx="2464549" cy="1499091"/>
              </a:xfrm>
              <a:prstGeom prst="triangle">
                <a:avLst/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1771579" y="3747200"/>
                <a:ext cx="5245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Н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3180809" y="3630070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В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432730" y="3630070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А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101756" y="3555247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Прямая соединительная линия 30"/>
              <p:cNvCxnSpPr>
                <a:stCxn id="30" idx="0"/>
                <a:endCxn id="30" idx="3"/>
              </p:cNvCxnSpPr>
              <p:nvPr/>
            </p:nvCxnSpPr>
            <p:spPr>
              <a:xfrm>
                <a:off x="2103470" y="2306555"/>
                <a:ext cx="0" cy="1499091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1783508" y="1883663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С</a:t>
                </a:r>
                <a:endParaRPr lang="ru-RU" altLang="ru-RU" i="1" dirty="0">
                  <a:latin typeface="+mn-lt"/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2582136" y="2675419"/>
                <a:ext cx="8499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latin typeface="+mn-lt"/>
                  </a:rPr>
                  <a:t> </a:t>
                </a:r>
                <a:r>
                  <a:rPr lang="ru-RU" altLang="ru-RU" dirty="0" smtClean="0">
                    <a:latin typeface="+mn-lt"/>
                  </a:rPr>
                  <a:t>104</a:t>
                </a:r>
                <a:endParaRPr lang="ru-RU" altLang="ru-RU" dirty="0">
                  <a:latin typeface="+mn-lt"/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46315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40" name="TextBox 39"/>
              <p:cNvSpPr txBox="1">
                <a:spLocks noChangeArrowheads="1"/>
              </p:cNvSpPr>
              <p:nvPr/>
            </p:nvSpPr>
            <p:spPr bwMode="auto">
              <a:xfrm>
                <a:off x="1725000" y="4226856"/>
                <a:ext cx="7569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ru-RU" altLang="ru-RU" dirty="0" smtClean="0">
                    <a:latin typeface="+mn-lt"/>
                  </a:rPr>
                  <a:t>192</a:t>
                </a:r>
                <a:endParaRPr lang="ru-RU" altLang="ru-RU" dirty="0">
                  <a:latin typeface="+mn-lt"/>
                </a:endParaRPr>
              </a:p>
            </p:txBody>
          </p:sp>
          <p:sp>
            <p:nvSpPr>
              <p:cNvPr id="41" name="Левая фигурная скобка 40"/>
              <p:cNvSpPr/>
              <p:nvPr/>
            </p:nvSpPr>
            <p:spPr>
              <a:xfrm rot="16200000">
                <a:off x="1950413" y="2921675"/>
                <a:ext cx="306119" cy="2464549"/>
              </a:xfrm>
              <a:prstGeom prst="leftBrace">
                <a:avLst>
                  <a:gd name="adj1" fmla="val 45934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635098" y="2948089"/>
              <a:ext cx="121561" cy="131826"/>
            </a:xfrm>
            <a:prstGeom prst="line">
              <a:avLst/>
            </a:prstGeom>
            <a:noFill/>
            <a:ln w="381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491708" y="3707319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728849" y="3709175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639305"/>
              </p:ext>
            </p:extLst>
          </p:nvPr>
        </p:nvGraphicFramePr>
        <p:xfrm>
          <a:off x="3766308" y="3126551"/>
          <a:ext cx="42513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1" name="Уравнение" r:id="rId10" imgW="2082600" imgH="203040" progId="Equation.3">
                  <p:embed/>
                </p:oleObj>
              </mc:Choice>
              <mc:Fallback>
                <p:oleObj name="Уравнение" r:id="rId10" imgW="2082600" imgH="203040" progId="Equation.3">
                  <p:embed/>
                  <p:pic>
                    <p:nvPicPr>
                      <p:cNvPr id="0" name="Picture 2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3126551"/>
                        <a:ext cx="425132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№2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3773"/>
              </p:ext>
            </p:extLst>
          </p:nvPr>
        </p:nvGraphicFramePr>
        <p:xfrm>
          <a:off x="3766308" y="3407125"/>
          <a:ext cx="51577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2" name="Уравнение" r:id="rId12" imgW="2527200" imgH="393480" progId="Equation.3">
                  <p:embed/>
                </p:oleObj>
              </mc:Choice>
              <mc:Fallback>
                <p:oleObj name="Уравнение" r:id="rId12" imgW="2527200" imgH="393480" progId="Equation.3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3407125"/>
                        <a:ext cx="5157788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32741"/>
              </p:ext>
            </p:extLst>
          </p:nvPr>
        </p:nvGraphicFramePr>
        <p:xfrm>
          <a:off x="582612" y="4240094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3" name="Уравнение" r:id="rId14" imgW="3377880" imgH="203040" progId="Equation.3">
                  <p:embed/>
                </p:oleObj>
              </mc:Choice>
              <mc:Fallback>
                <p:oleObj name="Уравнение" r:id="rId14" imgW="3377880" imgH="203040" progId="Equation.3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4240094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16056"/>
              </p:ext>
            </p:extLst>
          </p:nvPr>
        </p:nvGraphicFramePr>
        <p:xfrm>
          <a:off x="6027735" y="5041389"/>
          <a:ext cx="25336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4" name="Уравнение" r:id="rId16" imgW="1282680" imgH="393480" progId="Equation.3">
                  <p:embed/>
                </p:oleObj>
              </mc:Choice>
              <mc:Fallback>
                <p:oleObj name="Уравнение" r:id="rId16" imgW="1282680" imgH="393480" progId="Equation.3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5" y="5041389"/>
                        <a:ext cx="25336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29891"/>
              </p:ext>
            </p:extLst>
          </p:nvPr>
        </p:nvGraphicFramePr>
        <p:xfrm>
          <a:off x="582610" y="4684125"/>
          <a:ext cx="79787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5" name="Уравнение" r:id="rId18" imgW="3911400" imgH="228600" progId="Equation.3">
                  <p:embed/>
                </p:oleObj>
              </mc:Choice>
              <mc:Fallback>
                <p:oleObj name="Уравнение" r:id="rId18" imgW="3911400" imgH="228600" progId="Equation.3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0" y="4684125"/>
                        <a:ext cx="79787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0" y="1481667"/>
            <a:ext cx="9144000" cy="5376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6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844526" y="1574274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п/у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АВ = </a:t>
            </a:r>
            <a:r>
              <a:rPr lang="ru-RU" sz="2400" dirty="0" smtClean="0">
                <a:cs typeface="Times New Roman" panose="02020603050405020304" pitchFamily="18" charset="0"/>
              </a:rPr>
              <a:t>92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sz="2400" i="1" dirty="0" smtClean="0">
                <a:cs typeface="Times New Roman" panose="02020603050405020304" pitchFamily="18" charset="0"/>
              </a:rPr>
              <a:t>А = </a:t>
            </a:r>
            <a:r>
              <a:rPr lang="ru-RU" sz="2400" dirty="0" smtClean="0">
                <a:cs typeface="Times New Roman" panose="02020603050405020304" pitchFamily="18" charset="0"/>
              </a:rPr>
              <a:t>45°.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836885" y="2396219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3459" y="459391"/>
            <a:ext cx="83880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В прямоугольном треугольнике гипотенуза равна </a:t>
            </a:r>
            <a:r>
              <a:rPr lang="ru-RU" sz="2200" dirty="0">
                <a:solidFill>
                  <a:srgbClr val="4D4B41"/>
                </a:solidFill>
              </a:rPr>
              <a:t>92</a:t>
            </a:r>
            <a:r>
              <a:rPr lang="ru-RU" sz="2200" i="1" dirty="0">
                <a:solidFill>
                  <a:srgbClr val="4D4B41"/>
                </a:solidFill>
              </a:rPr>
              <a:t>, а один из острых углов </a:t>
            </a:r>
            <a:r>
              <a:rPr lang="ru-RU" sz="2200" i="1" dirty="0" smtClean="0">
                <a:solidFill>
                  <a:srgbClr val="4D4B41"/>
                </a:solidFill>
              </a:rPr>
              <a:t>равен </a:t>
            </a:r>
            <a:r>
              <a:rPr lang="ru-RU" sz="2200" dirty="0" smtClean="0">
                <a:solidFill>
                  <a:srgbClr val="4D4B41"/>
                </a:solidFill>
              </a:rPr>
              <a:t>45</a:t>
            </a:r>
            <a:r>
              <a:rPr lang="ru-RU" sz="2200" i="1" dirty="0" smtClean="0">
                <a:solidFill>
                  <a:srgbClr val="4D4B41"/>
                </a:solidFill>
              </a:rPr>
              <a:t>°. </a:t>
            </a:r>
            <a:r>
              <a:rPr lang="ru-RU" sz="2200" i="1" dirty="0"/>
              <a:t>Найдите площадь треугольника.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36884" y="2891357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33378"/>
              </p:ext>
            </p:extLst>
          </p:nvPr>
        </p:nvGraphicFramePr>
        <p:xfrm>
          <a:off x="3798885" y="3744491"/>
          <a:ext cx="19573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36" name="Уравнение" r:id="rId4" imgW="990360" imgH="203040" progId="Equation.3">
                  <p:embed/>
                </p:oleObj>
              </mc:Choice>
              <mc:Fallback>
                <p:oleObj name="Уравнение" r:id="rId4" imgW="990360" imgH="203040" progId="Equation.3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5" y="3744491"/>
                        <a:ext cx="19573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44624"/>
              </p:ext>
            </p:extLst>
          </p:nvPr>
        </p:nvGraphicFramePr>
        <p:xfrm>
          <a:off x="580045" y="4674810"/>
          <a:ext cx="1943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37" name="Уравнение" r:id="rId6" imgW="952200" imgH="203040" progId="Equation.3">
                  <p:embed/>
                </p:oleObj>
              </mc:Choice>
              <mc:Fallback>
                <p:oleObj name="Уравнение" r:id="rId6" imgW="952200" imgH="203040" progId="Equation.3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45" y="4674810"/>
                        <a:ext cx="1943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559521"/>
              </p:ext>
            </p:extLst>
          </p:nvPr>
        </p:nvGraphicFramePr>
        <p:xfrm>
          <a:off x="3836884" y="5276247"/>
          <a:ext cx="34607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38" name="Уравнение" r:id="rId8" imgW="1752480" imgH="393480" progId="Equation.3">
                  <p:embed/>
                </p:oleObj>
              </mc:Choice>
              <mc:Fallback>
                <p:oleObj name="Уравнение" r:id="rId8" imgW="1752480" imgH="393480" progId="Equation.3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884" y="5276247"/>
                        <a:ext cx="34607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104798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2116.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№3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77260"/>
              </p:ext>
            </p:extLst>
          </p:nvPr>
        </p:nvGraphicFramePr>
        <p:xfrm>
          <a:off x="5822551" y="3739233"/>
          <a:ext cx="32400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39" name="Уравнение" r:id="rId10" imgW="1587240" imgH="203040" progId="Equation.3">
                  <p:embed/>
                </p:oleObj>
              </mc:Choice>
              <mc:Fallback>
                <p:oleObj name="Уравнение" r:id="rId10" imgW="1587240" imgH="203040" progId="Equation.3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51" y="3739233"/>
                        <a:ext cx="324008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03803"/>
              </p:ext>
            </p:extLst>
          </p:nvPr>
        </p:nvGraphicFramePr>
        <p:xfrm>
          <a:off x="582612" y="4189205"/>
          <a:ext cx="6324601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0" name="Уравнение" r:id="rId12" imgW="3098520" imgH="228600" progId="Equation.3">
                  <p:embed/>
                </p:oleObj>
              </mc:Choice>
              <mc:Fallback>
                <p:oleObj name="Уравнение" r:id="rId12" imgW="3098520" imgH="228600" progId="Equation.3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4189205"/>
                        <a:ext cx="6324601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06358"/>
              </p:ext>
            </p:extLst>
          </p:nvPr>
        </p:nvGraphicFramePr>
        <p:xfrm>
          <a:off x="3798885" y="4539845"/>
          <a:ext cx="48418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1" name="Уравнение" r:id="rId14" imgW="2450880" imgH="393480" progId="Equation.3">
                  <p:embed/>
                </p:oleObj>
              </mc:Choice>
              <mc:Fallback>
                <p:oleObj name="Уравнение" r:id="rId14" imgW="2450880" imgH="393480" progId="Equation.3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5" y="4539845"/>
                        <a:ext cx="48418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3637" y="1459256"/>
            <a:ext cx="2937400" cy="2808166"/>
            <a:chOff x="353637" y="1459256"/>
            <a:chExt cx="2937400" cy="280816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53637" y="1459256"/>
              <a:ext cx="2792709" cy="2782044"/>
              <a:chOff x="353637" y="1459256"/>
              <a:chExt cx="2792709" cy="2782044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353637" y="1459256"/>
                <a:ext cx="2792709" cy="2681317"/>
                <a:chOff x="353637" y="1205174"/>
                <a:chExt cx="2792709" cy="2681317"/>
              </a:xfrm>
            </p:grpSpPr>
            <p:grpSp>
              <p:nvGrpSpPr>
                <p:cNvPr id="33" name="Группа 32"/>
                <p:cNvGrpSpPr/>
                <p:nvPr/>
              </p:nvGrpSpPr>
              <p:grpSpPr>
                <a:xfrm>
                  <a:off x="353637" y="1205174"/>
                  <a:ext cx="2792709" cy="2681317"/>
                  <a:chOff x="353637" y="2197257"/>
                  <a:chExt cx="2792709" cy="2681317"/>
                </a:xfrm>
              </p:grpSpPr>
              <p:sp>
                <p:nvSpPr>
                  <p:cNvPr id="36" name="Прямоугольный треугольник 35"/>
                  <p:cNvSpPr/>
                  <p:nvPr/>
                </p:nvSpPr>
                <p:spPr>
                  <a:xfrm>
                    <a:off x="872067" y="2559471"/>
                    <a:ext cx="1981200" cy="1988728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28575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7491" y="4413382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А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4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9412" y="2197257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В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5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394" y="4416909"/>
                    <a:ext cx="49885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i="1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С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6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637" y="3290124"/>
                    <a:ext cx="46679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 </a:t>
                    </a:r>
                    <a:r>
                      <a:rPr lang="ru-RU" altLang="ru-RU" i="1" dirty="0" smtClean="0">
                        <a:latin typeface="+mn-lt"/>
                      </a:rPr>
                      <a:t>х</a:t>
                    </a:r>
                    <a:endParaRPr lang="ru-RU" altLang="ru-RU" i="1" dirty="0">
                      <a:latin typeface="+mn-lt"/>
                    </a:endParaRPr>
                  </a:p>
                </p:txBody>
              </p:sp>
              <p:sp>
                <p:nvSpPr>
                  <p:cNvPr id="49" name="Text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4270" y="3201590"/>
                    <a:ext cx="66396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E0752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EC3AE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BDCAE9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ru-RU" dirty="0" smtClean="0">
                        <a:latin typeface="+mn-lt"/>
                      </a:rPr>
                      <a:t> </a:t>
                    </a:r>
                    <a:r>
                      <a:rPr lang="ru-RU" altLang="ru-RU" dirty="0" smtClean="0">
                        <a:latin typeface="+mn-lt"/>
                      </a:rPr>
                      <a:t>92</a:t>
                    </a:r>
                    <a:endParaRPr lang="ru-RU" altLang="ru-RU" dirty="0">
                      <a:latin typeface="+mn-lt"/>
                    </a:endParaRPr>
                  </a:p>
                </p:txBody>
              </p:sp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872067" y="4304136"/>
                    <a:ext cx="251883" cy="243770"/>
                  </a:xfrm>
                  <a:prstGeom prst="rect">
                    <a:avLst/>
                  </a:prstGeom>
                  <a:noFill/>
                  <a:ln w="19050"/>
                  <a:effectLst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1850219" y="3452551"/>
                  <a:ext cx="0" cy="206544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872067" y="2452977"/>
                  <a:ext cx="0" cy="206544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39973" y="3779635"/>
                <a:ext cx="46679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dirty="0" smtClean="0">
                    <a:latin typeface="+mn-lt"/>
                  </a:rPr>
                  <a:t> </a:t>
                </a:r>
                <a:r>
                  <a:rPr lang="ru-RU" altLang="ru-RU" i="1" dirty="0" smtClean="0">
                    <a:latin typeface="+mn-lt"/>
                  </a:rPr>
                  <a:t>х</a:t>
                </a:r>
                <a:endParaRPr lang="ru-RU" altLang="ru-RU" i="1" dirty="0">
                  <a:latin typeface="+mn-lt"/>
                </a:endParaRPr>
              </a:p>
            </p:txBody>
          </p:sp>
        </p:grpSp>
        <p:sp>
          <p:nvSpPr>
            <p:cNvPr id="59" name="Дуга 58"/>
            <p:cNvSpPr/>
            <p:nvPr/>
          </p:nvSpPr>
          <p:spPr>
            <a:xfrm>
              <a:off x="2376637" y="3353022"/>
              <a:ext cx="914400" cy="914400"/>
            </a:xfrm>
            <a:prstGeom prst="arc">
              <a:avLst>
                <a:gd name="adj1" fmla="val 10827000"/>
                <a:gd name="adj2" fmla="val 13651166"/>
              </a:avLst>
            </a:prstGeom>
            <a:noFill/>
            <a:ln w="28575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1745052" y="3353022"/>
              <a:ext cx="7873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45°</a:t>
              </a:r>
              <a:endParaRPr lang="ru-RU" altLang="ru-RU" dirty="0">
                <a:latin typeface="+mn-lt"/>
              </a:endParaRPr>
            </a:p>
          </p:txBody>
        </p:sp>
      </p:grpSp>
      <p:graphicFrame>
        <p:nvGraphicFramePr>
          <p:cNvPr id="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951582"/>
              </p:ext>
            </p:extLst>
          </p:nvPr>
        </p:nvGraphicFramePr>
        <p:xfrm>
          <a:off x="5536957" y="3007375"/>
          <a:ext cx="27098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2" name="Уравнение" r:id="rId16" imgW="1371600" imgH="203040" progId="Equation.3">
                  <p:embed/>
                </p:oleObj>
              </mc:Choice>
              <mc:Fallback>
                <p:oleObj name="Уравнение" r:id="rId16" imgW="1371600" imgH="203040" progId="Equation.3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957" y="3007375"/>
                        <a:ext cx="27098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79759"/>
              </p:ext>
            </p:extLst>
          </p:nvPr>
        </p:nvGraphicFramePr>
        <p:xfrm>
          <a:off x="3844526" y="3360740"/>
          <a:ext cx="52181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3" name="Уравнение" r:id="rId18" imgW="2641320" imgH="203040" progId="Equation.3">
                  <p:embed/>
                </p:oleObj>
              </mc:Choice>
              <mc:Fallback>
                <p:oleObj name="Уравнение" r:id="rId18" imgW="2641320" imgH="203040" progId="Equation.3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526" y="3360740"/>
                        <a:ext cx="52181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685989"/>
              </p:ext>
            </p:extLst>
          </p:nvPr>
        </p:nvGraphicFramePr>
        <p:xfrm>
          <a:off x="574927" y="5153462"/>
          <a:ext cx="1736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4" name="Уравнение" r:id="rId20" imgW="850680" imgH="203040" progId="Equation.3">
                  <p:embed/>
                </p:oleObj>
              </mc:Choice>
              <mc:Fallback>
                <p:oleObj name="Уравнение" r:id="rId20" imgW="850680" imgH="203040" progId="Equation.3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27" y="5153462"/>
                        <a:ext cx="17367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56089"/>
              </p:ext>
            </p:extLst>
          </p:nvPr>
        </p:nvGraphicFramePr>
        <p:xfrm>
          <a:off x="582612" y="5666554"/>
          <a:ext cx="16573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45" name="Уравнение" r:id="rId22" imgW="812520" imgH="203040" progId="Equation.3">
                  <p:embed/>
                </p:oleObj>
              </mc:Choice>
              <mc:Fallback>
                <p:oleObj name="Уравнение" r:id="rId22" imgW="812520" imgH="203040" progId="Equation.3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5666554"/>
                        <a:ext cx="16573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0" y="1567387"/>
            <a:ext cx="9144000" cy="52906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9" y="135183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Р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∆АВС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ru-RU" sz="2400" dirty="0" smtClean="0">
                <a:cs typeface="Times New Roman" panose="02020603050405020304" pitchFamily="18" charset="0"/>
              </a:rPr>
              <a:t>338</a:t>
            </a:r>
            <a:r>
              <a:rPr lang="ru-RU" sz="2400" i="1" dirty="0" smtClean="0">
                <a:cs typeface="Times New Roman" panose="02020603050405020304" pitchFamily="18" charset="0"/>
              </a:rPr>
              <a:t>, АС = ВС = </a:t>
            </a:r>
            <a:r>
              <a:rPr lang="ru-RU" sz="2400" dirty="0" smtClean="0">
                <a:cs typeface="Times New Roman" panose="02020603050405020304" pitchFamily="18" charset="0"/>
              </a:rPr>
              <a:t>97.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570" y="476620"/>
            <a:ext cx="8188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Периметр равнобедренного треугольника равен </a:t>
            </a:r>
            <a:r>
              <a:rPr lang="ru-RU" sz="2200" dirty="0">
                <a:solidFill>
                  <a:srgbClr val="4D4B41"/>
                </a:solidFill>
              </a:rPr>
              <a:t>338</a:t>
            </a:r>
            <a:r>
              <a:rPr lang="ru-RU" sz="2200" i="1" dirty="0">
                <a:solidFill>
                  <a:srgbClr val="4D4B41"/>
                </a:solidFill>
              </a:rPr>
              <a:t>, а боковая </a:t>
            </a:r>
            <a:r>
              <a:rPr lang="ru-RU" sz="2200" i="1" dirty="0" smtClean="0">
                <a:solidFill>
                  <a:srgbClr val="4D4B41"/>
                </a:solidFill>
              </a:rPr>
              <a:t>сторона – </a:t>
            </a:r>
            <a:r>
              <a:rPr lang="ru-RU" sz="2200" dirty="0" smtClean="0">
                <a:solidFill>
                  <a:srgbClr val="4D4B41"/>
                </a:solidFill>
              </a:rPr>
              <a:t>97</a:t>
            </a:r>
            <a:r>
              <a:rPr lang="ru-RU" sz="2200" i="1" dirty="0" smtClean="0">
                <a:solidFill>
                  <a:srgbClr val="4D4B41"/>
                </a:solidFill>
              </a:rPr>
              <a:t>. </a:t>
            </a:r>
            <a:r>
              <a:rPr lang="ru-RU" sz="2200" i="1" dirty="0">
                <a:solidFill>
                  <a:srgbClr val="4D4B41"/>
                </a:solidFill>
              </a:rPr>
              <a:t>Найдите площадь треугольника.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51984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217650"/>
              </p:ext>
            </p:extLst>
          </p:nvPr>
        </p:nvGraphicFramePr>
        <p:xfrm>
          <a:off x="5466382" y="2745387"/>
          <a:ext cx="31369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1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2" y="2745387"/>
                        <a:ext cx="31369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11742"/>
              </p:ext>
            </p:extLst>
          </p:nvPr>
        </p:nvGraphicFramePr>
        <p:xfrm>
          <a:off x="369888" y="5133975"/>
          <a:ext cx="40782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2" name="Уравнение" r:id="rId6" imgW="2031840" imgH="241200" progId="Equation.3">
                  <p:embed/>
                </p:oleObj>
              </mc:Choice>
              <mc:Fallback>
                <p:oleObj name="Уравнение" r:id="rId6" imgW="2031840" imgH="241200" progId="Equation.3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5133975"/>
                        <a:ext cx="407828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485692"/>
              </p:ext>
            </p:extLst>
          </p:nvPr>
        </p:nvGraphicFramePr>
        <p:xfrm>
          <a:off x="2678906" y="5603781"/>
          <a:ext cx="37861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3" name="Уравнение" r:id="rId8" imgW="1917360" imgH="393480" progId="Equation.3">
                  <p:embed/>
                </p:oleObj>
              </mc:Choice>
              <mc:Fallback>
                <p:oleObj name="Уравнение" r:id="rId8" imgW="1917360" imgH="393480" progId="Equation.3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906" y="5603781"/>
                        <a:ext cx="37861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4281" y="6375306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4680.</a:t>
            </a:r>
            <a:endParaRPr lang="ru-RU" sz="2400" u="sng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178662" y="1147663"/>
            <a:ext cx="3246934" cy="2325202"/>
            <a:chOff x="432730" y="1883663"/>
            <a:chExt cx="3246934" cy="2325202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432730" y="1883663"/>
              <a:ext cx="3246934" cy="2325202"/>
              <a:chOff x="432730" y="1883663"/>
              <a:chExt cx="3246934" cy="2325202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>
                <a:off x="871195" y="2306555"/>
                <a:ext cx="2464549" cy="1499091"/>
              </a:xfrm>
              <a:prstGeom prst="triangle">
                <a:avLst/>
              </a:prstGeom>
              <a:solidFill>
                <a:srgbClr val="FFFFFF"/>
              </a:solidFill>
              <a:ln w="28575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dk1"/>
                  </a:solidFill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1771579" y="3747200"/>
                <a:ext cx="5245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Н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3180809" y="3630070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В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432730" y="3630070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А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2096993" y="3555247"/>
                <a:ext cx="247215" cy="253271"/>
              </a:xfrm>
              <a:prstGeom prst="rect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schemeClr val="dk1"/>
                  </a:solidFill>
                </a:endParaRPr>
              </a:p>
            </p:txBody>
          </p:sp>
          <p:cxnSp>
            <p:nvCxnSpPr>
              <p:cNvPr id="31" name="Прямая соединительная линия 30"/>
              <p:cNvCxnSpPr>
                <a:stCxn id="30" idx="0"/>
                <a:endCxn id="30" idx="3"/>
              </p:cNvCxnSpPr>
              <p:nvPr/>
            </p:nvCxnSpPr>
            <p:spPr>
              <a:xfrm>
                <a:off x="2103470" y="2306555"/>
                <a:ext cx="0" cy="1499091"/>
              </a:xfrm>
              <a:prstGeom prst="line">
                <a:avLst/>
              </a:prstGeom>
              <a:noFill/>
              <a:ln w="1905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1783508" y="1883663"/>
                <a:ext cx="4988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i="1" dirty="0" smtClean="0">
                    <a:solidFill>
                      <a:srgbClr val="002060"/>
                    </a:solidFill>
                    <a:latin typeface="+mn-lt"/>
                  </a:rPr>
                  <a:t>С</a:t>
                </a:r>
                <a:endParaRPr lang="ru-RU" altLang="ru-RU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2677515" y="2675419"/>
                <a:ext cx="6591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ru-RU" i="1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ru-RU" altLang="ru-RU" dirty="0" smtClean="0">
                    <a:solidFill>
                      <a:srgbClr val="002060"/>
                    </a:solidFill>
                    <a:latin typeface="+mn-lt"/>
                  </a:rPr>
                  <a:t>97</a:t>
                </a:r>
                <a:endParaRPr lang="ru-RU" altLang="ru-RU" dirty="0">
                  <a:solidFill>
                    <a:srgbClr val="002060"/>
                  </a:solidFill>
                  <a:latin typeface="+mn-lt"/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46315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635098" y="2948089"/>
              <a:ext cx="121561" cy="131826"/>
            </a:xfrm>
            <a:prstGeom prst="line">
              <a:avLst/>
            </a:prstGeom>
            <a:noFill/>
            <a:ln w="38100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1491708" y="3707319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728849" y="3709175"/>
              <a:ext cx="578" cy="199358"/>
            </a:xfrm>
            <a:prstGeom prst="line">
              <a:avLst/>
            </a:prstGeom>
            <a:noFill/>
            <a:ln w="98425" cmpd="dbl"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№4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8540"/>
              </p:ext>
            </p:extLst>
          </p:nvPr>
        </p:nvGraphicFramePr>
        <p:xfrm>
          <a:off x="383177" y="3532954"/>
          <a:ext cx="861277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4" name="Уравнение" r:id="rId10" imgW="4368600" imgH="393480" progId="Equation.3">
                  <p:embed/>
                </p:oleObj>
              </mc:Choice>
              <mc:Fallback>
                <p:oleObj name="Уравнение" r:id="rId10" imgW="4368600" imgH="393480" progId="Equation.3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3532954"/>
                        <a:ext cx="8612777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76643"/>
              </p:ext>
            </p:extLst>
          </p:nvPr>
        </p:nvGraphicFramePr>
        <p:xfrm>
          <a:off x="383177" y="4223808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5" name="Уравнение" r:id="rId12" imgW="3377880" imgH="203040" progId="Equation.3">
                  <p:embed/>
                </p:oleObj>
              </mc:Choice>
              <mc:Fallback>
                <p:oleObj name="Уравнение" r:id="rId12" imgW="3377880" imgH="203040" progId="Equation.3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4223808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41180"/>
              </p:ext>
            </p:extLst>
          </p:nvPr>
        </p:nvGraphicFramePr>
        <p:xfrm>
          <a:off x="4689565" y="5030788"/>
          <a:ext cx="26082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6" name="Уравнение" r:id="rId14" imgW="1320480" imgH="393480" progId="Equation.3">
                  <p:embed/>
                </p:oleObj>
              </mc:Choice>
              <mc:Fallback>
                <p:oleObj name="Уравнение" r:id="rId14" imgW="1320480" imgH="393480" progId="Equation.3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565" y="5030788"/>
                        <a:ext cx="260826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039125"/>
              </p:ext>
            </p:extLst>
          </p:nvPr>
        </p:nvGraphicFramePr>
        <p:xfrm>
          <a:off x="2876551" y="3214383"/>
          <a:ext cx="6107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7" name="Уравнение" r:id="rId16" imgW="3111480" imgH="228600" progId="Equation.3">
                  <p:embed/>
                </p:oleObj>
              </mc:Choice>
              <mc:Fallback>
                <p:oleObj name="Уравнение" r:id="rId16" imgW="3111480" imgH="228600" progId="Equation.3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1" y="3214383"/>
                        <a:ext cx="61071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295373"/>
              </p:ext>
            </p:extLst>
          </p:nvPr>
        </p:nvGraphicFramePr>
        <p:xfrm>
          <a:off x="369888" y="4685438"/>
          <a:ext cx="86137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38" name="Уравнение" r:id="rId18" imgW="4292280" imgH="228600" progId="Equation.3">
                  <p:embed/>
                </p:oleObj>
              </mc:Choice>
              <mc:Fallback>
                <p:oleObj name="Уравнение" r:id="rId18" imgW="4292280" imgH="228600" progId="Equation.3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685438"/>
                        <a:ext cx="86137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766309" y="1351838"/>
            <a:ext cx="4076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Дано:</a:t>
            </a:r>
            <a:r>
              <a:rPr lang="ru-RU" sz="2400" i="1" dirty="0" smtClean="0"/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∆АВС – р/б</a:t>
            </a:r>
          </a:p>
          <a:p>
            <a:r>
              <a:rPr lang="ru-RU" sz="2400" i="1" dirty="0" smtClean="0">
                <a:cs typeface="Times New Roman" panose="02020603050405020304" pitchFamily="18" charset="0"/>
              </a:rPr>
              <a:t>Р</a:t>
            </a:r>
            <a:r>
              <a:rPr lang="ru-RU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∆АВС</a:t>
            </a:r>
            <a:r>
              <a:rPr lang="ru-RU" sz="2400" i="1" dirty="0" smtClean="0">
                <a:cs typeface="Times New Roman" panose="02020603050405020304" pitchFamily="18" charset="0"/>
              </a:rPr>
              <a:t> = </a:t>
            </a:r>
            <a:r>
              <a:rPr lang="ru-RU" sz="2400" dirty="0" smtClean="0">
                <a:cs typeface="Times New Roman" panose="02020603050405020304" pitchFamily="18" charset="0"/>
              </a:rPr>
              <a:t>288</a:t>
            </a:r>
            <a:r>
              <a:rPr lang="ru-RU" sz="2400" i="1" dirty="0" smtClean="0">
                <a:cs typeface="Times New Roman" panose="02020603050405020304" pitchFamily="18" charset="0"/>
              </a:rPr>
              <a:t>, АВ = </a:t>
            </a:r>
            <a:r>
              <a:rPr lang="ru-RU" sz="2400" dirty="0" smtClean="0">
                <a:cs typeface="Times New Roman" panose="02020603050405020304" pitchFamily="18" charset="0"/>
              </a:rPr>
              <a:t>140.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66309" y="2181971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</a:t>
            </a:r>
            <a:r>
              <a:rPr lang="en-US" sz="2400" i="1" dirty="0" smtClean="0"/>
              <a:t>S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7570" y="476620"/>
            <a:ext cx="8188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rgbClr val="4D4B41"/>
                </a:solidFill>
              </a:rPr>
              <a:t>Периметр равнобедренного треугольника равен </a:t>
            </a:r>
            <a:r>
              <a:rPr lang="ru-RU" sz="2200" dirty="0">
                <a:solidFill>
                  <a:srgbClr val="4D4B41"/>
                </a:solidFill>
              </a:rPr>
              <a:t>288</a:t>
            </a:r>
            <a:r>
              <a:rPr lang="ru-RU" sz="2200" i="1" dirty="0">
                <a:solidFill>
                  <a:srgbClr val="4D4B41"/>
                </a:solidFill>
              </a:rPr>
              <a:t>, а </a:t>
            </a:r>
            <a:r>
              <a:rPr lang="ru-RU" sz="2200" i="1" dirty="0" smtClean="0">
                <a:solidFill>
                  <a:srgbClr val="4D4B41"/>
                </a:solidFill>
              </a:rPr>
              <a:t>основание – </a:t>
            </a:r>
            <a:r>
              <a:rPr lang="ru-RU" sz="2200" dirty="0" smtClean="0">
                <a:solidFill>
                  <a:srgbClr val="4D4B41"/>
                </a:solidFill>
              </a:rPr>
              <a:t>140</a:t>
            </a:r>
            <a:r>
              <a:rPr lang="ru-RU" sz="2200" i="1" dirty="0">
                <a:solidFill>
                  <a:srgbClr val="4D4B41"/>
                </a:solidFill>
              </a:rPr>
              <a:t>. Найдите площадь треугольника. </a:t>
            </a:r>
            <a:endParaRPr lang="ru-RU" sz="22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68918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76676"/>
              </p:ext>
            </p:extLst>
          </p:nvPr>
        </p:nvGraphicFramePr>
        <p:xfrm>
          <a:off x="5466382" y="2760368"/>
          <a:ext cx="31369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1" name="Уравнение" r:id="rId4" imgW="1587240" imgH="203040" progId="Equation.3">
                  <p:embed/>
                </p:oleObj>
              </mc:Choice>
              <mc:Fallback>
                <p:oleObj name="Уравнение" r:id="rId4" imgW="1587240" imgH="203040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382" y="2760368"/>
                        <a:ext cx="31369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206514"/>
              </p:ext>
            </p:extLst>
          </p:nvPr>
        </p:nvGraphicFramePr>
        <p:xfrm>
          <a:off x="364717" y="5154837"/>
          <a:ext cx="38735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2" name="Уравнение" r:id="rId6" imgW="1930320" imgH="215640" progId="Equation.3">
                  <p:embed/>
                </p:oleObj>
              </mc:Choice>
              <mc:Fallback>
                <p:oleObj name="Уравнение" r:id="rId6" imgW="1930320" imgH="215640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17" y="5154837"/>
                        <a:ext cx="38735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974073"/>
              </p:ext>
            </p:extLst>
          </p:nvPr>
        </p:nvGraphicFramePr>
        <p:xfrm>
          <a:off x="2690813" y="5605463"/>
          <a:ext cx="37607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3" name="Уравнение" r:id="rId8" imgW="1904760" imgH="393480" progId="Equation.3">
                  <p:embed/>
                </p:oleObj>
              </mc:Choice>
              <mc:Fallback>
                <p:oleObj name="Уравнение" r:id="rId8" imgW="1904760" imgH="393480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605463"/>
                        <a:ext cx="376078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368521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1680.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№5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78359"/>
              </p:ext>
            </p:extLst>
          </p:nvPr>
        </p:nvGraphicFramePr>
        <p:xfrm>
          <a:off x="383177" y="3541421"/>
          <a:ext cx="861277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4" name="Уравнение" r:id="rId10" imgW="4368600" imgH="393480" progId="Equation.3">
                  <p:embed/>
                </p:oleObj>
              </mc:Choice>
              <mc:Fallback>
                <p:oleObj name="Уравнение" r:id="rId10" imgW="4368600" imgH="393480" progId="Equation.3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3541421"/>
                        <a:ext cx="8612777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76643"/>
              </p:ext>
            </p:extLst>
          </p:nvPr>
        </p:nvGraphicFramePr>
        <p:xfrm>
          <a:off x="383177" y="4223808"/>
          <a:ext cx="6896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5" name="Уравнение" r:id="rId12" imgW="3377880" imgH="203040" progId="Equation.3">
                  <p:embed/>
                </p:oleObj>
              </mc:Choice>
              <mc:Fallback>
                <p:oleObj name="Уравнение" r:id="rId12" imgW="3377880" imgH="203040" progId="Equation.3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77" y="4223808"/>
                        <a:ext cx="68961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7521"/>
              </p:ext>
            </p:extLst>
          </p:nvPr>
        </p:nvGraphicFramePr>
        <p:xfrm>
          <a:off x="4745627" y="5036397"/>
          <a:ext cx="25336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6" name="Уравнение" r:id="rId14" imgW="1282680" imgH="393480" progId="Equation.3">
                  <p:embed/>
                </p:oleObj>
              </mc:Choice>
              <mc:Fallback>
                <p:oleObj name="Уравнение" r:id="rId14" imgW="1282680" imgH="393480" progId="Equation.3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627" y="5036397"/>
                        <a:ext cx="25336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21513"/>
              </p:ext>
            </p:extLst>
          </p:nvPr>
        </p:nvGraphicFramePr>
        <p:xfrm>
          <a:off x="3512729" y="3211395"/>
          <a:ext cx="548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7" name="Уравнение" r:id="rId16" imgW="2793960" imgH="215640" progId="Equation.3">
                  <p:embed/>
                </p:oleObj>
              </mc:Choice>
              <mc:Fallback>
                <p:oleObj name="Уравнение" r:id="rId16" imgW="2793960" imgH="215640" progId="Equation.3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729" y="3211395"/>
                        <a:ext cx="54832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78662" y="1130727"/>
            <a:ext cx="3246934" cy="2760828"/>
            <a:chOff x="178662" y="1147663"/>
            <a:chExt cx="3246934" cy="2760828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7663"/>
              <a:ext cx="3246934" cy="2325202"/>
              <a:chOff x="432730" y="1883663"/>
              <a:chExt cx="3246934" cy="232520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883663"/>
                <a:ext cx="3246934" cy="2325202"/>
                <a:chOff x="432730" y="1883663"/>
                <a:chExt cx="3246934" cy="2325202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2306555"/>
                  <a:ext cx="2464549" cy="149909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0" y="2306555"/>
                  <a:ext cx="0" cy="149909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889264" y="1883663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3158" y="294808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35098" y="294808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470932" y="3446826"/>
              <a:ext cx="7569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dirty="0" smtClean="0">
                  <a:latin typeface="+mn-lt"/>
                </a:rPr>
                <a:t>140</a:t>
              </a:r>
              <a:endParaRPr lang="ru-RU" altLang="ru-RU" dirty="0">
                <a:latin typeface="+mn-lt"/>
              </a:endParaRPr>
            </a:p>
          </p:txBody>
        </p:sp>
        <p:sp>
          <p:nvSpPr>
            <p:cNvPr id="36" name="Левая фигурная скобка 35"/>
            <p:cNvSpPr/>
            <p:nvPr/>
          </p:nvSpPr>
          <p:spPr>
            <a:xfrm rot="16200000">
              <a:off x="1710722" y="2156020"/>
              <a:ext cx="277366" cy="2464549"/>
            </a:xfrm>
            <a:prstGeom prst="leftBrace">
              <a:avLst>
                <a:gd name="adj1" fmla="val 4593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168494"/>
              </p:ext>
            </p:extLst>
          </p:nvPr>
        </p:nvGraphicFramePr>
        <p:xfrm>
          <a:off x="382587" y="4678812"/>
          <a:ext cx="8459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8" name="Уравнение" r:id="rId18" imgW="4216320" imgH="228600" progId="Equation.3">
                  <p:embed/>
                </p:oleObj>
              </mc:Choice>
              <mc:Fallback>
                <p:oleObj name="Уравнение" r:id="rId18" imgW="4216320" imgH="228600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" y="4678812"/>
                        <a:ext cx="84597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2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81971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Р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9" y="2668918"/>
            <a:ext cx="1700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endParaRPr lang="ru-RU" sz="2400" u="sng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6579"/>
              </p:ext>
            </p:extLst>
          </p:nvPr>
        </p:nvGraphicFramePr>
        <p:xfrm>
          <a:off x="5447729" y="2755709"/>
          <a:ext cx="30845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9" name="Уравнение" r:id="rId4" imgW="1562040" imgH="203040" progId="Equation.3">
                  <p:embed/>
                </p:oleObj>
              </mc:Choice>
              <mc:Fallback>
                <p:oleObj name="Уравнение" r:id="rId4" imgW="1562040" imgH="203040" progId="Equation.3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729" y="2755709"/>
                        <a:ext cx="308451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706052"/>
              </p:ext>
            </p:extLst>
          </p:nvPr>
        </p:nvGraphicFramePr>
        <p:xfrm>
          <a:off x="318259" y="4678243"/>
          <a:ext cx="72882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0" name="Уравнение" r:id="rId6" imgW="3632040" imgH="228600" progId="Equation.3">
                  <p:embed/>
                </p:oleObj>
              </mc:Choice>
              <mc:Fallback>
                <p:oleObj name="Уравнение" r:id="rId6" imgW="3632040" imgH="228600" progId="Equation.3">
                  <p:embed/>
                  <p:pic>
                    <p:nvPicPr>
                      <p:cNvPr id="0" name="Picture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59" y="4678243"/>
                        <a:ext cx="72882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№6</a:t>
            </a:r>
          </a:p>
        </p:txBody>
      </p: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65613"/>
              </p:ext>
            </p:extLst>
          </p:nvPr>
        </p:nvGraphicFramePr>
        <p:xfrm>
          <a:off x="3844126" y="3237537"/>
          <a:ext cx="39211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1" name="Уравнение" r:id="rId8" imgW="1930320" imgH="203040" progId="Equation.3">
                  <p:embed/>
                </p:oleObj>
              </mc:Choice>
              <mc:Fallback>
                <p:oleObj name="Уравнение" r:id="rId8" imgW="1930320" imgH="203040" progId="Equation.3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126" y="3237537"/>
                        <a:ext cx="39211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77570" y="468313"/>
            <a:ext cx="8188855" cy="777748"/>
            <a:chOff x="477570" y="468313"/>
            <a:chExt cx="8188855" cy="77774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7570" y="476620"/>
              <a:ext cx="818885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200" i="1" dirty="0">
                  <a:solidFill>
                    <a:srgbClr val="4D4B41"/>
                  </a:solidFill>
                </a:rPr>
                <a:t>Высота равностороннего треугольника </a:t>
              </a:r>
              <a:r>
                <a:rPr lang="ru-RU" sz="2200" i="1" dirty="0" smtClean="0">
                  <a:solidFill>
                    <a:srgbClr val="4D4B41"/>
                  </a:solidFill>
                </a:rPr>
                <a:t>равна    . Найдите </a:t>
              </a:r>
              <a:r>
                <a:rPr lang="ru-RU" sz="2200" i="1" dirty="0">
                  <a:solidFill>
                    <a:srgbClr val="4D4B41"/>
                  </a:solidFill>
                </a:rPr>
                <a:t>его периметр. 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91568"/>
                </p:ext>
              </p:extLst>
            </p:nvPr>
          </p:nvGraphicFramePr>
          <p:xfrm>
            <a:off x="7755466" y="468313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2" name="Уравнение" r:id="rId10" imgW="419040" imgH="228600" progId="Equation.3">
                    <p:embed/>
                  </p:oleObj>
                </mc:Choice>
                <mc:Fallback>
                  <p:oleObj name="Уравнение" r:id="rId10" imgW="419040" imgH="228600" progId="Equation.3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5466" y="468313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766309" y="1351838"/>
            <a:ext cx="4076760" cy="830997"/>
            <a:chOff x="3766309" y="1351838"/>
            <a:chExt cx="4076760" cy="83099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66309" y="1351838"/>
              <a:ext cx="4076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Дано:</a:t>
              </a:r>
              <a:r>
                <a:rPr lang="ru-RU" sz="2400" i="1" dirty="0" smtClean="0"/>
                <a:t> </a:t>
              </a:r>
              <a:r>
                <a:rPr lang="ru-RU" sz="2400" i="1" dirty="0" smtClean="0">
                  <a:cs typeface="Times New Roman" panose="02020603050405020304" pitchFamily="18" charset="0"/>
                </a:rPr>
                <a:t>∆АВС – р/с</a:t>
              </a:r>
            </a:p>
            <a:p>
              <a:r>
                <a:rPr lang="ru-RU" sz="2400" i="1" dirty="0" smtClean="0">
                  <a:cs typeface="Times New Roman" panose="02020603050405020304" pitchFamily="18" charset="0"/>
                </a:rPr>
                <a:t>СН =         </a:t>
              </a:r>
              <a:r>
                <a:rPr lang="ru-RU" sz="2400" dirty="0" smtClean="0">
                  <a:cs typeface="Times New Roman" panose="02020603050405020304" pitchFamily="18" charset="0"/>
                </a:rPr>
                <a:t>.</a:t>
              </a:r>
              <a:endParaRPr lang="ru-RU" sz="2400" dirty="0"/>
            </a:p>
          </p:txBody>
        </p:sp>
        <p:graphicFrame>
          <p:nvGraphicFramePr>
            <p:cNvPr id="3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178626"/>
                </p:ext>
              </p:extLst>
            </p:nvPr>
          </p:nvGraphicFramePr>
          <p:xfrm>
            <a:off x="4660329" y="1689298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3" name="Уравнение" r:id="rId12" imgW="419040" imgH="228600" progId="Equation.3">
                    <p:embed/>
                  </p:oleObj>
                </mc:Choice>
                <mc:Fallback>
                  <p:oleObj name="Уравнение" r:id="rId12" imgW="419040" imgH="228600" progId="Equation.3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329" y="1689298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745419"/>
              </p:ext>
            </p:extLst>
          </p:nvPr>
        </p:nvGraphicFramePr>
        <p:xfrm>
          <a:off x="318259" y="4022000"/>
          <a:ext cx="794861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4" name="Уравнение" r:id="rId14" imgW="3911400" imgH="393480" progId="Equation.3">
                  <p:embed/>
                </p:oleObj>
              </mc:Choice>
              <mc:Fallback>
                <p:oleObj name="Уравнение" r:id="rId14" imgW="3911400" imgH="393480" progId="Equation.3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59" y="4022000"/>
                        <a:ext cx="7948613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867953"/>
              </p:ext>
            </p:extLst>
          </p:nvPr>
        </p:nvGraphicFramePr>
        <p:xfrm>
          <a:off x="3813922" y="3724585"/>
          <a:ext cx="49514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5" name="Уравнение" r:id="rId16" imgW="2438280" imgH="203040" progId="Equation.3">
                  <p:embed/>
                </p:oleObj>
              </mc:Choice>
              <mc:Fallback>
                <p:oleObj name="Уравнение" r:id="rId16" imgW="2438280" imgH="203040" progId="Equation.3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922" y="3724585"/>
                        <a:ext cx="49514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78662" y="1145642"/>
            <a:ext cx="3246934" cy="2849166"/>
            <a:chOff x="178662" y="1145642"/>
            <a:chExt cx="3246934" cy="2849166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5642"/>
              <a:ext cx="3246934" cy="2809821"/>
              <a:chOff x="432730" y="1399044"/>
              <a:chExt cx="3246934" cy="2809821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399044"/>
                <a:ext cx="3246934" cy="2809821"/>
                <a:chOff x="432730" y="1399044"/>
                <a:chExt cx="3246934" cy="2809821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1834495"/>
                  <a:ext cx="2464553" cy="197115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2" y="1834495"/>
                  <a:ext cx="0" cy="197115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900529" y="1399044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0122" y="271120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41370" y="271120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2175292" y="3532241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930411" y="3533143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2404251" y="2220221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601266" y="2220613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66337"/>
              </p:ext>
            </p:extLst>
          </p:nvPr>
        </p:nvGraphicFramePr>
        <p:xfrm>
          <a:off x="4790306" y="5665957"/>
          <a:ext cx="2471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6" name="Уравнение" r:id="rId18" imgW="1231560" imgH="203040" progId="Equation.3">
                  <p:embed/>
                </p:oleObj>
              </mc:Choice>
              <mc:Fallback>
                <p:oleObj name="Уравнение" r:id="rId18" imgW="1231560" imgH="203040" progId="Equation.3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306" y="5665957"/>
                        <a:ext cx="24717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6407"/>
              </p:ext>
            </p:extLst>
          </p:nvPr>
        </p:nvGraphicFramePr>
        <p:xfrm>
          <a:off x="4790306" y="5081226"/>
          <a:ext cx="28035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7" name="Уравнение" r:id="rId20" imgW="1396800" imgH="279360" progId="Equation.3">
                  <p:embed/>
                </p:oleObj>
              </mc:Choice>
              <mc:Fallback>
                <p:oleObj name="Уравнение" r:id="rId20" imgW="1396800" imgH="279360" progId="Equation.3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306" y="5081226"/>
                        <a:ext cx="280352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6309" y="2165037"/>
            <a:ext cx="242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Найти:</a:t>
            </a:r>
            <a:r>
              <a:rPr lang="ru-RU" sz="2400" i="1" dirty="0" smtClean="0"/>
              <a:t>  Р</a:t>
            </a:r>
            <a:r>
              <a:rPr lang="en-U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2400" i="1" baseline="-25000" dirty="0" smtClean="0"/>
              <a:t>ABC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66308" y="2651984"/>
            <a:ext cx="4402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Решение:</a:t>
            </a:r>
            <a:r>
              <a:rPr lang="ru-RU" sz="2400" i="1" dirty="0" smtClean="0"/>
              <a:t> (продолжение)</a:t>
            </a:r>
            <a:endParaRPr lang="ru-RU" sz="2400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50000"/>
              </p:ext>
            </p:extLst>
          </p:nvPr>
        </p:nvGraphicFramePr>
        <p:xfrm>
          <a:off x="3859767" y="3196517"/>
          <a:ext cx="18351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9" name="Уравнение" r:id="rId4" imgW="914400" imgH="203040" progId="Equation.3">
                  <p:embed/>
                </p:oleObj>
              </mc:Choice>
              <mc:Fallback>
                <p:oleObj name="Уравнение" r:id="rId4" imgW="914400" imgH="20304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767" y="3196517"/>
                        <a:ext cx="18351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387634" y="6150409"/>
            <a:ext cx="2368731" cy="46166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/>
              <a:t>Ответ:</a:t>
            </a:r>
            <a:r>
              <a:rPr lang="ru-RU" sz="2400" dirty="0" smtClean="0"/>
              <a:t> 78.</a:t>
            </a:r>
            <a:endParaRPr lang="ru-RU" sz="2400" u="sng" dirty="0"/>
          </a:p>
        </p:txBody>
      </p:sp>
      <p:sp>
        <p:nvSpPr>
          <p:cNvPr id="51" name="Заголовок 3"/>
          <p:cNvSpPr txBox="1">
            <a:spLocks/>
          </p:cNvSpPr>
          <p:nvPr/>
        </p:nvSpPr>
        <p:spPr>
          <a:xfrm>
            <a:off x="0" y="0"/>
            <a:ext cx="9144000" cy="454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Задача №6</a:t>
            </a: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49528"/>
              </p:ext>
            </p:extLst>
          </p:nvPr>
        </p:nvGraphicFramePr>
        <p:xfrm>
          <a:off x="1886930" y="5707890"/>
          <a:ext cx="5394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0" name="Уравнение" r:id="rId6" imgW="2730240" imgH="228600" progId="Equation.3">
                  <p:embed/>
                </p:oleObj>
              </mc:Choice>
              <mc:Fallback>
                <p:oleObj name="Уравнение" r:id="rId6" imgW="2730240" imgH="22860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930" y="5707890"/>
                        <a:ext cx="5394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77570" y="468313"/>
            <a:ext cx="8188855" cy="777748"/>
            <a:chOff x="477570" y="468313"/>
            <a:chExt cx="8188855" cy="77774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7570" y="476620"/>
              <a:ext cx="818885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200" i="1" dirty="0">
                  <a:solidFill>
                    <a:srgbClr val="4D4B41"/>
                  </a:solidFill>
                </a:rPr>
                <a:t>Высота равностороннего треугольника </a:t>
              </a:r>
              <a:r>
                <a:rPr lang="ru-RU" sz="2200" i="1" dirty="0" smtClean="0">
                  <a:solidFill>
                    <a:srgbClr val="4D4B41"/>
                  </a:solidFill>
                </a:rPr>
                <a:t>равна    . Найдите </a:t>
              </a:r>
              <a:r>
                <a:rPr lang="ru-RU" sz="2200" i="1" dirty="0">
                  <a:solidFill>
                    <a:srgbClr val="4D4B41"/>
                  </a:solidFill>
                </a:rPr>
                <a:t>его периметр. </a:t>
              </a:r>
            </a:p>
          </p:txBody>
        </p:sp>
        <p:graphicFrame>
          <p:nvGraphicFramePr>
            <p:cNvPr id="3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91568"/>
                </p:ext>
              </p:extLst>
            </p:nvPr>
          </p:nvGraphicFramePr>
          <p:xfrm>
            <a:off x="7755466" y="468313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91" name="Уравнение" r:id="rId8" imgW="419040" imgH="228600" progId="Equation.3">
                    <p:embed/>
                  </p:oleObj>
                </mc:Choice>
                <mc:Fallback>
                  <p:oleObj name="Уравнение" r:id="rId8" imgW="419040" imgH="228600" progId="Equation.3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5466" y="468313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766309" y="1351838"/>
            <a:ext cx="4076760" cy="830997"/>
            <a:chOff x="3766309" y="1351838"/>
            <a:chExt cx="4076760" cy="83099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66309" y="1351838"/>
              <a:ext cx="407676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u="sng" dirty="0" smtClean="0"/>
                <a:t>Дано:</a:t>
              </a:r>
              <a:r>
                <a:rPr lang="ru-RU" sz="2400" i="1" dirty="0" smtClean="0"/>
                <a:t> </a:t>
              </a:r>
              <a:r>
                <a:rPr lang="ru-RU" sz="2400" i="1" dirty="0" smtClean="0">
                  <a:cs typeface="Times New Roman" panose="02020603050405020304" pitchFamily="18" charset="0"/>
                </a:rPr>
                <a:t>∆АВС – р/с</a:t>
              </a:r>
            </a:p>
            <a:p>
              <a:r>
                <a:rPr lang="ru-RU" sz="2400" i="1" dirty="0" smtClean="0">
                  <a:cs typeface="Times New Roman" panose="02020603050405020304" pitchFamily="18" charset="0"/>
                </a:rPr>
                <a:t>АВ =         </a:t>
              </a:r>
              <a:r>
                <a:rPr lang="ru-RU" sz="2400" dirty="0" smtClean="0">
                  <a:cs typeface="Times New Roman" panose="02020603050405020304" pitchFamily="18" charset="0"/>
                </a:rPr>
                <a:t>.</a:t>
              </a:r>
              <a:endParaRPr lang="ru-RU" sz="2400" dirty="0"/>
            </a:p>
          </p:txBody>
        </p:sp>
        <p:graphicFrame>
          <p:nvGraphicFramePr>
            <p:cNvPr id="3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178626"/>
                </p:ext>
              </p:extLst>
            </p:nvPr>
          </p:nvGraphicFramePr>
          <p:xfrm>
            <a:off x="4660329" y="1689298"/>
            <a:ext cx="78740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92" name="Уравнение" r:id="rId10" imgW="419040" imgH="228600" progId="Equation.3">
                    <p:embed/>
                  </p:oleObj>
                </mc:Choice>
                <mc:Fallback>
                  <p:oleObj name="Уравнение" r:id="rId10" imgW="419040" imgH="228600" progId="Equation.3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0329" y="1689298"/>
                          <a:ext cx="787400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178662" y="1145642"/>
            <a:ext cx="3246934" cy="2849166"/>
            <a:chOff x="178662" y="1145642"/>
            <a:chExt cx="3246934" cy="2849166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78662" y="1145642"/>
              <a:ext cx="3246934" cy="2809821"/>
              <a:chOff x="432730" y="1399044"/>
              <a:chExt cx="3246934" cy="2809821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432730" y="1399044"/>
                <a:ext cx="3246934" cy="2809821"/>
                <a:chOff x="432730" y="1399044"/>
                <a:chExt cx="3246934" cy="2809821"/>
              </a:xfrm>
            </p:grpSpPr>
            <p:sp>
              <p:nvSpPr>
                <p:cNvPr id="30" name="Равнобедренный треугольник 29"/>
                <p:cNvSpPr/>
                <p:nvPr/>
              </p:nvSpPr>
              <p:spPr>
                <a:xfrm>
                  <a:off x="871195" y="1834495"/>
                  <a:ext cx="2464553" cy="1971151"/>
                </a:xfrm>
                <a:prstGeom prst="triangle">
                  <a:avLst/>
                </a:prstGeom>
                <a:solidFill>
                  <a:srgbClr val="FFFFFF"/>
                </a:solidFill>
                <a:ln w="28575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71579" y="3747200"/>
                  <a:ext cx="52450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Н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180809" y="3630070"/>
                  <a:ext cx="498855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В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432730" y="363007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ru-RU" i="1" dirty="0" smtClean="0">
                      <a:latin typeface="+mn-lt"/>
                    </a:rPr>
                    <a:t> </a:t>
                  </a:r>
                  <a:r>
                    <a:rPr lang="ru-RU" altLang="ru-RU" i="1" dirty="0" smtClean="0">
                      <a:latin typeface="+mn-lt"/>
                    </a:rPr>
                    <a:t>А</a:t>
                  </a:r>
                  <a:endParaRPr lang="ru-RU" altLang="ru-RU" i="1" dirty="0">
                    <a:latin typeface="+mn-lt"/>
                  </a:endParaRP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2096993" y="3555247"/>
                  <a:ext cx="247215" cy="253271"/>
                </a:xfrm>
                <a:prstGeom prst="rect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Прямая соединительная линия 30"/>
                <p:cNvCxnSpPr>
                  <a:stCxn id="30" idx="0"/>
                  <a:endCxn id="30" idx="3"/>
                </p:cNvCxnSpPr>
                <p:nvPr/>
              </p:nvCxnSpPr>
              <p:spPr>
                <a:xfrm>
                  <a:off x="2103472" y="1834495"/>
                  <a:ext cx="0" cy="1971151"/>
                </a:xfrm>
                <a:prstGeom prst="line">
                  <a:avLst/>
                </a:prstGeom>
                <a:noFill/>
                <a:ln w="1905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900529" y="1399044"/>
                  <a:ext cx="40588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ru-RU" altLang="ru-RU" i="1" dirty="0" smtClean="0">
                      <a:latin typeface="+mn-lt"/>
                    </a:rPr>
                    <a:t>С</a:t>
                  </a:r>
                  <a:endParaRPr lang="ru-RU" altLang="ru-RU" i="1" dirty="0">
                    <a:latin typeface="+mn-lt"/>
                  </a:endParaRPr>
                </a:p>
              </p:txBody>
            </p: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1460122" y="2711209"/>
                  <a:ext cx="121561" cy="131826"/>
                </a:xfrm>
                <a:prstGeom prst="line">
                  <a:avLst/>
                </a:prstGeom>
                <a:noFill/>
                <a:ln w="38100"/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2641370" y="2711209"/>
                <a:ext cx="121561" cy="131826"/>
              </a:xfrm>
              <a:prstGeom prst="line">
                <a:avLst/>
              </a:prstGeom>
              <a:noFill/>
              <a:ln w="38100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1491708" y="3707319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728849" y="3709175"/>
                <a:ext cx="578" cy="199358"/>
              </a:xfrm>
              <a:prstGeom prst="line">
                <a:avLst/>
              </a:prstGeom>
              <a:noFill/>
              <a:ln w="98425" cmpd="dbl"/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2175292" y="3532241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930411" y="3533143"/>
              <a:ext cx="4667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2395784" y="2220221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592799" y="2220613"/>
              <a:ext cx="6399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ru-RU" dirty="0" smtClean="0">
                  <a:latin typeface="+mn-lt"/>
                </a:rPr>
                <a:t> </a:t>
              </a:r>
              <a:r>
                <a:rPr lang="ru-RU" altLang="ru-RU" dirty="0" smtClean="0">
                  <a:latin typeface="+mn-lt"/>
                </a:rPr>
                <a:t>2</a:t>
              </a:r>
              <a:r>
                <a:rPr lang="ru-RU" altLang="ru-RU" i="1" dirty="0" smtClean="0">
                  <a:latin typeface="+mn-lt"/>
                </a:rPr>
                <a:t>х</a:t>
              </a:r>
              <a:endParaRPr lang="ru-RU" altLang="ru-RU" i="1" dirty="0">
                <a:latin typeface="+mn-lt"/>
              </a:endParaRPr>
            </a:p>
          </p:txBody>
        </p:sp>
      </p:grp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6989"/>
              </p:ext>
            </p:extLst>
          </p:nvPr>
        </p:nvGraphicFramePr>
        <p:xfrm>
          <a:off x="3859767" y="3681745"/>
          <a:ext cx="13001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3" name="Уравнение" r:id="rId12" imgW="647640" imgH="203040" progId="Equation.3">
                  <p:embed/>
                </p:oleObj>
              </mc:Choice>
              <mc:Fallback>
                <p:oleObj name="Уравнение" r:id="rId12" imgW="647640" imgH="20304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767" y="3681745"/>
                        <a:ext cx="13001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14633"/>
              </p:ext>
            </p:extLst>
          </p:nvPr>
        </p:nvGraphicFramePr>
        <p:xfrm>
          <a:off x="3766308" y="4123062"/>
          <a:ext cx="48688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4" name="Уравнение" r:id="rId14" imgW="2425680" imgH="533160" progId="Equation.3">
                  <p:embed/>
                </p:oleObj>
              </mc:Choice>
              <mc:Fallback>
                <p:oleObj name="Уравнение" r:id="rId14" imgW="2425680" imgH="53316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4123062"/>
                        <a:ext cx="4868863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590323"/>
              </p:ext>
            </p:extLst>
          </p:nvPr>
        </p:nvGraphicFramePr>
        <p:xfrm>
          <a:off x="3766308" y="5214339"/>
          <a:ext cx="10461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5" name="Уравнение" r:id="rId16" imgW="520560" imgH="177480" progId="Equation.3">
                  <p:embed/>
                </p:oleObj>
              </mc:Choice>
              <mc:Fallback>
                <p:oleObj name="Уравнение" r:id="rId16" imgW="520560" imgH="17748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308" y="5214339"/>
                        <a:ext cx="10461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0" y="1246062"/>
            <a:ext cx="9144000" cy="56119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653b8163161a811d18dd27f688c18751523a"/>
</p:tagLst>
</file>

<file path=ppt/theme/theme1.xml><?xml version="1.0" encoding="utf-8"?>
<a:theme xmlns:a="http://schemas.openxmlformats.org/drawingml/2006/main" name="blue_wav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blue_wave</Template>
  <TotalTime>2589</TotalTime>
  <Words>798</Words>
  <Application>Microsoft Office PowerPoint</Application>
  <PresentationFormat>Экран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blue_wave</vt:lpstr>
      <vt:lpstr>Уравнение</vt:lpstr>
      <vt:lpstr>  Теорема Пифагора Решение заданий №9 и №11 по материалам открытого банка  задач ОГЭ по математике 2016 года http://www.mathgia.ru/or/gia12/Main.html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равенства треугольников</dc:title>
  <dc:creator>User</dc:creator>
  <cp:lastModifiedBy>ALEKSEI</cp:lastModifiedBy>
  <cp:revision>266</cp:revision>
  <dcterms:created xsi:type="dcterms:W3CDTF">2014-11-30T09:12:38Z</dcterms:created>
  <dcterms:modified xsi:type="dcterms:W3CDTF">2017-05-30T11:27:29Z</dcterms:modified>
</cp:coreProperties>
</file>