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sldIdLst>
    <p:sldId id="401" r:id="rId2"/>
    <p:sldId id="358" r:id="rId3"/>
    <p:sldId id="410" r:id="rId4"/>
    <p:sldId id="412" r:id="rId5"/>
    <p:sldId id="405" r:id="rId6"/>
    <p:sldId id="408" r:id="rId7"/>
    <p:sldId id="409" r:id="rId8"/>
    <p:sldId id="420" r:id="rId9"/>
    <p:sldId id="418" r:id="rId10"/>
    <p:sldId id="419" r:id="rId11"/>
    <p:sldId id="417" r:id="rId12"/>
    <p:sldId id="416" r:id="rId13"/>
    <p:sldId id="422" r:id="rId14"/>
    <p:sldId id="423" r:id="rId15"/>
    <p:sldId id="415" r:id="rId16"/>
    <p:sldId id="414" r:id="rId17"/>
    <p:sldId id="421" r:id="rId18"/>
    <p:sldId id="413" r:id="rId19"/>
    <p:sldId id="40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263A35"/>
    <a:srgbClr val="3E4D1F"/>
    <a:srgbClr val="00589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516" autoAdjust="0"/>
    <p:restoredTop sz="94718" autoAdjust="0"/>
  </p:normalViewPr>
  <p:slideViewPr>
    <p:cSldViewPr showGuides="1">
      <p:cViewPr varScale="1">
        <p:scale>
          <a:sx n="69" d="100"/>
          <a:sy n="69" d="100"/>
        </p:scale>
        <p:origin x="-1182" y="-102"/>
      </p:cViewPr>
      <p:guideLst>
        <p:guide orient="horz" pos="142"/>
        <p:guide orient="horz" pos="595"/>
        <p:guide pos="158"/>
        <p:guide pos="5624"/>
      </p:guideLst>
    </p:cSldViewPr>
  </p:slideViewPr>
  <p:outlineViewPr>
    <p:cViewPr>
      <p:scale>
        <a:sx n="33" d="100"/>
        <a:sy n="33" d="100"/>
      </p:scale>
      <p:origin x="0" y="17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FB835-5BE3-4280-A99C-67445203DC24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DA244-EA3D-442A-9498-965308A0EC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6824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A244-EA3D-442A-9498-965308A0ECF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A244-EA3D-442A-9498-965308A0ECF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/>
          <a:lstStyle>
            <a:lvl1pPr>
              <a:defRPr>
                <a:ln w="19050">
                  <a:solidFill>
                    <a:schemeClr val="bg1"/>
                  </a:solidFill>
                </a:ln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76" y="5248276"/>
            <a:ext cx="6858048" cy="1038244"/>
          </a:xfrm>
        </p:spPr>
        <p:txBody>
          <a:bodyPr>
            <a:normAutofit/>
          </a:bodyPr>
          <a:lstStyle>
            <a:lvl1pPr marL="0" indent="0" algn="ctr">
              <a:buNone/>
              <a:defRPr sz="3000" b="1">
                <a:ln w="19050">
                  <a:solidFill>
                    <a:schemeClr val="bg1"/>
                  </a:solidFill>
                </a:ln>
                <a:solidFill>
                  <a:srgbClr val="263A35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C2399B3D-30A3-45A4-A66C-481034442797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CB65ED8C-212B-45F8-A640-C3EC7AE62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9B3D-30A3-45A4-A66C-481034442797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ED8C-212B-45F8-A640-C3EC7AE62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9B3D-30A3-45A4-A66C-481034442797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ED8C-212B-45F8-A640-C3EC7AE62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C6B3DAE-B7A0-4AB2-9D46-26F1591AEF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24995-B136-47CE-8C22-322F51F06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9B3D-30A3-45A4-A66C-481034442797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ED8C-212B-45F8-A640-C3EC7AE62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9B3D-30A3-45A4-A66C-481034442797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ED8C-212B-45F8-A640-C3EC7AE62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3E4D1F"/>
                </a:solidFill>
              </a:defRPr>
            </a:lvl1pPr>
            <a:lvl2pPr>
              <a:defRPr sz="2400">
                <a:solidFill>
                  <a:srgbClr val="3E4D1F"/>
                </a:solidFill>
              </a:defRPr>
            </a:lvl2pPr>
            <a:lvl3pPr>
              <a:defRPr sz="2000">
                <a:solidFill>
                  <a:srgbClr val="3E4D1F"/>
                </a:solidFill>
              </a:defRPr>
            </a:lvl3pPr>
            <a:lvl4pPr>
              <a:defRPr sz="1800">
                <a:solidFill>
                  <a:srgbClr val="3E4D1F"/>
                </a:solidFill>
              </a:defRPr>
            </a:lvl4pPr>
            <a:lvl5pPr>
              <a:defRPr sz="1800">
                <a:solidFill>
                  <a:srgbClr val="3E4D1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9B3D-30A3-45A4-A66C-481034442797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ED8C-212B-45F8-A640-C3EC7AE62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E4D1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3E4D1F"/>
                </a:solidFill>
              </a:defRPr>
            </a:lvl1pPr>
            <a:lvl2pPr>
              <a:defRPr sz="2000">
                <a:solidFill>
                  <a:srgbClr val="3E4D1F"/>
                </a:solidFill>
              </a:defRPr>
            </a:lvl2pPr>
            <a:lvl3pPr>
              <a:defRPr sz="1800">
                <a:solidFill>
                  <a:srgbClr val="3E4D1F"/>
                </a:solidFill>
              </a:defRPr>
            </a:lvl3pPr>
            <a:lvl4pPr>
              <a:defRPr sz="1600">
                <a:solidFill>
                  <a:srgbClr val="3E4D1F"/>
                </a:solidFill>
              </a:defRPr>
            </a:lvl4pPr>
            <a:lvl5pPr>
              <a:defRPr sz="1600">
                <a:solidFill>
                  <a:srgbClr val="3E4D1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9B3D-30A3-45A4-A66C-481034442797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ED8C-212B-45F8-A640-C3EC7AE62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9B3D-30A3-45A4-A66C-481034442797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ED8C-212B-45F8-A640-C3EC7AE62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9B3D-30A3-45A4-A66C-481034442797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ED8C-212B-45F8-A640-C3EC7AE62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9B3D-30A3-45A4-A66C-481034442797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ED8C-212B-45F8-A640-C3EC7AE62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9B3D-30A3-45A4-A66C-481034442797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ED8C-212B-45F8-A640-C3EC7AE62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214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C2399B3D-30A3-45A4-A66C-481034442797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2146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214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CB65ED8C-212B-45F8-A640-C3EC7AE62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ln w="19050">
            <a:solidFill>
              <a:schemeClr val="bg1"/>
            </a:solidFill>
          </a:ln>
          <a:solidFill>
            <a:srgbClr val="002060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6"/>
        </a:buBlip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7"/>
        </a:buBlip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sz="2000" kern="1200">
          <a:solidFill>
            <a:srgbClr val="002060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2000" kern="1200">
          <a:solidFill>
            <a:srgbClr val="002060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sz="1800" kern="1200">
          <a:solidFill>
            <a:srgbClr val="002060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800" kern="1200">
          <a:solidFill>
            <a:srgbClr val="00206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s39.radikal.ru/i083/0901/03/f7bff44e2660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52" name="Picture 2" descr="C:\Users\ЮРА\Downloads\0d1a635c395959546c7d6d0bf13c1126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000" dirty="0"/>
              <a:t>Обратите </a:t>
            </a:r>
            <a:r>
              <a:rPr lang="ru-RU" sz="4000" dirty="0" smtClean="0"/>
              <a:t>внимание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/>
              <a:t>Отношение ученика к учебной деятельности на уроке.</a:t>
            </a:r>
          </a:p>
          <a:p>
            <a:pPr lvl="0"/>
            <a:r>
              <a:rPr lang="ru-RU" sz="2400" dirty="0" smtClean="0"/>
              <a:t>Отношение ученика к выполнению домашней работы.</a:t>
            </a:r>
          </a:p>
          <a:p>
            <a:r>
              <a:rPr lang="ru-RU" sz="2400" dirty="0" smtClean="0"/>
              <a:t>инициатива;</a:t>
            </a:r>
          </a:p>
          <a:p>
            <a:pPr lvl="0"/>
            <a:r>
              <a:rPr lang="ru-RU" sz="2400" dirty="0" smtClean="0"/>
              <a:t>добросовестность;</a:t>
            </a:r>
          </a:p>
          <a:p>
            <a:pPr lvl="0"/>
            <a:r>
              <a:rPr lang="ru-RU" sz="2400" dirty="0" smtClean="0"/>
              <a:t>ответственность;</a:t>
            </a:r>
          </a:p>
          <a:p>
            <a:pPr lvl="0"/>
            <a:r>
              <a:rPr lang="ru-RU" sz="2400" dirty="0" smtClean="0"/>
              <a:t>работоспособность;</a:t>
            </a:r>
          </a:p>
          <a:p>
            <a:pPr lvl="0"/>
            <a:r>
              <a:rPr lang="ru-RU" sz="2400" dirty="0" smtClean="0"/>
              <a:t>желание поработать дополнительно и т. д.</a:t>
            </a:r>
          </a:p>
          <a:p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700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14290"/>
            <a:ext cx="8229600" cy="150019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u="sng" dirty="0" smtClean="0">
                <a:solidFill>
                  <a:srgbClr val="CC0099"/>
                </a:solidFill>
              </a:rPr>
              <a:t/>
            </a:r>
            <a:br>
              <a:rPr lang="ru-RU" sz="4000" u="sng" dirty="0" smtClean="0">
                <a:solidFill>
                  <a:srgbClr val="CC0099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Хорошее знание ребенка</a:t>
            </a:r>
            <a:r>
              <a:rPr lang="ru-RU" sz="4900" dirty="0" smtClean="0">
                <a:solidFill>
                  <a:srgbClr val="C00000"/>
                </a:solidFill>
              </a:rPr>
              <a:t/>
            </a:r>
            <a:br>
              <a:rPr lang="ru-RU" sz="49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FF6699"/>
                </a:solidFill>
              </a:rPr>
              <a:t> </a:t>
            </a:r>
            <a:r>
              <a:rPr lang="ru-RU" sz="4000" dirty="0" smtClean="0"/>
              <a:t>«Две стороны личности»</a:t>
            </a:r>
          </a:p>
        </p:txBody>
      </p:sp>
      <p:graphicFrame>
        <p:nvGraphicFramePr>
          <p:cNvPr id="55322" name="Group 26"/>
          <p:cNvGraphicFramePr>
            <a:graphicFrameLocks noGrp="1"/>
          </p:cNvGraphicFramePr>
          <p:nvPr>
            <p:ph type="tbl" idx="1"/>
          </p:nvPr>
        </p:nvGraphicFramePr>
        <p:xfrm>
          <a:off x="0" y="2047875"/>
          <a:ext cx="9144000" cy="4381521"/>
        </p:xfrm>
        <a:graphic>
          <a:graphicData uri="http://schemas.openxmlformats.org/drawingml/2006/table">
            <a:tbl>
              <a:tblPr/>
              <a:tblGrid>
                <a:gridCol w="4573588"/>
                <a:gridCol w="4570412"/>
              </a:tblGrid>
              <a:tr h="1071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Положительные психологические свойства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Отрицательные психологические свойства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0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Лидер,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сконцентрированный на целях, нацелен на победу, уверен в себе, трудолюбивый честолюбивый, энергичный.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Эгоистичный, категоричный, не терпит возражений, прерывает других, хитрый, коварный, нетерпеливый, самонадеянный, ленивый, злой.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071678"/>
            <a:ext cx="7933588" cy="4176722"/>
          </a:xfrm>
        </p:spPr>
        <p:txBody>
          <a:bodyPr/>
          <a:lstStyle/>
          <a:p>
            <a:r>
              <a:rPr lang="ru-RU" dirty="0" smtClean="0">
                <a:latin typeface="Arial Narrow" pitchFamily="34" charset="0"/>
              </a:rPr>
              <a:t>организация режима дня;</a:t>
            </a:r>
          </a:p>
          <a:p>
            <a:r>
              <a:rPr lang="ru-RU" dirty="0" smtClean="0">
                <a:latin typeface="Arial Narrow" pitchFamily="34" charset="0"/>
              </a:rPr>
              <a:t>контроль за выполнением домашних заданий;</a:t>
            </a:r>
          </a:p>
          <a:p>
            <a:r>
              <a:rPr lang="ru-RU" dirty="0" smtClean="0">
                <a:latin typeface="Arial Narrow" pitchFamily="34" charset="0"/>
              </a:rPr>
              <a:t>приучение детей к самостоятельности.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2050" name="Picture 2" descr="http://im4-tub.yandex.net/i?id=888872&amp;tov=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286256"/>
            <a:ext cx="2857520" cy="2286019"/>
          </a:xfrm>
          <a:prstGeom prst="rect">
            <a:avLst/>
          </a:prstGeom>
          <a:noFill/>
        </p:spPr>
      </p:pic>
      <p:pic>
        <p:nvPicPr>
          <p:cNvPr id="2052" name="Picture 4" descr="http://im2-tub.yandex.net/i?id=77470804&amp;tov=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286256"/>
            <a:ext cx="2857520" cy="2153203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71435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4000" b="1" dirty="0" smtClean="0">
                <a:solidFill>
                  <a:srgbClr val="C00000"/>
                </a:solidFill>
                <a:latin typeface="Arno Pro Smbd" pitchFamily="18" charset="0"/>
              </a:rPr>
              <a:t>Помощь детям в учебе </a:t>
            </a:r>
          </a:p>
          <a:p>
            <a:pPr lvl="0">
              <a:spcBef>
                <a:spcPct val="0"/>
              </a:spcBef>
            </a:pPr>
            <a:r>
              <a:rPr lang="ru-RU" sz="4000" b="1" dirty="0" smtClean="0">
                <a:solidFill>
                  <a:srgbClr val="C00000"/>
                </a:solidFill>
                <a:latin typeface="Arno Pro Smbd" pitchFamily="18" charset="0"/>
              </a:rPr>
              <a:t>должна идти в трех направлениях:</a:t>
            </a:r>
            <a:endParaRPr kumimoji="0" lang="ru-RU" sz="4000" b="1" i="0" u="none" strike="noStrike" kern="1200" cap="none" spc="0" normalizeH="0" baseline="0" noProof="0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0" y="142875"/>
            <a:ext cx="8786813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 i="1" dirty="0"/>
          </a:p>
          <a:p>
            <a:r>
              <a:rPr lang="ru-RU" sz="2800" b="1" dirty="0">
                <a:solidFill>
                  <a:srgbClr val="002060"/>
                </a:solidFill>
              </a:rPr>
              <a:t>Анкетирование родителей</a:t>
            </a:r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dirty="0"/>
              <a:t>1. Изучение какого предмета является для вашего ребёнка самым трудным?</a:t>
            </a:r>
          </a:p>
          <a:p>
            <a:r>
              <a:rPr lang="ru-RU" sz="2800" dirty="0"/>
              <a:t>2. С чем связаны учебные трудности ребёнка по данному предмету?</a:t>
            </a:r>
          </a:p>
          <a:p>
            <a:r>
              <a:rPr lang="ru-RU" sz="2800" dirty="0"/>
              <a:t>3. Какие виды домашних заданий наиболее трудны для выполнения?</a:t>
            </a:r>
          </a:p>
          <a:p>
            <a:r>
              <a:rPr lang="ru-RU" sz="2800" dirty="0"/>
              <a:t>4. Обращался ли ваш ребёнок за помощью к учителю?</a:t>
            </a:r>
          </a:p>
          <a:p>
            <a:r>
              <a:rPr lang="ru-RU" sz="2800" dirty="0"/>
              <a:t>5. Контролируете ли вы учебную деятельность своего ребёнка?</a:t>
            </a:r>
          </a:p>
          <a:p>
            <a:r>
              <a:rPr lang="ru-RU" sz="2800" dirty="0"/>
              <a:t>6. Как осуществляете контроль его учебной деятельности?</a:t>
            </a:r>
          </a:p>
          <a:p>
            <a:endParaRPr lang="ru-RU" sz="2800" i="1" dirty="0"/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0" y="0"/>
            <a:ext cx="7286654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Book Antiqua" pitchFamily="18" charset="0"/>
              </a:rPr>
              <a:t>Советы родителям:</a:t>
            </a:r>
          </a:p>
        </p:txBody>
      </p:sp>
      <p:pic>
        <p:nvPicPr>
          <p:cNvPr id="29699" name="i-main-pic" descr="Картинка 7 из 308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071563"/>
            <a:ext cx="39290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00562" y="1071546"/>
            <a:ext cx="4357687" cy="70802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Никогда не называйте ребенка бестолковым и т.п.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00562" y="1928802"/>
            <a:ext cx="4357687" cy="101600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Хвалите ребенка за любой успех, пусть даже самый незначительный.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3071810"/>
            <a:ext cx="4357687" cy="2246769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Ежедневно просматривайте без нареканий тетради, дневник, </a:t>
            </a:r>
            <a:r>
              <a:rPr lang="ru-RU" sz="2000" b="1" dirty="0" smtClean="0">
                <a:latin typeface="+mn-lt"/>
              </a:rPr>
              <a:t>спокойно </a:t>
            </a:r>
            <a:r>
              <a:rPr lang="ru-RU" sz="2000" b="1" dirty="0">
                <a:latin typeface="+mn-lt"/>
              </a:rPr>
              <a:t>попросите объяснения по тому или иному факту, а затем спросите, чем вы можете помочь.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00562" y="5572140"/>
            <a:ext cx="4357687" cy="70802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Любите своего ребенка и вселяйте ежедневно в него уверенность.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Найдите ошибки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 «Я хочу, чтобы ты немедленно убрала ванную. Приступай». </a:t>
            </a:r>
          </a:p>
          <a:p>
            <a:r>
              <a:rPr lang="ru-RU" dirty="0" smtClean="0"/>
              <a:t>«Обед готов. Когда ты собираешься накрывать на стол?»</a:t>
            </a:r>
          </a:p>
          <a:p>
            <a:r>
              <a:rPr lang="ru-RU" dirty="0" smtClean="0"/>
              <a:t>«Ты не пойдешь играть на улицу, пока не уберешь комнату».</a:t>
            </a:r>
          </a:p>
          <a:p>
            <a:r>
              <a:rPr lang="ru-RU" dirty="0" smtClean="0"/>
              <a:t>«Я не разрешаю тебе играть в снежки. Ты простудишься».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4000" dirty="0" smtClean="0"/>
              <a:t>Решение </a:t>
            </a:r>
            <a:br>
              <a:rPr lang="ru-RU" sz="4000" dirty="0" smtClean="0"/>
            </a:br>
            <a:r>
              <a:rPr lang="ru-RU" sz="4000" dirty="0" smtClean="0"/>
              <a:t>родительского собрания: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Контролировать выполнение домашнего задания.</a:t>
            </a:r>
          </a:p>
          <a:p>
            <a:pPr marL="514350" indent="-514350">
              <a:buAutoNum type="arabicParenR"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Проверка дневников.</a:t>
            </a:r>
          </a:p>
          <a:p>
            <a:pPr marL="514350" indent="-514350">
              <a:buAutoNum type="arabicParenR"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Задания в актированные дни узнавать.</a:t>
            </a:r>
          </a:p>
          <a:p>
            <a:pPr marL="514350" indent="-514350">
              <a:buAutoNum type="arabicParenR"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Посещение  уроков родителями, чьи дети нарушают дисциплину.</a:t>
            </a:r>
          </a:p>
          <a:p>
            <a:pPr marL="514350" indent="-514350">
              <a:buAutoNum type="arabicParenR"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Приглашать нарушителей поведения на родительский комитет в школу.</a:t>
            </a:r>
          </a:p>
          <a:p>
            <a:pPr marL="514350" indent="-514350">
              <a:buAutoNum type="arabicParenR"/>
            </a:pP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arenR"/>
            </a:pP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768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dirty="0" smtClean="0"/>
              <a:t>Решение родительского собрания: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обильные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телефоны во время уроков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находятся …</a:t>
            </a:r>
          </a:p>
          <a:p>
            <a:pPr lvl="0">
              <a:buFont typeface="Arial" pitchFamily="34" charset="0"/>
              <a:buChar char="•"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Звонки детям во время уроков по личным вопросам запрещены.</a:t>
            </a:r>
          </a:p>
          <a:p>
            <a:pPr>
              <a:buFont typeface="Arial" pitchFamily="34" charset="0"/>
              <a:buChar char="•"/>
            </a:pP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768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2" descr="j04010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4290"/>
            <a:ext cx="4033192" cy="504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3" name="WordArt 3"/>
          <p:cNvSpPr>
            <a:spLocks noChangeArrowheads="1" noChangeShapeType="1" noTextEdit="1"/>
          </p:cNvSpPr>
          <p:nvPr/>
        </p:nvSpPr>
        <p:spPr bwMode="auto">
          <a:xfrm>
            <a:off x="381000" y="5486400"/>
            <a:ext cx="8382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5000">
                      <a:srgbClr val="66008F"/>
                    </a:gs>
                    <a:gs pos="32499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1">
                      <a:srgbClr val="FF0000"/>
                    </a:gs>
                    <a:gs pos="67501">
                      <a:srgbClr val="BA0066"/>
                    </a:gs>
                    <a:gs pos="85000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Arial"/>
                <a:cs typeface="Arial"/>
              </a:rPr>
              <a:t>Здоровья Вам и Вашим Детям !</a:t>
            </a:r>
          </a:p>
        </p:txBody>
      </p:sp>
      <p:pic>
        <p:nvPicPr>
          <p:cNvPr id="235524" name="Picture 4" descr="2000254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7756" y="214290"/>
            <a:ext cx="4081962" cy="5043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ЮРА\Downloads\39594329_1234505131_IMG_259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0488"/>
            <a:ext cx="9144000" cy="694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715436" cy="2571768"/>
          </a:xfrm>
        </p:spPr>
        <p:txBody>
          <a:bodyPr>
            <a:noAutofit/>
          </a:bodyPr>
          <a:lstStyle/>
          <a:p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РОДИТЕЛЬСКОЕ СОБРАНИЕ</a:t>
            </a:r>
            <a:b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А класс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76" y="5429264"/>
            <a:ext cx="6858048" cy="1038244"/>
          </a:xfrm>
        </p:spPr>
        <p:txBody>
          <a:bodyPr/>
          <a:lstStyle/>
          <a:p>
            <a:r>
              <a:rPr lang="ru-RU" dirty="0" smtClean="0"/>
              <a:t>25. 09.2015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107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6а\20150901_1009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142983"/>
            <a:ext cx="2928958" cy="5207037"/>
          </a:xfrm>
          <a:prstGeom prst="rect">
            <a:avLst/>
          </a:prstGeom>
          <a:noFill/>
        </p:spPr>
      </p:pic>
      <p:pic>
        <p:nvPicPr>
          <p:cNvPr id="2051" name="Рисунок 6" descr="P104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9050" y="4533900"/>
            <a:ext cx="1504950" cy="2324100"/>
          </a:xfrm>
          <a:prstGeom prst="rect">
            <a:avLst/>
          </a:prstGeom>
          <a:noFill/>
        </p:spPr>
      </p:pic>
      <p:pic>
        <p:nvPicPr>
          <p:cNvPr id="3074" name="Picture 2" descr="F:\6а\20150901_100711.jpg"/>
          <p:cNvPicPr>
            <a:picLocks noChangeAspect="1" noChangeArrowheads="1"/>
          </p:cNvPicPr>
          <p:nvPr/>
        </p:nvPicPr>
        <p:blipFill>
          <a:blip r:embed="rId4" cstate="print"/>
          <a:srcRect t="22288"/>
          <a:stretch>
            <a:fillRect/>
          </a:stretch>
        </p:blipFill>
        <p:spPr bwMode="auto">
          <a:xfrm>
            <a:off x="2786050" y="857232"/>
            <a:ext cx="4071966" cy="5625632"/>
          </a:xfrm>
          <a:prstGeom prst="rect">
            <a:avLst/>
          </a:prstGeom>
          <a:noFill/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857224" y="214290"/>
            <a:ext cx="4500594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sy="50000" kx="-2453608" rotWithShape="0">
                    <a:srgbClr val="B2B2B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Дружная команда</a:t>
            </a:r>
          </a:p>
        </p:txBody>
      </p:sp>
      <p:sp>
        <p:nvSpPr>
          <p:cNvPr id="8" name="WordArt 0"/>
          <p:cNvSpPr>
            <a:spLocks noChangeArrowheads="1" noChangeShapeType="1" noTextEdit="1"/>
          </p:cNvSpPr>
          <p:nvPr/>
        </p:nvSpPr>
        <p:spPr bwMode="auto">
          <a:xfrm>
            <a:off x="5715008" y="3214686"/>
            <a:ext cx="3428992" cy="1143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"Где ДРУЖБА </a:t>
            </a:r>
            <a:endParaRPr lang="ru-RU" sz="2800" b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2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- </a:t>
            </a:r>
            <a:r>
              <a:rPr lang="ru-RU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там УСПЕХ!"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6а\20150901_1025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2853042" cy="5072074"/>
          </a:xfrm>
          <a:prstGeom prst="rect">
            <a:avLst/>
          </a:prstGeom>
          <a:noFill/>
        </p:spPr>
      </p:pic>
      <p:pic>
        <p:nvPicPr>
          <p:cNvPr id="4099" name="Picture 3" descr="F:\6а\20150901_103501.jpg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 t="9950" b="13569"/>
          <a:stretch>
            <a:fillRect/>
          </a:stretch>
        </p:blipFill>
        <p:spPr bwMode="auto">
          <a:xfrm>
            <a:off x="2071670" y="1285860"/>
            <a:ext cx="3257550" cy="4429156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85720" y="214290"/>
            <a:ext cx="6500826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400" b="1" dirty="0" smtClean="0">
                <a:solidFill>
                  <a:srgbClr val="002060"/>
                </a:solidFill>
              </a:rPr>
              <a:t>Мы в музее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F:\6а\20150901_1003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27011"/>
            <a:ext cx="3786182" cy="6730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6а\20150901_095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34344" y="1537566"/>
            <a:ext cx="5069538" cy="2851615"/>
          </a:xfrm>
          <a:prstGeom prst="rect">
            <a:avLst/>
          </a:prstGeom>
          <a:noFill/>
        </p:spPr>
      </p:pic>
      <p:pic>
        <p:nvPicPr>
          <p:cNvPr id="5" name="Picture 2" descr="F:\6а\20150901_0953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734497" y="2163201"/>
            <a:ext cx="5643570" cy="3174508"/>
          </a:xfrm>
          <a:prstGeom prst="rect">
            <a:avLst/>
          </a:prstGeom>
          <a:noFill/>
        </p:spPr>
      </p:pic>
      <p:pic>
        <p:nvPicPr>
          <p:cNvPr id="6" name="Picture 3" descr="F:\6а\20150901_100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069826" y="2355191"/>
            <a:ext cx="5214942" cy="2933405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85720" y="214290"/>
            <a:ext cx="6500826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400" b="1" dirty="0" smtClean="0">
                <a:solidFill>
                  <a:srgbClr val="002060"/>
                </a:solidFill>
              </a:rPr>
              <a:t>Мы в музее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6а\20150912_104300.jpg"/>
          <p:cNvPicPr>
            <a:picLocks noChangeAspect="1" noChangeArrowheads="1"/>
          </p:cNvPicPr>
          <p:nvPr/>
        </p:nvPicPr>
        <p:blipFill>
          <a:blip r:embed="rId2" cstate="print"/>
          <a:srcRect t="7875" b="11125"/>
          <a:stretch>
            <a:fillRect/>
          </a:stretch>
        </p:blipFill>
        <p:spPr bwMode="auto">
          <a:xfrm>
            <a:off x="0" y="171450"/>
            <a:ext cx="4643437" cy="66865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1357298"/>
            <a:ext cx="4857752" cy="428628"/>
          </a:xfrm>
        </p:spPr>
        <p:txBody>
          <a:bodyPr>
            <a:noAutofit/>
          </a:bodyPr>
          <a:lstStyle/>
          <a:p>
            <a:r>
              <a:rPr lang="ru-RU" dirty="0" smtClean="0"/>
              <a:t>День здоровья</a:t>
            </a:r>
            <a:endParaRPr lang="ru-RU" dirty="0"/>
          </a:p>
        </p:txBody>
      </p:sp>
      <p:pic>
        <p:nvPicPr>
          <p:cNvPr id="5123" name="Picture 3" descr="F:\6а\20150912_1047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2398" r="32655" b="18941"/>
          <a:stretch>
            <a:fillRect/>
          </a:stretch>
        </p:blipFill>
        <p:spPr bwMode="auto">
          <a:xfrm>
            <a:off x="6572264" y="2571744"/>
            <a:ext cx="2285984" cy="4143404"/>
          </a:xfrm>
          <a:prstGeom prst="rect">
            <a:avLst/>
          </a:prstGeom>
          <a:noFill/>
        </p:spPr>
      </p:pic>
      <p:pic>
        <p:nvPicPr>
          <p:cNvPr id="5124" name="Picture 4" descr="F:\6а\20150912_104754.jpg"/>
          <p:cNvPicPr>
            <a:picLocks noChangeAspect="1" noChangeArrowheads="1"/>
          </p:cNvPicPr>
          <p:nvPr/>
        </p:nvPicPr>
        <p:blipFill>
          <a:blip r:embed="rId4" cstate="print"/>
          <a:srcRect l="2309" t="12987" r="26118" b="22078"/>
          <a:stretch>
            <a:fillRect/>
          </a:stretch>
        </p:blipFill>
        <p:spPr bwMode="auto">
          <a:xfrm>
            <a:off x="4286248" y="2500306"/>
            <a:ext cx="2613202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F:\6а\20150912_1054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978" r="23433"/>
          <a:stretch>
            <a:fillRect/>
          </a:stretch>
        </p:blipFill>
        <p:spPr bwMode="auto">
          <a:xfrm rot="5400000">
            <a:off x="3941742" y="1630367"/>
            <a:ext cx="5357852" cy="4525963"/>
          </a:xfrm>
          <a:prstGeom prst="rect">
            <a:avLst/>
          </a:prstGeom>
          <a:noFill/>
        </p:spPr>
      </p:pic>
      <p:pic>
        <p:nvPicPr>
          <p:cNvPr id="6" name="Picture 3" descr="F:\6а\20150912_105451.jpg"/>
          <p:cNvPicPr>
            <a:picLocks noChangeAspect="1" noChangeArrowheads="1"/>
          </p:cNvPicPr>
          <p:nvPr/>
        </p:nvPicPr>
        <p:blipFill>
          <a:blip r:embed="rId3" cstate="print"/>
          <a:srcRect l="18518" t="6250" b="32292"/>
          <a:stretch>
            <a:fillRect/>
          </a:stretch>
        </p:blipFill>
        <p:spPr bwMode="auto">
          <a:xfrm>
            <a:off x="1071538" y="2000240"/>
            <a:ext cx="3143258" cy="4214842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85720" y="642918"/>
            <a:ext cx="485775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9050">
                  <a:solidFill>
                    <a:schemeClr val="bg1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День здоровья</a:t>
            </a:r>
            <a:endParaRPr kumimoji="0" lang="ru-RU" sz="4400" b="1" i="0" u="none" strike="noStrike" kern="1200" cap="none" spc="0" normalizeH="0" baseline="0" noProof="0" dirty="0">
              <a:ln w="19050">
                <a:solidFill>
                  <a:schemeClr val="bg1"/>
                </a:solidFill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25425"/>
            <a:ext cx="8229600" cy="71913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ПОВЕСТКА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2786058"/>
            <a:ext cx="8677275" cy="3714776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Итоги 5 класса.</a:t>
            </a:r>
            <a:endParaRPr lang="ru-RU" dirty="0"/>
          </a:p>
          <a:p>
            <a:pPr lvl="0"/>
            <a:r>
              <a:rPr lang="ru-RU" dirty="0" smtClean="0"/>
              <a:t>Промежуточные оценки</a:t>
            </a:r>
          </a:p>
          <a:p>
            <a:pPr lvl="0">
              <a:buNone/>
            </a:pPr>
            <a:r>
              <a:rPr lang="ru-RU" dirty="0" smtClean="0"/>
              <a:t>учебной деятельности</a:t>
            </a:r>
            <a:endParaRPr lang="ru-RU" dirty="0"/>
          </a:p>
          <a:p>
            <a:pPr lvl="0"/>
            <a:r>
              <a:rPr lang="ru-RU" dirty="0" smtClean="0"/>
              <a:t>Выступления </a:t>
            </a:r>
            <a:r>
              <a:rPr lang="ru-RU" dirty="0" smtClean="0"/>
              <a:t>учителей - предметников</a:t>
            </a:r>
            <a:endParaRPr lang="ru-RU" dirty="0"/>
          </a:p>
          <a:p>
            <a:pPr lvl="0"/>
            <a:r>
              <a:rPr lang="ru-RU" dirty="0" smtClean="0"/>
              <a:t>Разное</a:t>
            </a:r>
            <a:r>
              <a:rPr lang="ru-RU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586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Как повысить успеваемость в классе? 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5" name="Picture 5" descr="C:\Users\User\Desktop\родительское собрание\i[2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12" y="2071678"/>
            <a:ext cx="2445422" cy="247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590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Итоги </a:t>
            </a:r>
            <a:r>
              <a:rPr lang="en-US" dirty="0" smtClean="0"/>
              <a:t>I</a:t>
            </a:r>
            <a:r>
              <a:rPr lang="ru-RU" dirty="0" smtClean="0"/>
              <a:t> четверти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9001156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cs typeface="Times New Roman" pitchFamily="18" charset="0"/>
              </a:rPr>
              <a:t>Качество знаний                          –  </a:t>
            </a:r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53 %</a:t>
            </a:r>
            <a:endParaRPr lang="ru-RU" sz="2600" dirty="0" smtClean="0">
              <a:solidFill>
                <a:srgbClr val="C00000"/>
              </a:solidFill>
              <a:cs typeface="Times New Roman" pitchFamily="18" charset="0"/>
            </a:endParaRPr>
          </a:p>
          <a:p>
            <a:r>
              <a:rPr lang="ru-RU" b="1" dirty="0" smtClean="0">
                <a:cs typeface="Times New Roman" pitchFamily="18" charset="0"/>
              </a:rPr>
              <a:t>Отличники (2): </a:t>
            </a:r>
            <a:r>
              <a:rPr lang="ru-RU" b="1" dirty="0" err="1" smtClean="0">
                <a:solidFill>
                  <a:srgbClr val="C00000"/>
                </a:solidFill>
                <a:cs typeface="Times New Roman" pitchFamily="18" charset="0"/>
              </a:rPr>
              <a:t>Каюткина</a:t>
            </a:r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 Любовь, 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C00000"/>
                </a:solidFill>
                <a:cs typeface="Times New Roman" pitchFamily="18" charset="0"/>
              </a:rPr>
              <a:t>Послова</a:t>
            </a:r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 Татьяна</a:t>
            </a:r>
          </a:p>
          <a:p>
            <a:r>
              <a:rPr lang="ru-RU" b="1" dirty="0" smtClean="0">
                <a:cs typeface="Times New Roman" pitchFamily="18" charset="0"/>
              </a:rPr>
              <a:t>Хорошисты (8):</a:t>
            </a:r>
            <a:r>
              <a:rPr lang="ru-RU" dirty="0" smtClean="0"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C00000"/>
                </a:solidFill>
              </a:rPr>
              <a:t>Антонова Ирина;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Белозерова </a:t>
            </a:r>
            <a:r>
              <a:rPr lang="ru-RU" dirty="0" err="1" smtClean="0">
                <a:solidFill>
                  <a:srgbClr val="C00000"/>
                </a:solidFill>
              </a:rPr>
              <a:t>Карина</a:t>
            </a:r>
            <a:r>
              <a:rPr lang="ru-RU" dirty="0" smtClean="0">
                <a:solidFill>
                  <a:srgbClr val="C00000"/>
                </a:solidFill>
              </a:rPr>
              <a:t>; </a:t>
            </a:r>
            <a:r>
              <a:rPr lang="ru-RU" dirty="0" err="1" smtClean="0">
                <a:solidFill>
                  <a:srgbClr val="C00000"/>
                </a:solidFill>
              </a:rPr>
              <a:t>Калбин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Кирилл; Лысяк Олеся; Финошина Полина;</a:t>
            </a:r>
          </a:p>
          <a:p>
            <a:pPr>
              <a:buNone/>
            </a:pPr>
            <a:r>
              <a:rPr lang="ru-RU" dirty="0" err="1" smtClean="0">
                <a:solidFill>
                  <a:srgbClr val="C00000"/>
                </a:solidFill>
              </a:rPr>
              <a:t>Фолькман</a:t>
            </a:r>
            <a:r>
              <a:rPr lang="ru-RU" dirty="0" smtClean="0">
                <a:solidFill>
                  <a:srgbClr val="C00000"/>
                </a:solidFill>
              </a:rPr>
              <a:t> Павел; Фролов Илья. </a:t>
            </a:r>
            <a:endParaRPr lang="ru-RU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ст с вопросами и ответами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Лист с вопросами и ответами</Template>
  <TotalTime>0</TotalTime>
  <Words>431</Words>
  <Application>Microsoft Office PowerPoint</Application>
  <PresentationFormat>Экран (4:3)</PresentationFormat>
  <Paragraphs>76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Лист с вопросами и ответами</vt:lpstr>
      <vt:lpstr>Слайд 1</vt:lpstr>
      <vt:lpstr>РОДИТЕЛЬСКОЕ СОБРАНИЕ 6 А класс</vt:lpstr>
      <vt:lpstr>Слайд 3</vt:lpstr>
      <vt:lpstr>Слайд 4</vt:lpstr>
      <vt:lpstr>Слайд 5</vt:lpstr>
      <vt:lpstr>День здоровья</vt:lpstr>
      <vt:lpstr>Слайд 7</vt:lpstr>
      <vt:lpstr>ПОВЕСТКА</vt:lpstr>
      <vt:lpstr>Итоги I четверти  </vt:lpstr>
      <vt:lpstr>Обратите внимание</vt:lpstr>
      <vt:lpstr> Хорошее знание ребенка  «Две стороны личности»</vt:lpstr>
      <vt:lpstr>Слайд 12</vt:lpstr>
      <vt:lpstr>Слайд 13</vt:lpstr>
      <vt:lpstr>Слайд 14</vt:lpstr>
      <vt:lpstr>Найдите ошибки</vt:lpstr>
      <vt:lpstr>Решение  родительского собрания:</vt:lpstr>
      <vt:lpstr>Решение родительского собрания:</vt:lpstr>
      <vt:lpstr>Слайд 18</vt:lpstr>
      <vt:lpstr>Слайд 19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2010-01-19T14:53:00Z</dcterms:created>
  <dcterms:modified xsi:type="dcterms:W3CDTF">2015-09-24T10:49:49Z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TC103626631049</vt:lpwstr>
  </property>
</Properties>
</file>