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90" r:id="rId4"/>
    <p:sldId id="259" r:id="rId5"/>
    <p:sldId id="273" r:id="rId6"/>
    <p:sldId id="276" r:id="rId7"/>
    <p:sldId id="278" r:id="rId8"/>
    <p:sldId id="291" r:id="rId9"/>
    <p:sldId id="266" r:id="rId10"/>
    <p:sldId id="292" r:id="rId11"/>
    <p:sldId id="293" r:id="rId12"/>
    <p:sldId id="295" r:id="rId13"/>
    <p:sldId id="294" r:id="rId14"/>
    <p:sldId id="296" r:id="rId15"/>
    <p:sldId id="297" r:id="rId16"/>
    <p:sldId id="298" r:id="rId17"/>
    <p:sldId id="279" r:id="rId18"/>
    <p:sldId id="285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11B3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Лист1!$A$2:$A$17</c:f>
              <c:strCache>
                <c:ptCount val="16"/>
                <c:pt idx="0">
                  <c:v>имеют компьютер</c:v>
                </c:pt>
                <c:pt idx="1">
                  <c:v>каждый день проводят время за компьютером</c:v>
                </c:pt>
                <c:pt idx="2">
                  <c:v>проводят за компьютером более 2 часов</c:v>
                </c:pt>
                <c:pt idx="3">
                  <c:v>компьютер подключен к интернету</c:v>
                </c:pt>
                <c:pt idx="4">
                  <c:v>заходят в интернет без присмотра родителей</c:v>
                </c:pt>
                <c:pt idx="5">
                  <c:v>не стоит фильтра на запрет нежелательных сайтов</c:v>
                </c:pt>
                <c:pt idx="6">
                  <c:v>есть мобильный телефон</c:v>
                </c:pt>
                <c:pt idx="7">
                  <c:v>подключен к интернету</c:v>
                </c:pt>
                <c:pt idx="8">
                  <c:v>подключен к безопасному детскому интернету</c:v>
                </c:pt>
                <c:pt idx="9">
                  <c:v>использует интернет для поиска инфоримации</c:v>
                </c:pt>
                <c:pt idx="10">
                  <c:v>для общения с друзьями</c:v>
                </c:pt>
                <c:pt idx="11">
                  <c:v>для игр</c:v>
                </c:pt>
                <c:pt idx="12">
                  <c:v>знают какие сайты таят опасность</c:v>
                </c:pt>
                <c:pt idx="13">
                  <c:v>заходили на эти сайты</c:v>
                </c:pt>
                <c:pt idx="14">
                  <c:v>интересно</c:v>
                </c:pt>
                <c:pt idx="15">
                  <c:v>случайно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92</c:v>
                </c:pt>
                <c:pt idx="1">
                  <c:v>50</c:v>
                </c:pt>
                <c:pt idx="2">
                  <c:v>35</c:v>
                </c:pt>
                <c:pt idx="3">
                  <c:v>88</c:v>
                </c:pt>
                <c:pt idx="4">
                  <c:v>77</c:v>
                </c:pt>
                <c:pt idx="5">
                  <c:v>50</c:v>
                </c:pt>
                <c:pt idx="6">
                  <c:v>96</c:v>
                </c:pt>
                <c:pt idx="7">
                  <c:v>92</c:v>
                </c:pt>
                <c:pt idx="8">
                  <c:v>7</c:v>
                </c:pt>
                <c:pt idx="9">
                  <c:v>58</c:v>
                </c:pt>
                <c:pt idx="10">
                  <c:v>65</c:v>
                </c:pt>
                <c:pt idx="11">
                  <c:v>42</c:v>
                </c:pt>
                <c:pt idx="12">
                  <c:v>77</c:v>
                </c:pt>
                <c:pt idx="13">
                  <c:v>23</c:v>
                </c:pt>
                <c:pt idx="14">
                  <c:v>15</c:v>
                </c:pt>
                <c:pt idx="15">
                  <c:v>31</c:v>
                </c:pt>
              </c:numCache>
            </c:numRef>
          </c:val>
        </c:ser>
        <c:axId val="92795648"/>
        <c:axId val="92797184"/>
      </c:barChart>
      <c:catAx>
        <c:axId val="92795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2797184"/>
        <c:crosses val="autoZero"/>
        <c:auto val="1"/>
        <c:lblAlgn val="ctr"/>
        <c:lblOffset val="100"/>
      </c:catAx>
      <c:valAx>
        <c:axId val="92797184"/>
        <c:scaling>
          <c:orientation val="minMax"/>
        </c:scaling>
        <c:axPos val="l"/>
        <c:majorGridlines/>
        <c:numFmt formatCode="General" sourceLinked="1"/>
        <c:tickLblPos val="nextTo"/>
        <c:crossAx val="927956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AABE7D-10BC-42C7-8BA4-D25533FAE6B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upload/iblock/51021c813e17e48872b639aa8a055600.png" TargetMode="External"/><Relationship Id="rId2" Type="http://schemas.openxmlformats.org/officeDocument/2006/relationships/hyperlink" Target="http://soft.mail.ru/program_page.php?grp=53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soft.mail.ru/program_page.php?grp=4796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ecuritylab.ru/software/273998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143932" cy="121444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«Опасности социальных сетей»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8424936" cy="898521"/>
          </a:xfrm>
        </p:spPr>
        <p:txBody>
          <a:bodyPr/>
          <a:lstStyle/>
          <a:p>
            <a:pPr marL="182880" indent="0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    Родительское собрание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8344" y="2276872"/>
            <a:ext cx="2244282" cy="3384376"/>
          </a:xfrm>
          <a:prstGeom prst="rect">
            <a:avLst/>
          </a:prstGeom>
        </p:spPr>
      </p:pic>
      <p:pic>
        <p:nvPicPr>
          <p:cNvPr id="31746" name="Picture 2" descr="http://zabort.ru/uploads/images/00/60/57/2014/05/15/aba8bdae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62335"/>
            <a:ext cx="4928098" cy="3495665"/>
          </a:xfrm>
          <a:prstGeom prst="rect">
            <a:avLst/>
          </a:prstGeom>
          <a:noFill/>
        </p:spPr>
      </p:pic>
      <p:pic>
        <p:nvPicPr>
          <p:cNvPr id="6" name="Рисунок 5" descr="http://newstes.ru/uploads/posts/2015-04/uchenye-socialnye-seti-mogut-vyzvat-depressiyu_1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2647606" cy="172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72682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8313" y="115889"/>
            <a:ext cx="8424167" cy="108086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dirty="0" err="1">
                <a:solidFill>
                  <a:srgbClr val="660066"/>
                </a:solidFill>
                <a:latin typeface="Times New Roman" pitchFamily="18" charset="0"/>
              </a:rPr>
              <a:t>Причины</a:t>
            </a:r>
            <a:r>
              <a:rPr lang="en-US" sz="36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itchFamily="18" charset="0"/>
              </a:rPr>
              <a:t>суицидального</a:t>
            </a:r>
            <a:r>
              <a:rPr lang="en-US" sz="36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itchFamily="18" charset="0"/>
              </a:rPr>
              <a:t>поведения</a:t>
            </a:r>
            <a:r>
              <a:rPr lang="en-US" sz="3600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itchFamily="18" charset="0"/>
              </a:rPr>
              <a:t>детей</a:t>
            </a:r>
            <a:r>
              <a:rPr lang="en-US" sz="3600" dirty="0">
                <a:solidFill>
                  <a:srgbClr val="660066"/>
                </a:solidFill>
                <a:latin typeface="Times New Roman" pitchFamily="18" charset="0"/>
              </a:rPr>
              <a:t> и </a:t>
            </a:r>
            <a:r>
              <a:rPr lang="en-US" sz="3600" dirty="0" err="1">
                <a:solidFill>
                  <a:srgbClr val="660066"/>
                </a:solidFill>
                <a:latin typeface="Times New Roman" pitchFamily="18" charset="0"/>
              </a:rPr>
              <a:t>подростков</a:t>
            </a:r>
            <a:endParaRPr lang="ru-RU" sz="36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Нарушение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детско-родительских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отношений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Конфликты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с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друзьями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или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педагогами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как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последняя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капля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толкнувшая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к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суициду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основная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причина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№1)</a:t>
            </a:r>
          </a:p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Прессинг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успеха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.(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страх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оправдать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надежды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взрослых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собственные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слишком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высокие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притязания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на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успех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</a:p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Самоубийство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фанатов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после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смерти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кумира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имеют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часто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массовый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характер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Пропаганда суицида в интернете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1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8313" y="115889"/>
            <a:ext cx="8424167" cy="108086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«Синий кит», «Тихий дом», «Море китов», «Разбуди меня в 4:20» </a:t>
            </a:r>
            <a:r>
              <a:rPr lang="ru-RU" sz="3600" dirty="0" smtClean="0"/>
              <a:t>– названий много, а смысл один: это страшная подростковая игра в социальных сетях, своеобразная Секта Смерти, которая затягивает в свои страшные сети подростков в странах бывшего СНГ.</a:t>
            </a:r>
            <a:endParaRPr lang="ru-RU" sz="3600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6866" name="Picture 2" descr="589b1423dbf52-screenshot-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848225" cy="5086350"/>
          </a:xfrm>
          <a:prstGeom prst="rect">
            <a:avLst/>
          </a:prstGeom>
          <a:noFill/>
        </p:spPr>
      </p:pic>
      <p:pic>
        <p:nvPicPr>
          <p:cNvPr id="36868" name="Picture 4" descr="589b1424c14cb-screenshot-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8452"/>
            <a:ext cx="4176464" cy="5299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91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7992888" cy="6741368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rgbClr val="FF0000"/>
                </a:solidFill>
              </a:rPr>
              <a:t>Правило №1.</a:t>
            </a:r>
            <a:r>
              <a:rPr lang="ru-RU" sz="2900" dirty="0" smtClean="0"/>
              <a:t> Ребенок никогда не уйдет в </a:t>
            </a:r>
            <a:r>
              <a:rPr lang="ru-RU" sz="2900" dirty="0" err="1" smtClean="0"/>
              <a:t>виртуал</a:t>
            </a:r>
            <a:r>
              <a:rPr lang="ru-RU" sz="2900" dirty="0" smtClean="0"/>
              <a:t>, если вы уделяете ему свое время. Постарайтесь быть рядом, занимайте его досугом. Постарайтесь сделать так, чтобы его окружали реальные друзья.</a:t>
            </a:r>
          </a:p>
          <a:p>
            <a:r>
              <a:rPr lang="ru-RU" sz="2900" b="1" dirty="0" smtClean="0">
                <a:solidFill>
                  <a:srgbClr val="FF0000"/>
                </a:solidFill>
              </a:rPr>
              <a:t>Правило №2.</a:t>
            </a:r>
            <a:r>
              <a:rPr lang="ru-RU" sz="2900" dirty="0" smtClean="0"/>
              <a:t> Страничка вашего ребенка в социальных сетях способна рассказать о нем многое. Обратите внимание на псевдоним, на </a:t>
            </a:r>
            <a:r>
              <a:rPr lang="ru-RU" sz="2900" dirty="0" err="1" smtClean="0"/>
              <a:t>аватарку</a:t>
            </a:r>
            <a:r>
              <a:rPr lang="ru-RU" sz="2900" dirty="0" smtClean="0"/>
              <a:t>, </a:t>
            </a:r>
            <a:r>
              <a:rPr lang="ru-RU" sz="2900" dirty="0" err="1" smtClean="0"/>
              <a:t>на</a:t>
            </a:r>
            <a:r>
              <a:rPr lang="ru-RU" sz="2900" dirty="0" smtClean="0"/>
              <a:t> открытость или закрытость </a:t>
            </a:r>
            <a:r>
              <a:rPr lang="ru-RU" sz="2900" dirty="0" err="1" smtClean="0"/>
              <a:t>аккаунта</a:t>
            </a:r>
            <a:r>
              <a:rPr lang="ru-RU" sz="2900" dirty="0" smtClean="0"/>
              <a:t>, группы, в которых состоит подросток, а также на то, чем наполнена страница: видеозаписи, фотографии и друзья.</a:t>
            </a:r>
          </a:p>
          <a:p>
            <a:r>
              <a:rPr lang="ru-RU" sz="2900" dirty="0" smtClean="0"/>
              <a:t>Если профиль страницы закрыт даже от вас, постарайтесь аккуратно выяснить, по какой причине.</a:t>
            </a:r>
          </a:p>
          <a:p>
            <a:pPr>
              <a:buNone/>
            </a:pPr>
            <a:r>
              <a:rPr lang="ru-RU" sz="2900" dirty="0" smtClean="0">
                <a:solidFill>
                  <a:srgbClr val="FF0000"/>
                </a:solidFill>
              </a:rPr>
              <a:t>ПОМНИТЕ:</a:t>
            </a:r>
          </a:p>
          <a:p>
            <a:r>
              <a:rPr lang="ru-RU" sz="2900" dirty="0" smtClean="0"/>
              <a:t>— Закрывание лица руками либо одеждой на фотографиях, демонстрирование указательного пальца на таких снимках, загруженных в социальные сети, символизируют суицидальные мысли.</a:t>
            </a:r>
          </a:p>
          <a:p>
            <a:endParaRPr lang="ru-RU" sz="2900" dirty="0" smtClean="0"/>
          </a:p>
          <a:p>
            <a:r>
              <a:rPr lang="ru-RU" sz="2900" dirty="0" smtClean="0"/>
              <a:t>— Если подросток размещает у себя на странице фразы, иллюстрации на тему самоунижения и нанесения себе травм и порезов, это плохой знак.</a:t>
            </a:r>
          </a:p>
          <a:p>
            <a:endParaRPr lang="ru-RU" sz="2900" dirty="0" smtClean="0"/>
          </a:p>
          <a:p>
            <a:r>
              <a:rPr lang="ru-RU" sz="2900" dirty="0" smtClean="0"/>
              <a:t>— Опасными считаются такие символы, как медузы, кошки, бабочки, единороги, съемки с высоты, фотографии крыш и чердаков, а также изображение того, как киты плывут вверх. Обратите внимание, не упоминает ли он в общении с кем-либо фразу «море китов группа смерти».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4691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7992888" cy="6120680"/>
          </a:xfrm>
        </p:spPr>
        <p:txBody>
          <a:bodyPr>
            <a:normAutofit/>
          </a:bodyPr>
          <a:lstStyle/>
          <a:p>
            <a:r>
              <a:rPr lang="ru-RU" dirty="0" smtClean="0"/>
              <a:t>— Группа подозрительных «друзей», появившихся за короткое время, свидетельствует о том, что подросток попал в опасную компанию.</a:t>
            </a:r>
          </a:p>
          <a:p>
            <a:r>
              <a:rPr lang="ru-RU" dirty="0" smtClean="0"/>
              <a:t>— Чрезмерное увлечение копированием на своей страничке строчек из некоторых стихотворений, посвященных смерти, а также цитат из мистических книг должно вас насторожить.</a:t>
            </a:r>
          </a:p>
          <a:p>
            <a:r>
              <a:rPr lang="ru-RU" dirty="0" smtClean="0"/>
              <a:t>— Не стоит закрывать глаза и на участившиеся комментарии о смерти — как устные, так и к фотографиям в социальных сетях.</a:t>
            </a:r>
          </a:p>
          <a:p>
            <a:r>
              <a:rPr lang="ru-RU" dirty="0" smtClean="0"/>
              <a:t>— Сохранение на страницах социальных сетей депрессивной музыки (особенно музыкальных направлений, пропагандирующих печаль и смерть) — один из ярких «симптомов» суицидальных наклонностей.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1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8136904" cy="612068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Когда следует бить тревогу</a:t>
            </a:r>
          </a:p>
          <a:p>
            <a:r>
              <a:rPr lang="ru-RU" dirty="0" smtClean="0"/>
              <a:t>— Необъяснимое желание похудеть, сильная критика в адрес полных людей.</a:t>
            </a:r>
          </a:p>
          <a:p>
            <a:r>
              <a:rPr lang="ru-RU" dirty="0" smtClean="0"/>
              <a:t>— Увлечение кофе, ранний утренний подъем (если за подростком такого раньше не наблюдалось).</a:t>
            </a:r>
          </a:p>
          <a:p>
            <a:r>
              <a:rPr lang="ru-RU" dirty="0" smtClean="0"/>
              <a:t>— Выбор черной мрачной одежды, возможно, с символами, ассоциирующимися со смертью.</a:t>
            </a:r>
          </a:p>
          <a:p>
            <a:r>
              <a:rPr lang="ru-RU" dirty="0" smtClean="0"/>
              <a:t>— Внезапное изменение внешности: выбривание висков, окрашивание волос в неестественные тона.</a:t>
            </a:r>
          </a:p>
          <a:p>
            <a:r>
              <a:rPr lang="ru-RU" dirty="0" smtClean="0"/>
              <a:t>— Появление на теле следов порезов, ожогов …</a:t>
            </a:r>
          </a:p>
          <a:p>
            <a:r>
              <a:rPr lang="ru-RU" dirty="0" smtClean="0"/>
              <a:t>— Постоянная вовлеченность в виртуальный мир, увлеченная переписка в Сети (часто с малознакомыми людьми).</a:t>
            </a:r>
          </a:p>
          <a:p>
            <a:r>
              <a:rPr lang="ru-RU" dirty="0" smtClean="0"/>
              <a:t>— Необычный сленг в переписке, которым ребенок раньше не пользовался.</a:t>
            </a:r>
          </a:p>
          <a:p>
            <a:r>
              <a:rPr lang="ru-RU" dirty="0" smtClean="0"/>
              <a:t>— Рисунки странного характера (перевернутые кресты, сатанинские звезды, масонские знаки).</a:t>
            </a:r>
          </a:p>
          <a:p>
            <a:r>
              <a:rPr lang="ru-RU" dirty="0" smtClean="0"/>
              <a:t>— Появление идеи установить в спальне зеркало напротив кровати.</a:t>
            </a:r>
          </a:p>
          <a:p>
            <a:r>
              <a:rPr lang="ru-RU" dirty="0" smtClean="0"/>
              <a:t>— Увлеченность мистическими фильмами и сценами жестокости и насилия.</a:t>
            </a:r>
          </a:p>
          <a:p>
            <a:r>
              <a:rPr lang="ru-RU" dirty="0" smtClean="0"/>
              <a:t>— Неожиданное желание сделать татуировку со странными символами.</a:t>
            </a:r>
          </a:p>
          <a:p>
            <a:r>
              <a:rPr lang="ru-RU" dirty="0" smtClean="0"/>
              <a:t>— Отказ от общения с вами и маскировка своих проблем и переживаний.</a:t>
            </a:r>
          </a:p>
          <a:p>
            <a:r>
              <a:rPr lang="ru-RU" dirty="0" smtClean="0"/>
              <a:t>Символы (рисунки в тетрадях, шрамы на руках)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1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611560" y="116632"/>
            <a:ext cx="8136904" cy="61206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</a:rPr>
              <a:t>                  ЧТО МОЖЕТ УДЕРЖАТЬ</a:t>
            </a:r>
            <a:r>
              <a:rPr lang="ru-RU" sz="2400" i="1" dirty="0" smtClean="0">
                <a:solidFill>
                  <a:srgbClr val="660066"/>
                </a:solidFill>
                <a:latin typeface="Times New Roman" pitchFamily="18" charset="0"/>
              </a:rPr>
              <a:t/>
            </a:r>
            <a:br>
              <a:rPr lang="ru-RU" sz="2400" i="1" dirty="0" smtClean="0">
                <a:solidFill>
                  <a:srgbClr val="660066"/>
                </a:solidFill>
                <a:latin typeface="Times New Roman" pitchFamily="18" charset="0"/>
              </a:rPr>
            </a:br>
            <a:endParaRPr lang="ru-RU" dirty="0" smtClean="0"/>
          </a:p>
          <a:p>
            <a:pPr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/>
              <a:t>Установите заботливые взаимоотношения с ребенком</a:t>
            </a:r>
          </a:p>
          <a:p>
            <a:pPr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/>
              <a:t>Будьте внимательным слушателем</a:t>
            </a:r>
          </a:p>
          <a:p>
            <a:pPr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/>
              <a:t>Будьте искренними в общении, спокойно и доходчиво спрашивайте о тревожащей ситуации</a:t>
            </a:r>
          </a:p>
          <a:p>
            <a:pPr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/>
              <a:t>Помогите определить источник психического дискомфорта</a:t>
            </a:r>
          </a:p>
          <a:p>
            <a:pPr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/>
              <a:t>Вселяйте надежду, что все проблемы можно решить конструктивно</a:t>
            </a:r>
          </a:p>
          <a:p>
            <a:pPr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/>
              <a:t>Помогите ребенку осознать его личностные ресурсы</a:t>
            </a:r>
          </a:p>
          <a:p>
            <a:pPr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/>
              <a:t>Окажите поддержку в успешной реализации ребенка в настоящем и помогите</a:t>
            </a:r>
          </a:p>
          <a:p>
            <a:pPr>
              <a:lnSpc>
                <a:spcPct val="9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/>
              <a:t>определить перспективу на будущее.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1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136904" cy="61206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660066"/>
              </a:buClr>
              <a:buNone/>
            </a:pPr>
            <a:r>
              <a:rPr lang="ru-RU" sz="2400" b="1" i="1" dirty="0" smtClean="0">
                <a:solidFill>
                  <a:srgbClr val="660066"/>
                </a:solidFill>
                <a:latin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>Рекомендации родителям:</a:t>
            </a:r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</a:rPr>
              <a:t>Несмотря ни на что, сохраняйте положительное представление о своём ребёнке.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660066"/>
                </a:solidFill>
                <a:latin typeface="Times New Roman" pitchFamily="18" charset="0"/>
              </a:rPr>
            </a:br>
            <a:endParaRPr lang="ru-RU" sz="20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</a:rPr>
              <a:t>Организуйте свой быт так, чтобы никто в семье ни чувствовал себя «жертвой», отказываясь от своей личной жизни.</a:t>
            </a:r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</a:rPr>
              <a:t>Не ограждайте ребёнка от обязанностей и проблем. Решайте все проблемы вместе с ним.</a:t>
            </a:r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</a:rPr>
              <a:t>Не ограничивайте ребёнка в общении со сверстниками.</a:t>
            </a:r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</a:rPr>
              <a:t>Чаще разговаривайте с ребёнком. Помните, что ни телевизор, ни компьютер не заменят ему вас.</a:t>
            </a:r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</a:rPr>
              <a:t>Помните, что когда-нибудь ребёнок повзрослеет и ему придётся жить самостоятельно. Готовьте его к будущей жизни, говорите о ней.</a:t>
            </a:r>
          </a:p>
          <a:p>
            <a:pPr>
              <a:lnSpc>
                <a:spcPct val="80000"/>
              </a:lnSpc>
              <a:buClr>
                <a:srgbClr val="660066"/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</a:rPr>
              <a:t>Следите за своей внешностью и поведением. Ребёнок должен гордиться вами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1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530" y="188640"/>
            <a:ext cx="736588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19200"/>
            <a:ext cx="8640960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Power Spy 2008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http://www.securitylab.ru/software/301944.php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39386"/>
            <a:ext cx="4575599" cy="3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2928934"/>
            <a:ext cx="36775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86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718" y="1124744"/>
            <a:ext cx="8548412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iProtectYou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http://soft.mail.ru/program_page.php?grp=5382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1682" name="Picture 2" descr="51021c813e17e48872b639aa8a055600">
            <a:hlinkClick r:id="rId3" tooltip="&quot;iProtectYou Pro 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4546388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3000371"/>
            <a:ext cx="3929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Программа-фильтр интернета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позволяет родителям </a:t>
            </a:r>
            <a:r>
              <a:rPr lang="ru-RU" sz="2000" dirty="0" smtClean="0"/>
              <a:t>ограничивать  </a:t>
            </a:r>
            <a:r>
              <a:rPr lang="ru-RU" sz="2000" dirty="0"/>
              <a:t>по разным параметрам сайты, </a:t>
            </a:r>
            <a:endParaRPr lang="ru-RU" sz="2000" dirty="0" smtClean="0"/>
          </a:p>
          <a:p>
            <a:r>
              <a:rPr lang="ru-RU" sz="2000" dirty="0" smtClean="0"/>
              <a:t>просматриваемые </a:t>
            </a:r>
            <a:r>
              <a:rPr lang="ru-RU" sz="2000" dirty="0"/>
              <a:t>детьми. 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216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750776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</a:rPr>
              <a:t>KidsControl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http://soft.mail.ru/program_page.php?grp=47967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95234" name="Picture 2" descr="SNAG-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52006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3143248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Предназначение </a:t>
            </a:r>
            <a:r>
              <a:rPr lang="ru-RU" sz="2400" dirty="0" err="1"/>
              <a:t>KidsControl</a:t>
            </a:r>
            <a:r>
              <a:rPr lang="ru-RU" sz="2400" dirty="0"/>
              <a:t> – контроль времени, которое ребенок проводит в интернете.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078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Интернет позволяет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нам: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7776864" cy="18722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/>
              <a:t>• </a:t>
            </a:r>
            <a:r>
              <a:rPr lang="ru-RU" sz="2800" dirty="0" smtClean="0"/>
              <a:t>общаться </a:t>
            </a:r>
            <a:r>
              <a:rPr lang="ru-RU" sz="2800" dirty="0"/>
              <a:t>с друзьями, семьей, коллегами;</a:t>
            </a:r>
          </a:p>
          <a:p>
            <a:pPr marL="0" indent="0">
              <a:buNone/>
            </a:pPr>
            <a:r>
              <a:rPr lang="ru-RU" sz="2800" dirty="0"/>
              <a:t>•получать доступ к информации и развлечениям;</a:t>
            </a:r>
          </a:p>
          <a:p>
            <a:pPr marL="0" indent="0">
              <a:buNone/>
            </a:pPr>
            <a:r>
              <a:rPr lang="ru-RU" sz="2800" dirty="0"/>
              <a:t>•учиться, встречаться </a:t>
            </a:r>
            <a:r>
              <a:rPr lang="ru-RU" sz="2800" dirty="0" smtClean="0"/>
              <a:t>с </a:t>
            </a:r>
            <a:r>
              <a:rPr lang="ru-RU" sz="2800" dirty="0"/>
              <a:t>людьми и узнавать </a:t>
            </a:r>
            <a:r>
              <a:rPr lang="ru-RU" sz="2800" dirty="0" smtClean="0"/>
              <a:t>новое</a:t>
            </a:r>
          </a:p>
          <a:p>
            <a:pPr marL="0" indent="0">
              <a:buNone/>
            </a:pPr>
            <a:r>
              <a:rPr lang="ru-RU" sz="2800" dirty="0" smtClean="0"/>
              <a:t>приобретать товары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3501008"/>
            <a:ext cx="3055381" cy="177617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51520" y="3573016"/>
            <a:ext cx="5616624" cy="2376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 статистике: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Среди детей в возрасте от 12-16 лет, </a:t>
            </a:r>
          </a:p>
          <a:p>
            <a:pPr lvl="0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dirty="0" smtClean="0">
                <a:solidFill>
                  <a:srgbClr val="FF0000"/>
                </a:solidFill>
              </a:rPr>
              <a:t>85% используют интернет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подростков выходят в Интернет с домашних компьютеров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dirty="0" smtClean="0">
                <a:solidFill>
                  <a:srgbClr val="FF0000"/>
                </a:solidFill>
              </a:rPr>
              <a:t>50% выходят в Сеть, в то время, когда находятся дома одни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88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400"/>
                            </p:stCondLst>
                            <p:childTnLst>
                              <p:par>
                                <p:cTn id="4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325"/>
                            </p:stCondLst>
                            <p:childTnLst>
                              <p:par>
                                <p:cTn id="5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75"/>
                            </p:stCondLst>
                            <p:childTnLst>
                              <p:par>
                                <p:cTn id="6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925"/>
                            </p:stCondLst>
                            <p:childTnLst>
                              <p:par>
                                <p:cTn id="7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14422"/>
            <a:ext cx="8692428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CYBERsitter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http://www.securitylab.ru/software/240522.php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625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82372"/>
            <a:ext cx="4482397" cy="1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3214686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CYBERSitter</a:t>
            </a:r>
            <a:r>
              <a:rPr lang="ru-RU" sz="2400" dirty="0"/>
              <a:t> дает взрослым возможность ограничивать доступ детей к нежелательным ресурсам в </a:t>
            </a:r>
            <a:r>
              <a:rPr lang="ru-RU" sz="2400" dirty="0" err="1"/>
              <a:t>Internet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227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214422"/>
            <a:ext cx="8750206" cy="4014778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КиберМама</a:t>
            </a:r>
            <a:r>
              <a:rPr lang="ru-RU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1.0b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http://www.securitylab.ru/software/273998.php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7282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7693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5816" y="2678542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КиберМама</a:t>
            </a:r>
            <a:r>
              <a:rPr lang="ru-RU" sz="1600" dirty="0"/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/>
              <a:t>КиберМама</a:t>
            </a:r>
            <a:r>
              <a:rPr lang="ru-RU" sz="1600" dirty="0"/>
              <a:t> поддерживает следующие возможности: 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Ограничение </a:t>
            </a:r>
            <a:r>
              <a:rPr lang="ru-RU" sz="1600" dirty="0"/>
              <a:t>по суммарному времени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перерывов в работе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разрешенных интервалов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интернета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игр/программ </a:t>
            </a:r>
          </a:p>
          <a:p>
            <a:r>
              <a:rPr lang="en-US" sz="1600" b="1" dirty="0"/>
              <a:t> 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8472739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75852" cy="66859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Анкетирование  учащихся 7-8 классов 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467544" y="980728"/>
          <a:ext cx="8064896" cy="552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9946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23728" y="1916832"/>
            <a:ext cx="6840760" cy="441082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45720" indent="0"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на сайт с опасным содержимым!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62931"/>
            <a:ext cx="1352838" cy="12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15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5856" y="332656"/>
            <a:ext cx="4536504" cy="1872208"/>
          </a:xfrm>
        </p:spPr>
        <p:txBody>
          <a:bodyPr>
            <a:normAutofit fontScale="92500" lnSpcReduction="10000"/>
          </a:bodyPr>
          <a:lstStyle/>
          <a:p>
            <a:pPr marL="45720" indent="0" fontAlgn="t">
              <a:buNone/>
            </a:pPr>
            <a:r>
              <a:rPr lang="ru-RU" sz="2800" b="1" i="1" dirty="0">
                <a:solidFill>
                  <a:srgbClr val="CC00CC"/>
                </a:solidFill>
              </a:rPr>
              <a:t> </a:t>
            </a:r>
            <a:r>
              <a:rPr lang="ru-RU" sz="2800" b="1" i="1" dirty="0" smtClean="0">
                <a:solidFill>
                  <a:srgbClr val="CC00CC"/>
                </a:solidFill>
              </a:rPr>
              <a:t>      </a:t>
            </a:r>
            <a:r>
              <a:rPr lang="ru-RU" sz="1900" b="1" i="1" u="sng" dirty="0" smtClean="0">
                <a:solidFill>
                  <a:srgbClr val="CC00CC"/>
                </a:solidFill>
              </a:rPr>
              <a:t>Порнография</a:t>
            </a:r>
            <a:endParaRPr lang="ru-RU" sz="1900" b="1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1900" i="1" dirty="0">
                <a:solidFill>
                  <a:srgbClr val="FF0000"/>
                </a:solidFill>
              </a:rPr>
              <a:t>Опасна избыточной информацией и грубым, часто извращенным, натурализмом. Мешает развитию естественных эмоциональных привязанностей.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2563591" cy="18948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2276873"/>
            <a:ext cx="2736304" cy="1872207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203848" y="2420888"/>
            <a:ext cx="532859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marR="0" lvl="0" indent="0" algn="ctr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b="1" i="1" u="sng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Наркотики</a:t>
            </a:r>
            <a:endParaRPr kumimoji="0" lang="ru-RU" b="0" i="1" u="sng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Интернет пестрит новостями о “пользе” употребления марихуаны, рецептами и советами изготовления “зелья”.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430851"/>
            <a:ext cx="2736304" cy="2022485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3347864" y="4247376"/>
            <a:ext cx="4968552" cy="261062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45720" marR="0" lvl="0" indent="0" algn="ctr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900" b="1" i="1" u="sng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Сайты знакомств, социальные сети, </a:t>
            </a:r>
            <a:r>
              <a:rPr kumimoji="0" lang="ru-RU" sz="29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блоги</a:t>
            </a:r>
            <a:r>
              <a:rPr kumimoji="0" lang="ru-RU" sz="2900" b="1" i="1" u="sng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чаты</a:t>
            </a:r>
            <a:endParaRPr kumimoji="0" lang="ru-RU" sz="2900" b="0" i="1" u="sng" strike="noStrike" kern="1200" cap="none" spc="0" normalizeH="0" baseline="0" noProof="0" dirty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just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900" i="1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сожалению уже было много случаев, когда педофилы выдавали себя за одного из детей или выдуманных персонажей, чтобы войти к ним в доверие и завести пошлые или открыто сексуальные беседы с ними или даже договориться о личной встрече.</a:t>
            </a:r>
          </a:p>
          <a:p>
            <a:pPr marL="45720" marR="0" lvl="0" indent="0" algn="just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41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3779"/>
            <a:ext cx="2664296" cy="196926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915816" y="692696"/>
            <a:ext cx="622818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" marR="0" lvl="0" indent="0" algn="ctr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Секты</a:t>
            </a:r>
            <a:endParaRPr kumimoji="0" lang="ru-RU" sz="1800" b="0" i="1" u="sng" strike="noStrike" kern="1200" cap="none" spc="0" normalizeH="0" baseline="0" noProof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Виртуальный собеседник не схватит за руку, но ему вполне по силам “проникнуть в мысли” и повлиять на взгляды на мир.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92896"/>
            <a:ext cx="2703858" cy="1998504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3203848" y="2852936"/>
            <a:ext cx="576064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" marR="0" lvl="0" indent="0" algn="ctr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Экстремизм, национализм, фашизм</a:t>
            </a:r>
            <a:endParaRPr kumimoji="0" lang="ru-RU" sz="1800" b="0" i="1" u="sng" strike="noStrike" kern="1200" cap="none" spc="0" normalizeH="0" baseline="0" noProof="0" smtClean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82291"/>
            <a:ext cx="2808312" cy="207570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419872" y="5301208"/>
            <a:ext cx="572412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" marR="0" lvl="0" indent="0" algn="ctr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800" b="1" i="1" u="sng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Депрессивные молодежные течения</a:t>
            </a:r>
          </a:p>
          <a:p>
            <a:pPr marL="45720" marR="0" lvl="0" indent="0" algn="l" defTabSz="914400" rtl="0" eaLnBrk="1" fontAlgn="t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Ребенок может поверить, что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шрамы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лучшее украшение, а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суицид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всего лишь способ избавления от проблем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29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395536" y="332656"/>
            <a:ext cx="70567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Суицид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–осознанный акт устранения из жизни под воздействием острых психотравмирующих ситуаций, при котором собственная жизнь теряет для человека смысл.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 descr="13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04248" y="1556792"/>
            <a:ext cx="2120900" cy="3170238"/>
          </a:xfrm>
          <a:prstGeom prst="rect">
            <a:avLst/>
          </a:prstGeom>
          <a:noFill/>
          <a:ln/>
        </p:spPr>
      </p:pic>
      <p:sp>
        <p:nvSpPr>
          <p:cNvPr id="9" name="Прямоугольник 8"/>
          <p:cNvSpPr/>
          <p:nvPr/>
        </p:nvSpPr>
        <p:spPr>
          <a:xfrm>
            <a:off x="827584" y="1988840"/>
            <a:ext cx="56166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Одной из важнейших причин самоубийств у подростков считается отсутствие уверенности.</a:t>
            </a:r>
          </a:p>
          <a:p>
            <a:pPr>
              <a:buClr>
                <a:srgbClr val="660066"/>
              </a:buClr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     Спусковым крючком для подросткового суицида часто становится подобный поступок молодёжного кумира, героя книг или фильмов, близких друзей или любимых.</a:t>
            </a:r>
          </a:p>
          <a:p>
            <a:pPr>
              <a:buClr>
                <a:srgbClr val="660066"/>
              </a:buClr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Clr>
                <a:srgbClr val="660066"/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    Подростки часто рассматривают суицидальные попытки как своеобразную, но подконтрольную взрослым игру, оставаясь в глубине души уверенными, что те не разрешат им довести суицид до конца.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10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395536" y="332656"/>
            <a:ext cx="705678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ru-RU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988840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60066"/>
              </a:buClr>
            </a:pP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22300"/>
          </a:xfrm>
        </p:spPr>
        <p:txBody>
          <a:bodyPr/>
          <a:lstStyle/>
          <a:p>
            <a:pPr algn="ctr"/>
            <a:r>
              <a:rPr lang="en-US" sz="4000" b="1">
                <a:solidFill>
                  <a:srgbClr val="660066"/>
                </a:solidFill>
                <a:latin typeface="Times New Roman" pitchFamily="18" charset="0"/>
              </a:rPr>
              <a:t>Виды суицида:</a:t>
            </a:r>
            <a:endParaRPr lang="ru-RU" sz="4000" b="1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/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Демонстративный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</a:rPr>
              <a:t>попугать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ru-RU" sz="2000" dirty="0" smtClean="0">
                <a:latin typeface="Times New Roman" pitchFamily="18" charset="0"/>
              </a:rPr>
              <a:t>-изображение попыток самоубийства без реального намерения покончить с жизнью, с расчетом на спасение. Все действия направлены на привлечение внимания, возобновление интереса к собственной персоне, жалость, сочувствие, возмездие за обиду, несправедливость.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Аффективный- </a:t>
            </a:r>
            <a:r>
              <a:rPr lang="ru-RU" sz="2000" dirty="0" smtClean="0">
                <a:latin typeface="Times New Roman" pitchFamily="18" charset="0"/>
              </a:rPr>
              <a:t>тип поведения, характеризующийся, прежде всего действиями, совершаемыми на высоте аффекта. Суицид во время аффекта носит черты спектакля, но может быть и серьезным намерением, хотя и мимолетным.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Char char="ü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Истинный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</a:rPr>
              <a:t>намеренное, обдуманное поведение, направленное на реализацию самоубийства, иногда долго вынашиваемое. Подросток заботится об эффективности действия и отсутствии помех при их совершении. В оставленных записках звучит мотив собственной вины, забота о близких, которые не должны чувствовать причастность к совершаемому действию.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10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467544" y="116632"/>
            <a:ext cx="8496944" cy="4089608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Мотивы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суицидального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поведения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детей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</a:rPr>
              <a:t> и </a:t>
            </a:r>
            <a:r>
              <a:rPr lang="en-US" sz="2400" b="1" i="1" dirty="0" err="1">
                <a:solidFill>
                  <a:srgbClr val="660066"/>
                </a:solidFill>
                <a:latin typeface="Times New Roman" pitchFamily="18" charset="0"/>
              </a:rPr>
              <a:t>подростков</a:t>
            </a:r>
            <a:r>
              <a:rPr lang="en-US" sz="2400" b="1" i="1" dirty="0">
                <a:solidFill>
                  <a:srgbClr val="660066"/>
                </a:solidFill>
                <a:latin typeface="Times New Roman" pitchFamily="18" charset="0"/>
              </a:rPr>
              <a:t>:</a:t>
            </a:r>
            <a:endParaRPr lang="ru-RU" sz="2400" b="1" i="1" dirty="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1520" y="908720"/>
            <a:ext cx="6984776" cy="5029200"/>
          </a:xfrm>
          <a:prstGeom prst="rect">
            <a:avLst/>
          </a:prstGeom>
        </p:spPr>
        <p:txBody>
          <a:bodyPr/>
          <a:lstStyle/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1.Переживание обиды,одиночества, отчужденности и непонимания.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2. Действительная или мнимая утрата любви родителей.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3. Переживания, связанные со смертью, разводом или уходом родителей из семьи.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4. Чувство вины, стыда, оскорбленного самолюбия.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5. Боязнь позора, насмешек или унижения.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6. Страх наказания.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7. Любовные неудачи, беременность.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8. Чувство мести, злобы, протеста.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9. Желание привлечь к себе внимание.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10. Чувство безнадежности.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11. Множественные проблемы, </a:t>
            </a: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все глобальные и неразрешимые.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12. Желание наказать обидчика.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660066"/>
              </a:buClr>
              <a:buSzPct val="13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13. Депрессивные состояния.</a:t>
            </a:r>
          </a:p>
          <a:p>
            <a:pPr marL="228600" marR="0" lvl="0" indent="-18288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4" descr="i?id=167305998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766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91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1043</TotalTime>
  <Words>996</Words>
  <Application>Microsoft Office PowerPoint</Application>
  <PresentationFormat>Экран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    Родительское собрание</vt:lpstr>
      <vt:lpstr>Интернет позволяет нам:</vt:lpstr>
      <vt:lpstr>Анкетирование  учащихся 7-8 классов </vt:lpstr>
      <vt:lpstr>Слайд 4</vt:lpstr>
      <vt:lpstr>Слайд 5</vt:lpstr>
      <vt:lpstr>Слайд 6</vt:lpstr>
      <vt:lpstr>Слайд 7</vt:lpstr>
      <vt:lpstr>Виды суицида: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Программы-фильтры</vt:lpstr>
      <vt:lpstr>Слайд 18</vt:lpstr>
      <vt:lpstr>Слайд 19</vt:lpstr>
      <vt:lpstr>Программы-фильтры</vt:lpstr>
      <vt:lpstr>Программы-фильтры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User</dc:creator>
  <cp:lastModifiedBy>Смирновы</cp:lastModifiedBy>
  <cp:revision>64</cp:revision>
  <dcterms:created xsi:type="dcterms:W3CDTF">2012-11-16T17:12:02Z</dcterms:created>
  <dcterms:modified xsi:type="dcterms:W3CDTF">2017-03-22T17:39:14Z</dcterms:modified>
</cp:coreProperties>
</file>