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57" r:id="rId4"/>
    <p:sldId id="256" r:id="rId5"/>
    <p:sldId id="258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87313"/>
            <a:ext cx="7772400" cy="1470025"/>
          </a:xfrm>
          <a:solidFill>
            <a:schemeClr val="bg1">
              <a:alpha val="39999"/>
            </a:schemeClr>
          </a:solidFill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24325"/>
            <a:ext cx="6400800" cy="1752600"/>
          </a:xfr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FCD4252D-700A-4DEF-92A4-907F68E9D8A2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96FFEED-3F30-4D10-BF64-A49973C032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4252D-700A-4DEF-92A4-907F68E9D8A2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FFEED-3F30-4D10-BF64-A49973C03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732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4252D-700A-4DEF-92A4-907F68E9D8A2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FFEED-3F30-4D10-BF64-A49973C03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226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4252D-700A-4DEF-92A4-907F68E9D8A2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FFEED-3F30-4D10-BF64-A49973C03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175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4252D-700A-4DEF-92A4-907F68E9D8A2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FFEED-3F30-4D10-BF64-A49973C03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01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4252D-700A-4DEF-92A4-907F68E9D8A2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FFEED-3F30-4D10-BF64-A49973C03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542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4252D-700A-4DEF-92A4-907F68E9D8A2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FFEED-3F30-4D10-BF64-A49973C03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44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4252D-700A-4DEF-92A4-907F68E9D8A2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FFEED-3F30-4D10-BF64-A49973C03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10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4252D-700A-4DEF-92A4-907F68E9D8A2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FFEED-3F30-4D10-BF64-A49973C03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550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4252D-700A-4DEF-92A4-907F68E9D8A2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FFEED-3F30-4D10-BF64-A49973C03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589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4252D-700A-4DEF-92A4-907F68E9D8A2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FFEED-3F30-4D10-BF64-A49973C03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77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nt1234ыярфенш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5213" cy="179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3175">
            <a:solidFill>
              <a:srgbClr val="33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FCD4252D-700A-4DEF-92A4-907F68E9D8A2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F96FFEED-3F30-4D10-BF64-A49973C0322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Роль государства в экономике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8 </a:t>
            </a:r>
            <a:r>
              <a:rPr lang="ru-RU" dirty="0" smtClean="0"/>
              <a:t>класс</a:t>
            </a:r>
          </a:p>
          <a:p>
            <a:r>
              <a:rPr lang="ru-RU" dirty="0" smtClean="0"/>
              <a:t>Учитель Таран Е.А.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007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463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" t="11639" r="8810" b="12016"/>
          <a:stretch>
            <a:fillRect/>
          </a:stretch>
        </p:blipFill>
        <p:spPr>
          <a:xfrm>
            <a:off x="113732" y="31846"/>
            <a:ext cx="9001125" cy="666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47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8785225" cy="3311525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188640"/>
            <a:ext cx="777686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Налоги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ЭТО ОБЯЗАТЕЛЬНЫЕ ПЛАТЕЖИ, ВЗИМАЕМЫЕ ГОСУДАРСТВОМ С ФИЗИЧЕСКИХ И ЮРИДИЧЕСКИХ ЛИЦ В ГОСУДАРСТВЕННЫЕ И МЕСТНЫЕ БЮДЖЕТЫ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346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0">
                <a:effectLst>
                  <a:outerShdw blurRad="38100" dist="38100" dir="2700000" algn="tl">
                    <a:srgbClr val="C0C0C0"/>
                  </a:outerShdw>
                </a:effectLst>
              </a:rPr>
              <a:t>НАЛОГИ </a:t>
            </a:r>
            <a:r>
              <a:rPr lang="ru-RU" sz="3200" b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200" b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200" b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обеспечивают распределение и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перераспределение 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НАЦИОНАЛЬНОГО ДОХОДА </a:t>
            </a: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в соответствии с социальными и экономическими задачами.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11188" y="4941888"/>
            <a:ext cx="2376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3399FF"/>
                </a:solidFill>
              </a:rPr>
              <a:t>Федеральные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276600" y="5013325"/>
            <a:ext cx="2592388" cy="122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РЕГИОНАЛЬНЫЕ</a:t>
            </a:r>
          </a:p>
          <a:p>
            <a:r>
              <a:rPr lang="ru-RU" b="1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(налоги субъектов РФ)</a:t>
            </a: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                                                               </a:t>
            </a:r>
          </a:p>
          <a:p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443663" y="5013325"/>
            <a:ext cx="2160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3399FF"/>
                </a:solidFill>
              </a:rPr>
              <a:t>Местные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68313" y="6165850"/>
            <a:ext cx="81359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НАЛОГИ ЕСТЬ  ПЛАТА  ЗА  ЦИВИЛИЗОВАННУЮ ЖИЗНЬ</a:t>
            </a: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1403350" y="3500438"/>
            <a:ext cx="792163" cy="1081087"/>
          </a:xfrm>
          <a:prstGeom prst="downArrow">
            <a:avLst>
              <a:gd name="adj1" fmla="val 50000"/>
              <a:gd name="adj2" fmla="val 34118"/>
            </a:avLst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33CCFF"/>
              </a:solidFill>
            </a:endParaRP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3995738" y="3716338"/>
            <a:ext cx="792162" cy="1081087"/>
          </a:xfrm>
          <a:prstGeom prst="downArrow">
            <a:avLst>
              <a:gd name="adj1" fmla="val 50000"/>
              <a:gd name="adj2" fmla="val 34118"/>
            </a:avLst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33CCFF"/>
              </a:solidFill>
            </a:endParaRPr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6588125" y="3789363"/>
            <a:ext cx="792163" cy="1081087"/>
          </a:xfrm>
          <a:prstGeom prst="downArrow">
            <a:avLst>
              <a:gd name="adj1" fmla="val 50000"/>
              <a:gd name="adj2" fmla="val 34118"/>
            </a:avLst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33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004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Параграф 14,учебник А.И. Кравченко,8 класс.</a:t>
            </a:r>
          </a:p>
          <a:p>
            <a:r>
              <a:rPr lang="ru-RU" sz="2400" dirty="0" smtClean="0"/>
              <a:t>Вопросы 1-5</a:t>
            </a:r>
          </a:p>
          <a:p>
            <a:r>
              <a:rPr lang="ru-RU" sz="2400" dirty="0" smtClean="0"/>
              <a:t>Практическое задание: найти информацию </a:t>
            </a:r>
            <a:r>
              <a:rPr lang="ru-RU" sz="2400" smtClean="0"/>
              <a:t>о местных налогах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141410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Edu globaliz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du globalizati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u globaliz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22</TotalTime>
  <Words>77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Тема1</vt:lpstr>
      <vt:lpstr>Роль государства в экономике</vt:lpstr>
      <vt:lpstr>Презентация PowerPoint</vt:lpstr>
      <vt:lpstr>Презентация PowerPoint</vt:lpstr>
      <vt:lpstr>Презентация PowerPoint</vt:lpstr>
      <vt:lpstr>НАЛОГИ  </vt:lpstr>
      <vt:lpstr>Домашнее задание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государства в экономике</dc:title>
  <dc:creator>Лена</dc:creator>
  <cp:lastModifiedBy>Лена</cp:lastModifiedBy>
  <cp:revision>4</cp:revision>
  <dcterms:created xsi:type="dcterms:W3CDTF">2011-03-29T19:28:05Z</dcterms:created>
  <dcterms:modified xsi:type="dcterms:W3CDTF">2017-02-19T23:53:48Z</dcterms:modified>
</cp:coreProperties>
</file>