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9" r:id="rId15"/>
    <p:sldId id="268" r:id="rId16"/>
    <p:sldId id="270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2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Слово в толковом словаре и тексте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447800"/>
            <a:ext cx="7543800" cy="5029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научимся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работать с толковым </a:t>
            </a:r>
            <a:r>
              <a:rPr lang="ru-RU" dirty="0" smtClean="0"/>
              <a:t>словарём;</a:t>
            </a:r>
            <a:endParaRPr lang="ru-RU" dirty="0" smtClean="0"/>
          </a:p>
          <a:p>
            <a:r>
              <a:rPr lang="ru-RU" dirty="0" smtClean="0"/>
              <a:t>определять значение незнакомых </a:t>
            </a:r>
            <a:r>
              <a:rPr lang="ru-RU" dirty="0" smtClean="0"/>
              <a:t>слов; </a:t>
            </a:r>
            <a:endParaRPr lang="ru-RU" dirty="0" smtClean="0"/>
          </a:p>
          <a:p>
            <a:r>
              <a:rPr lang="ru-RU" b="1" dirty="0" smtClean="0"/>
              <a:t>узнаем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овое словарное слово:</a:t>
            </a:r>
            <a:endParaRPr lang="ru-RU" dirty="0" smtClean="0"/>
          </a:p>
          <a:p>
            <a:r>
              <a:rPr lang="ru-RU" dirty="0" smtClean="0"/>
              <a:t>к</a:t>
            </a:r>
            <a:r>
              <a:rPr lang="ru-RU" dirty="0" smtClean="0"/>
              <a:t>то </a:t>
            </a:r>
            <a:r>
              <a:rPr lang="ru-RU" dirty="0" smtClean="0"/>
              <a:t>составил самые известные </a:t>
            </a:r>
            <a:r>
              <a:rPr lang="ru-RU" dirty="0" smtClean="0"/>
              <a:t>словари;</a:t>
            </a:r>
            <a:endParaRPr lang="ru-RU" dirty="0" smtClean="0"/>
          </a:p>
          <a:p>
            <a:r>
              <a:rPr lang="ru-RU" dirty="0" smtClean="0"/>
              <a:t>ч</a:t>
            </a:r>
            <a:r>
              <a:rPr lang="ru-RU" dirty="0" smtClean="0"/>
              <a:t>то </a:t>
            </a:r>
            <a:r>
              <a:rPr lang="ru-RU" dirty="0" smtClean="0"/>
              <a:t>такое словарная </a:t>
            </a:r>
            <a:r>
              <a:rPr lang="ru-RU" dirty="0" smtClean="0"/>
              <a:t>статья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повторим</a:t>
            </a:r>
            <a:r>
              <a:rPr lang="ru-RU" dirty="0" smtClean="0"/>
              <a:t> проеденное;</a:t>
            </a:r>
            <a:endParaRPr lang="ru-RU" dirty="0" smtClean="0"/>
          </a:p>
          <a:p>
            <a:r>
              <a:rPr lang="ru-RU" b="1" dirty="0" smtClean="0"/>
              <a:t>совершим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виртуальную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экскурсию</a:t>
            </a:r>
            <a:r>
              <a:rPr lang="ru-RU" dirty="0" smtClean="0"/>
              <a:t> в Третьяковскую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галерею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14488" cy="17526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6699"/>
                </a:solidFill>
                <a:latin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6699"/>
                </a:solidFill>
                <a:latin typeface="Times New Roman" pitchFamily="18" charset="0"/>
              </a:rPr>
              <a:t>К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о</a:t>
            </a:r>
            <a:r>
              <a:rPr lang="ru-RU" sz="3600" b="1" i="1" u="sng" dirty="0" smtClean="0">
                <a:solidFill>
                  <a:schemeClr val="folHlink"/>
                </a:solidFill>
                <a:latin typeface="Times New Roman" pitchFamily="18" charset="0"/>
              </a:rPr>
              <a:t>лл</a:t>
            </a:r>
            <a:r>
              <a:rPr lang="ru-RU" sz="3600" b="1" i="1" dirty="0" smtClean="0">
                <a:solidFill>
                  <a:srgbClr val="006699"/>
                </a:solidFill>
                <a:latin typeface="Times New Roman" pitchFamily="18" charset="0"/>
              </a:rPr>
              <a:t>екц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и</a:t>
            </a:r>
            <a:r>
              <a:rPr lang="ru-RU" sz="3600" b="1" i="1" dirty="0" smtClean="0">
                <a:solidFill>
                  <a:srgbClr val="006699"/>
                </a:solidFill>
                <a:latin typeface="Times New Roman" pitchFamily="18" charset="0"/>
              </a:rPr>
              <a:t>я</a:t>
            </a:r>
            <a:r>
              <a:rPr lang="ru-RU" sz="3200" i="1" dirty="0" smtClean="0">
                <a:solidFill>
                  <a:srgbClr val="006699"/>
                </a:solidFill>
                <a:latin typeface="Times New Roman" pitchFamily="18" charset="0"/>
              </a:rPr>
              <a:t> – (из латинского языка) – упорядоченное (систематизированное) собрание каких-либо предметов. </a:t>
            </a:r>
            <a:br>
              <a:rPr lang="ru-RU" sz="3200" i="1" dirty="0" smtClean="0">
                <a:solidFill>
                  <a:srgbClr val="006699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006699"/>
                </a:solidFill>
                <a:latin typeface="Times New Roman" pitchFamily="18" charset="0"/>
              </a:rPr>
              <a:t>Коллекция марок, коллекция насекомых.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213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008000"/>
                </a:solidFill>
                <a:latin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</a:rPr>
              <a:t>Эксп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о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</a:rPr>
              <a:t>зиц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и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</a:rPr>
              <a:t>я</a:t>
            </a:r>
            <a:r>
              <a:rPr lang="ru-RU" i="1" dirty="0" smtClean="0">
                <a:solidFill>
                  <a:srgbClr val="008000"/>
                </a:solidFill>
                <a:latin typeface="Times New Roman" pitchFamily="18" charset="0"/>
              </a:rPr>
              <a:t> – (из латинского языка) – размещение каких-нибудь предметов, выставляемых для обозрения.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</a:rPr>
              <a:t>Музейная экспозиция.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C0099"/>
                </a:solidFill>
                <a:latin typeface="Times New Roman" pitchFamily="18" charset="0"/>
              </a:rPr>
              <a:t>Эксп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о</a:t>
            </a:r>
            <a:r>
              <a:rPr lang="ru-RU" sz="3600" b="1" i="1" dirty="0" smtClean="0">
                <a:solidFill>
                  <a:srgbClr val="CC0099"/>
                </a:solidFill>
                <a:latin typeface="Times New Roman" pitchFamily="18" charset="0"/>
              </a:rPr>
              <a:t>нат</a:t>
            </a:r>
            <a:r>
              <a:rPr lang="ru-RU" sz="3200" i="1" dirty="0" smtClean="0">
                <a:solidFill>
                  <a:srgbClr val="CC0099"/>
                </a:solidFill>
                <a:latin typeface="Times New Roman" pitchFamily="18" charset="0"/>
              </a:rPr>
              <a:t> -  (из латинского языка) – предмет, выставленный на выставке, в музее. </a:t>
            </a:r>
          </a:p>
          <a:p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</a:rPr>
              <a:t>Музейный экспонат.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Третьяковская галерея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s://im1-tub-ru.yandex.net/i?id=f0e4aadbfb4dd42e3c7f7d6bf9b408e6-l&amp;n=13"/>
          <p:cNvPicPr>
            <a:picLocks noChangeAspect="1" noChangeArrowheads="1"/>
          </p:cNvPicPr>
          <p:nvPr/>
        </p:nvPicPr>
        <p:blipFill>
          <a:blip r:embed="rId2"/>
          <a:srcRect t="5614"/>
          <a:stretch>
            <a:fillRect/>
          </a:stretch>
        </p:blipFill>
        <p:spPr bwMode="auto">
          <a:xfrm>
            <a:off x="1353470" y="1371601"/>
            <a:ext cx="7561930" cy="5353050"/>
          </a:xfrm>
          <a:prstGeom prst="rect">
            <a:avLst/>
          </a:prstGeom>
          <a:noFill/>
        </p:spPr>
      </p:pic>
      <p:sp>
        <p:nvSpPr>
          <p:cNvPr id="21510" name="AutoShape 6" descr="https://www.miloserdie.ru/pic/1-38.jpg?x41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www.miloserdie.ru/pic/1-38.jpg?x41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www.arthistory.ru/img/museum/pavel_tretya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2333625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221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Галерея-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533400"/>
            <a:ext cx="49530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музей, помещение для выставки картин.</a:t>
            </a:r>
            <a:endParaRPr lang="ru-RU" b="1" dirty="0"/>
          </a:p>
        </p:txBody>
      </p:sp>
      <p:pic>
        <p:nvPicPr>
          <p:cNvPr id="4" name="Picture 2" descr="http://rus-inter.com/upload/medialibrary/tretykovgal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80223"/>
            <a:ext cx="7283867" cy="482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2-tub-ru.yandex.net/i?id=39f94db591d3674c868ec14dd895a4e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Прочитайте отрывок стихотворения, допишите недостающее слово.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Возьмите нужную вам карточку с изображением.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Найдите в Толковом словарике нужную словарную статью и запишите ее  на карточку.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Подберите 2-3 открытки из галереи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2971800"/>
            <a:ext cx="7181088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m3-tub-ru.yandex.net/i?id=6bf4303d8580401c90583565bd36dba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3886200" cy="3026055"/>
          </a:xfrm>
          <a:prstGeom prst="rect">
            <a:avLst/>
          </a:prstGeom>
          <a:noFill/>
        </p:spPr>
      </p:pic>
      <p:pic>
        <p:nvPicPr>
          <p:cNvPr id="25604" name="Picture 4" descr="https://artchive.ru/res/media/img/oy800/work/109/3207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2400"/>
            <a:ext cx="4832350" cy="2724369"/>
          </a:xfrm>
          <a:prstGeom prst="rect">
            <a:avLst/>
          </a:prstGeom>
          <a:noFill/>
        </p:spPr>
      </p:pic>
      <p:pic>
        <p:nvPicPr>
          <p:cNvPr id="25606" name="Picture 6" descr="http://rumol.org/wp-content/uploads/hruzkiy-768x5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80966"/>
            <a:ext cx="4655077" cy="34246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04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НАТЮРМОРТ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43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ПЕЙЗАЖ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ПОРТРЕТ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artscroll.ru/Images/2008/k/Khrutskiy_Ivan/000001.jpg"/>
          <p:cNvPicPr>
            <a:picLocks noChangeAspect="1" noChangeArrowheads="1"/>
          </p:cNvPicPr>
          <p:nvPr/>
        </p:nvPicPr>
        <p:blipFill>
          <a:blip r:embed="rId2"/>
          <a:srcRect l="12293" t="2439" b="4878"/>
          <a:stretch>
            <a:fillRect/>
          </a:stretch>
        </p:blipFill>
        <p:spPr bwMode="auto">
          <a:xfrm>
            <a:off x="4848504" y="152400"/>
            <a:ext cx="3905919" cy="2971800"/>
          </a:xfrm>
          <a:prstGeom prst="rect">
            <a:avLst/>
          </a:prstGeom>
          <a:noFill/>
        </p:spPr>
      </p:pic>
      <p:pic>
        <p:nvPicPr>
          <p:cNvPr id="27652" name="Picture 4" descr="http://biblo-ok.ru/biblio-ok/rusLevitan/17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4131594" cy="3387849"/>
          </a:xfrm>
          <a:prstGeom prst="rect">
            <a:avLst/>
          </a:prstGeom>
          <a:noFill/>
        </p:spPr>
      </p:pic>
      <p:pic>
        <p:nvPicPr>
          <p:cNvPr id="27654" name="Picture 6" descr="http://valentina-site.ru/wp-content/uploads/2012/07/Mika-Morozov.-19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3810000" cy="33261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64008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ПЕЙЗАЖ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04800"/>
            <a:ext cx="161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НАТЮРМОРТ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ПОРТРЕТ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1905000"/>
            <a:ext cx="3154680" cy="3200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</a:rPr>
              <a:t>е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  <a:t>йза</a:t>
            </a:r>
            <a:r>
              <a:rPr lang="ru-RU" sz="2000" b="1" i="1" u="sng" dirty="0" smtClean="0">
                <a:solidFill>
                  <a:srgbClr val="990033"/>
                </a:solidFill>
                <a:latin typeface="Times New Roman" pitchFamily="18" charset="0"/>
              </a:rPr>
              <a:t>ж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  <a:t> (из французского языка) – </a:t>
            </a:r>
            <a:b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  <a:t>1.Вид 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  <a:t>какой-нибудь местности. </a:t>
            </a:r>
            <a:b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</a:rPr>
              <a:t>Южно-русские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</a:rPr>
              <a:t> пейзажи.</a:t>
            </a:r>
            <a:br>
              <a:rPr lang="ru-RU" sz="20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  <a:t>2. Рисунок, картина, изображающая природу, вид, а также описание природы в литературном произведении. </a:t>
            </a:r>
            <a:b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</a:rPr>
              <a:t>Пейзажи русских художников.</a:t>
            </a:r>
            <a:br>
              <a:rPr lang="ru-RU" sz="20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457200"/>
            <a:ext cx="6031992" cy="12192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</a:rPr>
              <a:t>о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</a:rPr>
              <a:t>ртрет (из французского языка) – изображение какого-либо человека на картине, фотографии или его словесное описание.</a:t>
            </a:r>
            <a:b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Прекрасный портрет. Портрет писателя.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4" name="Picture 4" descr="pushk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2438399" cy="29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vras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81200"/>
            <a:ext cx="2031954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turm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3035591" cy="219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51816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</a:rPr>
              <a:t>Н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</a:rPr>
              <a:t>тюрморт (из французского языка) – картина с изображением цветов, фруктов, рыбы, других предметов.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i="1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</a:rPr>
              <a:t>Художник нарисовал натюрморт.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29718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я узнал…</a:t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понял, что…</a:t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научился…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D:\Документы\Мои документы\Мои рисунки\Для школы\КАРТИНКИ\books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14600"/>
            <a:ext cx="5158123" cy="40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7498080" cy="48006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1. Урок полезен. Всё понятно. 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2. Лишь кое- что чуть- чуть неясно. </a:t>
            </a:r>
          </a:p>
          <a:p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3. Ещё придётся потрудиться  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4. Да, трудно всё- таки учиться</a:t>
            </a:r>
            <a:endParaRPr lang="ru-RU" dirty="0"/>
          </a:p>
        </p:txBody>
      </p:sp>
      <p:pic>
        <p:nvPicPr>
          <p:cNvPr id="4" name="Picture 13" descr="b4706d53b6de39da8eb3d82cecf254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609600"/>
            <a:ext cx="1828800" cy="1633537"/>
          </a:xfrm>
          <a:prstGeom prst="rect">
            <a:avLst/>
          </a:prstGeom>
          <a:noFill/>
        </p:spPr>
      </p:pic>
      <p:pic>
        <p:nvPicPr>
          <p:cNvPr id="5" name="Picture 17" descr="f99dad79841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676400"/>
            <a:ext cx="1600200" cy="1395413"/>
          </a:xfrm>
          <a:prstGeom prst="rect">
            <a:avLst/>
          </a:prstGeom>
          <a:noFill/>
        </p:spPr>
      </p:pic>
      <p:pic>
        <p:nvPicPr>
          <p:cNvPr id="6" name="Picture 5" descr="1510843-c9407666b98f20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048000"/>
            <a:ext cx="1463675" cy="1828800"/>
          </a:xfrm>
          <a:prstGeom prst="rect">
            <a:avLst/>
          </a:prstGeom>
          <a:noFill/>
        </p:spPr>
      </p:pic>
      <p:pic>
        <p:nvPicPr>
          <p:cNvPr id="7" name="Picture 15" descr="efa333de1c2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648200"/>
            <a:ext cx="1219200" cy="104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б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371600"/>
            <a:ext cx="1704975" cy="3444394"/>
          </a:xfrm>
          <a:prstGeom prst="rect">
            <a:avLst/>
          </a:prstGeom>
          <a:noFill/>
        </p:spPr>
      </p:pic>
      <p:pic>
        <p:nvPicPr>
          <p:cNvPr id="29700" name="Picture 4" descr="ребу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704" y="1524000"/>
            <a:ext cx="2959608" cy="3082925"/>
          </a:xfrm>
          <a:prstGeom prst="rect">
            <a:avLst/>
          </a:prstGeom>
          <a:noFill/>
        </p:spPr>
      </p:pic>
      <p:pic>
        <p:nvPicPr>
          <p:cNvPr id="29708" name="Picture 12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371600"/>
            <a:ext cx="2085975" cy="3184695"/>
          </a:xfrm>
          <a:prstGeom prst="rect">
            <a:avLst/>
          </a:prstGeom>
          <a:noFill/>
        </p:spPr>
      </p:pic>
      <p:pic>
        <p:nvPicPr>
          <p:cNvPr id="29710" name="Picture 14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143000"/>
            <a:ext cx="5429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«Спасибо за урок!»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2667000"/>
            <a:ext cx="7257288" cy="31242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задание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толкового словарика выписать 3 словарных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статьи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У. стр. 25 правило</a:t>
            </a:r>
            <a:r>
              <a:rPr lang="ru-RU" i="1" dirty="0" smtClean="0">
                <a:latin typeface="Arial Narrow" pitchFamily="34" charset="0"/>
              </a:rPr>
              <a:t/>
            </a:r>
            <a:br>
              <a:rPr lang="ru-RU" i="1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pic>
        <p:nvPicPr>
          <p:cNvPr id="4" name="Picture 9" descr="68643cb0bfc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866900" cy="2286000"/>
          </a:xfrm>
          <a:prstGeom prst="rect">
            <a:avLst/>
          </a:prstGeom>
          <a:noFill/>
        </p:spPr>
      </p:pic>
      <p:pic>
        <p:nvPicPr>
          <p:cNvPr id="5" name="Picture 8" descr="c9f2df9286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862" y="3886200"/>
            <a:ext cx="2861138" cy="2578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Прочитай текст. Попробуй </a:t>
            </a:r>
            <a:r>
              <a:rPr lang="ru-RU" b="1" dirty="0" smtClean="0"/>
              <a:t>определить значения выделенных слов.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28800"/>
            <a:ext cx="8019288" cy="4419600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В музее искусств открылась новая </a:t>
            </a:r>
            <a:r>
              <a:rPr lang="ru-RU" sz="4800" b="1" dirty="0" smtClean="0"/>
              <a:t>экспозиция</a:t>
            </a:r>
            <a:r>
              <a:rPr lang="ru-RU" sz="4800" dirty="0" smtClean="0"/>
              <a:t>. </a:t>
            </a:r>
          </a:p>
          <a:p>
            <a:pPr>
              <a:buNone/>
            </a:pPr>
            <a:r>
              <a:rPr lang="ru-RU" sz="4800" dirty="0" smtClean="0"/>
              <a:t>  К юбилею известного художника представлена коллекция </a:t>
            </a:r>
            <a:r>
              <a:rPr lang="ru-RU" sz="4800" b="1" dirty="0" smtClean="0"/>
              <a:t>эскизов</a:t>
            </a:r>
            <a:r>
              <a:rPr lang="ru-RU" sz="4800" dirty="0" smtClean="0"/>
              <a:t> его картин.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Если текст не помог определить значение слов, как быть?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2514600"/>
            <a:ext cx="7181088" cy="3733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Лексическое значение слова можно узнать в </a:t>
            </a:r>
            <a:r>
              <a:rPr lang="ru-RU" sz="4800" b="1" dirty="0" smtClean="0"/>
              <a:t>толковом словаре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884238"/>
          </a:xfrm>
        </p:spPr>
        <p:txBody>
          <a:bodyPr/>
          <a:lstStyle/>
          <a:p>
            <a:r>
              <a:rPr lang="ru-RU" b="1" dirty="0" smtClean="0"/>
              <a:t>Владимир Иванович Даль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334000"/>
            <a:ext cx="749808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Русский писатель, собиратель фольклора, военный врач. Наибольшую славу принёс ему непревзойдённый по объёму «Толковый словарь живого великорусского языка», на составление которого ушло 53 года.</a:t>
            </a:r>
            <a:endParaRPr lang="ru-RU" sz="2000" b="1" dirty="0"/>
          </a:p>
        </p:txBody>
      </p:sp>
      <p:sp>
        <p:nvSpPr>
          <p:cNvPr id="1026" name="AutoShape 2" descr="https://img.revda-info.ru/wp-content/uploads/2016/11/Dal-Vladim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revda-info.ru/wp-content/uploads/2016/11/Dal-Vladim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g.revda-info.ru/wp-content/uploads/2016/11/Dal-Vladim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g.revda-info.ru/wp-content/uploads/2016/11/Dal-Vladim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aeslib.ru/wp-content/uploads/2017/02/45d9bd0867042ba9e4b88fe1ac13f724__144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7467601" cy="414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0-tub-ru.yandex.net/i?id=2649ac8a99afbbfc844bdf5869e19e9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810" y="228600"/>
            <a:ext cx="4425315" cy="6134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m3-tub-ru.yandex.net/i?id=fd5282f1ecf460dcc2d4c74a36bbf05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3979201" cy="5105400"/>
          </a:xfrm>
          <a:prstGeom prst="rect">
            <a:avLst/>
          </a:prstGeom>
          <a:noFill/>
        </p:spPr>
      </p:pic>
      <p:pic>
        <p:nvPicPr>
          <p:cNvPr id="17412" name="Picture 4" descr="https://im3-tub-ru.yandex.net/i?id=fe0b9023e19476f06029c70a313fa5e0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14400"/>
            <a:ext cx="3886200" cy="509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Сергей Иванович Ожегов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1447800"/>
            <a:ext cx="320040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Советский лингвист, лексикограф, доктор филологических наук, профессор. Автор знаменитого «Толкового словаря русского языка»</a:t>
            </a:r>
            <a:endParaRPr lang="ru-RU" b="1" dirty="0"/>
          </a:p>
        </p:txBody>
      </p:sp>
      <p:pic>
        <p:nvPicPr>
          <p:cNvPr id="18434" name="Picture 2" descr="http://www.publiclibrary-ngo.ru/images-kzd-ubiljari-mes/21-27-ceptember/3.jpg"/>
          <p:cNvPicPr>
            <a:picLocks noChangeAspect="1" noChangeArrowheads="1"/>
          </p:cNvPicPr>
          <p:nvPr/>
        </p:nvPicPr>
        <p:blipFill>
          <a:blip r:embed="rId2"/>
          <a:srcRect t="3444" b="24229"/>
          <a:stretch>
            <a:fillRect/>
          </a:stretch>
        </p:blipFill>
        <p:spPr bwMode="auto">
          <a:xfrm>
            <a:off x="609600" y="1524000"/>
            <a:ext cx="5257800" cy="424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https://im3-tub-ru.yandex.net/i?id=6a8e66a979faea1d864735319dd6a15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"/>
            <a:ext cx="4715561" cy="6172200"/>
          </a:xfrm>
          <a:prstGeom prst="rect">
            <a:avLst/>
          </a:prstGeom>
          <a:noFill/>
        </p:spPr>
      </p:pic>
      <p:pic>
        <p:nvPicPr>
          <p:cNvPr id="19462" name="Picture 6" descr="https://im2-tub-ru.yandex.net/i?id=852d02f495769c6da282eece7189395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3962400" cy="5470769"/>
          </a:xfrm>
          <a:prstGeom prst="rect">
            <a:avLst/>
          </a:prstGeom>
          <a:noFill/>
        </p:spPr>
      </p:pic>
      <p:pic>
        <p:nvPicPr>
          <p:cNvPr id="19466" name="Picture 10" descr="http://www.bookvoed.ru/files/1836/38/06/39/5.jpeg"/>
          <p:cNvPicPr>
            <a:picLocks noChangeAspect="1" noChangeArrowheads="1"/>
          </p:cNvPicPr>
          <p:nvPr/>
        </p:nvPicPr>
        <p:blipFill>
          <a:blip r:embed="rId4"/>
          <a:srcRect l="2186" t="1390" r="1639" b="2689"/>
          <a:stretch>
            <a:fillRect/>
          </a:stretch>
        </p:blipFill>
        <p:spPr bwMode="auto">
          <a:xfrm>
            <a:off x="990600" y="1241714"/>
            <a:ext cx="3733800" cy="561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«Эскиз -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предварительный, неоконченный рисунок, набросок к картине».</a:t>
            </a:r>
            <a:endParaRPr lang="ru-RU" sz="3600" b="1" dirty="0"/>
          </a:p>
        </p:txBody>
      </p:sp>
      <p:pic>
        <p:nvPicPr>
          <p:cNvPr id="20482" name="Picture 2" descr="http://postergrad.ru/izobrazhenie/1856/shishkin/slomannaja_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3810000" cy="2552701"/>
          </a:xfrm>
          <a:prstGeom prst="rect">
            <a:avLst/>
          </a:prstGeom>
          <a:noFill/>
        </p:spPr>
      </p:pic>
      <p:pic>
        <p:nvPicPr>
          <p:cNvPr id="20486" name="Picture 6" descr="http://topnauka.ru/wp-content/uploads/2015/01/wpid-vadim-vadimovich-trofimov-1912-1981-blistatel-nyy-sovetskiy-hudozhnik-animalist._i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3698875" cy="2515235"/>
          </a:xfrm>
          <a:prstGeom prst="rect">
            <a:avLst/>
          </a:prstGeom>
          <a:noFill/>
        </p:spPr>
      </p:pic>
      <p:pic>
        <p:nvPicPr>
          <p:cNvPr id="20484" name="Picture 4" descr="http://ic.pics.livejournal.com/davydov_index/60378694/2501400/2501400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139" y="2895600"/>
            <a:ext cx="2842261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9530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Объяснение лексического значения слова в словаре называется </a:t>
            </a:r>
            <a:r>
              <a:rPr lang="ru-RU" sz="4400" b="1" u="sng" dirty="0" smtClean="0">
                <a:solidFill>
                  <a:srgbClr val="FF0000"/>
                </a:solidFill>
              </a:rPr>
              <a:t>словарной статьёй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376</TotalTime>
  <Words>363</Words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Слово в толковом словаре и тексте</vt:lpstr>
      <vt:lpstr>Слайд 2</vt:lpstr>
      <vt:lpstr>Прочитай текст. Попробуй определить значения выделенных слов.</vt:lpstr>
      <vt:lpstr>Если текст не помог определить значение слов, как быть?</vt:lpstr>
      <vt:lpstr>Владимир Иванович Даль</vt:lpstr>
      <vt:lpstr>Слайд 6</vt:lpstr>
      <vt:lpstr>Сергей Иванович Ожегов</vt:lpstr>
      <vt:lpstr>Слайд 8</vt:lpstr>
      <vt:lpstr>«Эскиз -</vt:lpstr>
      <vt:lpstr> Коллекция – (из латинского языка) – упорядоченное (систематизированное) собрание каких-либо предметов.  Коллекция марок, коллекция насекомых.</vt:lpstr>
      <vt:lpstr>Третьяковская галерея</vt:lpstr>
      <vt:lpstr>Галерея-</vt:lpstr>
      <vt:lpstr>Слайд 13</vt:lpstr>
      <vt:lpstr>Работа в группе</vt:lpstr>
      <vt:lpstr>  </vt:lpstr>
      <vt:lpstr>Слайд 16</vt:lpstr>
      <vt:lpstr>Пейзаж (из французского языка) –  1.Вид какой-нибудь местности.  Южно-русские пейзажи. 2. Рисунок, картина, изображающая природу, вид, а также описание природы в литературном произведении.  Пейзажи русских художников. </vt:lpstr>
      <vt:lpstr>Сегодня я узнал… Я понял, что… Я научился…  </vt:lpstr>
      <vt:lpstr>Слайд 19</vt:lpstr>
      <vt:lpstr>«Спасибо за урок!»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2017-02-14T14:03:45Z</dcterms:modified>
</cp:coreProperties>
</file>