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63" r:id="rId4"/>
    <p:sldId id="261" r:id="rId5"/>
    <p:sldId id="258" r:id="rId6"/>
    <p:sldId id="257" r:id="rId7"/>
    <p:sldId id="268" r:id="rId8"/>
    <p:sldId id="270" r:id="rId9"/>
    <p:sldId id="271" r:id="rId10"/>
    <p:sldId id="273" r:id="rId11"/>
    <p:sldId id="276" r:id="rId12"/>
    <p:sldId id="260" r:id="rId13"/>
    <p:sldId id="277" r:id="rId14"/>
    <p:sldId id="266" r:id="rId15"/>
    <p:sldId id="272" r:id="rId16"/>
    <p:sldId id="259" r:id="rId17"/>
    <p:sldId id="265" r:id="rId18"/>
    <p:sldId id="269" r:id="rId19"/>
    <p:sldId id="264" r:id="rId20"/>
    <p:sldId id="275" r:id="rId21"/>
    <p:sldId id="278" r:id="rId22"/>
    <p:sldId id="274" r:id="rId23"/>
    <p:sldId id="267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2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23DDFBE-9FEE-4A15-A42A-3FCB06E36D6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CB48982-1848-4760-A57C-D731CAB53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706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DFBE-9FEE-4A15-A42A-3FCB06E36D6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8982-1848-4760-A57C-D731CAB53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082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DFBE-9FEE-4A15-A42A-3FCB06E36D6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8982-1848-4760-A57C-D731CAB53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342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DFBE-9FEE-4A15-A42A-3FCB06E36D6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8982-1848-4760-A57C-D731CAB53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514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23DDFBE-9FEE-4A15-A42A-3FCB06E36D6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CCB48982-1848-4760-A57C-D731CAB53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718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DFBE-9FEE-4A15-A42A-3FCB06E36D6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8982-1848-4760-A57C-D731CAB53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2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DFBE-9FEE-4A15-A42A-3FCB06E36D6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8982-1848-4760-A57C-D731CAB53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75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DFBE-9FEE-4A15-A42A-3FCB06E36D6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8982-1848-4760-A57C-D731CAB53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417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DFBE-9FEE-4A15-A42A-3FCB06E36D6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8982-1848-4760-A57C-D731CAB53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595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DFBE-9FEE-4A15-A42A-3FCB06E36D6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B48982-1848-4760-A57C-D731CAB5341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71529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23DDFBE-9FEE-4A15-A42A-3FCB06E36D6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B48982-1848-4760-A57C-D731CAB5341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5819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rgbClr val="FFC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23DDFBE-9FEE-4A15-A42A-3FCB06E36D6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CB48982-1848-4760-A57C-D731CAB53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43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40.sv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oilen.ru/files/catalog/549/gallery/big/13s171_684_330_1447761168.jpg">
            <a:extLst>
              <a:ext uri="{FF2B5EF4-FFF2-40B4-BE49-F238E27FC236}">
                <a16:creationId xmlns="" xmlns:a16="http://schemas.microsoft.com/office/drawing/2014/main" id="{1E3EBABE-002F-4B80-8BA0-CA552CD45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1" y="3048001"/>
            <a:ext cx="4667788" cy="360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F3F0568-9BD9-4BAA-8F11-CCB025913C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21" y="3849539"/>
            <a:ext cx="4204012" cy="2359417"/>
          </a:xfrm>
        </p:spPr>
        <p:txBody>
          <a:bodyPr anchor="t">
            <a:normAutofit/>
          </a:bodyPr>
          <a:lstStyle/>
          <a:p>
            <a:pPr algn="r"/>
            <a:r>
              <a:rPr lang="ru-RU" sz="1600" dirty="0">
                <a:solidFill>
                  <a:srgbClr val="FFFFFF"/>
                </a:solidFill>
              </a:rPr>
              <a:t>- Психологический настрой на </a:t>
            </a:r>
            <a:r>
              <a:rPr lang="ru-RU" sz="1600" dirty="0" err="1">
                <a:solidFill>
                  <a:srgbClr val="FFFFFF"/>
                </a:solidFill>
              </a:rPr>
              <a:t>работу.Каждый</a:t>
            </a:r>
            <a:r>
              <a:rPr lang="ru-RU" sz="1600" dirty="0">
                <a:solidFill>
                  <a:srgbClr val="FFFFFF"/>
                </a:solidFill>
              </a:rPr>
              <a:t> из вас должен продолжить фразу: Я стану хорошим учеником, потому что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468404B4-2D3B-4588-9594-64EACFC0E4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8678" y="2703442"/>
            <a:ext cx="5500391" cy="1410197"/>
          </a:xfrm>
        </p:spPr>
        <p:txBody>
          <a:bodyPr/>
          <a:lstStyle/>
          <a:p>
            <a:r>
              <a:rPr lang="ru-RU" sz="1800" dirty="0">
                <a:solidFill>
                  <a:srgbClr val="0070C0"/>
                </a:solidFill>
                <a:latin typeface="Bookman Old Style" panose="02050604050505020204" pitchFamily="18" charset="0"/>
              </a:rPr>
              <a:t>УРОК ШВЕЙНОГО ДЕЛА В </a:t>
            </a:r>
            <a:r>
              <a:rPr lang="ru-RU" sz="18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5 </a:t>
            </a:r>
            <a:r>
              <a:rPr lang="ru-RU" sz="1800" dirty="0">
                <a:solidFill>
                  <a:srgbClr val="0070C0"/>
                </a:solidFill>
                <a:latin typeface="Bookman Old Style" panose="02050604050505020204" pitchFamily="18" charset="0"/>
              </a:rPr>
              <a:t>КЛАССЕ</a:t>
            </a:r>
            <a:r>
              <a:rPr lang="ru-RU" sz="3600" dirty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  <a:br>
              <a:rPr lang="ru-RU" sz="3600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3600" dirty="0">
                <a:solidFill>
                  <a:srgbClr val="002060"/>
                </a:solidFill>
                <a:latin typeface="Bookman Old Style" panose="02050604050505020204" pitchFamily="18" charset="0"/>
              </a:rPr>
              <a:t>«</a:t>
            </a:r>
            <a:r>
              <a:rPr lang="ru-RU" sz="3200" dirty="0">
                <a:solidFill>
                  <a:srgbClr val="002060"/>
                </a:solidFill>
                <a:latin typeface="Bookman Old Style" panose="02050604050505020204" pitchFamily="18" charset="0"/>
              </a:rPr>
              <a:t>ПОШИВ САЛФЕТКИ. ЗАМЕТЫВАНИЕ </a:t>
            </a:r>
            <a:r>
              <a:rPr lang="ru-RU" sz="3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долевых и ПОПЕРЕЧНЫХ </a:t>
            </a:r>
            <a:r>
              <a:rPr lang="ru-RU" sz="3200" dirty="0">
                <a:solidFill>
                  <a:srgbClr val="002060"/>
                </a:solidFill>
                <a:latin typeface="Bookman Old Style" panose="02050604050505020204" pitchFamily="18" charset="0"/>
              </a:rPr>
              <a:t>СРЕЗОВ».</a:t>
            </a:r>
            <a:r>
              <a:rPr lang="ru-RU" sz="3600" dirty="0">
                <a:solidFill>
                  <a:srgbClr val="002060"/>
                </a:solidFill>
                <a:latin typeface="Bookman Old Style" panose="020506040505050202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3600" dirty="0">
                <a:solidFill>
                  <a:srgbClr val="002060"/>
                </a:solidFill>
                <a:latin typeface="Bookman Old Style" panose="020506040505050202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Учитель </a:t>
            </a:r>
            <a:r>
              <a:rPr lang="ru-RU" sz="1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швейного дела</a:t>
            </a:r>
            <a:r>
              <a:rPr lang="en-US" sz="1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:</a:t>
            </a:r>
            <a:r>
              <a:rPr lang="ru-RU" sz="1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Древицкая</a:t>
            </a:r>
            <a:r>
              <a:rPr lang="ru-RU" sz="1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м. в.</a:t>
            </a:r>
            <a:endParaRPr lang="ru-RU" sz="16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34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5163EC-F366-4275-91F5-E6BA76FC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Тема нашего урока: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40AD8B7-7F24-416E-846B-44C711C0A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00" y="2617782"/>
            <a:ext cx="11785600" cy="3417258"/>
          </a:xfrm>
        </p:spPr>
        <p:txBody>
          <a:bodyPr>
            <a:normAutofit fontScale="92500"/>
          </a:bodyPr>
          <a:lstStyle/>
          <a:p>
            <a:r>
              <a:rPr lang="ru-RU" sz="4000" dirty="0">
                <a:solidFill>
                  <a:srgbClr val="002060"/>
                </a:solidFill>
                <a:latin typeface="Bookman Old Style" panose="02050604050505020204" pitchFamily="18" charset="0"/>
              </a:rPr>
              <a:t>«ПОШИВ САЛФЕТКИ. </a:t>
            </a:r>
            <a:r>
              <a:rPr lang="ru-RU" sz="4000">
                <a:solidFill>
                  <a:srgbClr val="002060"/>
                </a:solidFill>
                <a:latin typeface="Bookman Old Style" panose="02050604050505020204" pitchFamily="18" charset="0"/>
              </a:rPr>
              <a:t>ЗАМЕТЫВАНИЕ </a:t>
            </a:r>
            <a:r>
              <a:rPr lang="ru-RU" sz="400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ДОЛЕВЫХ И ПОПЕРЕЧНЫХ </a:t>
            </a:r>
            <a:r>
              <a:rPr lang="ru-RU" sz="4000" dirty="0">
                <a:solidFill>
                  <a:srgbClr val="002060"/>
                </a:solidFill>
                <a:latin typeface="Bookman Old Style" panose="02050604050505020204" pitchFamily="18" charset="0"/>
              </a:rPr>
              <a:t>СРЕЗОВ».</a:t>
            </a:r>
          </a:p>
          <a:p>
            <a:r>
              <a:rPr lang="ru-RU" sz="4000" dirty="0">
                <a:solidFill>
                  <a:srgbClr val="002060"/>
                </a:solidFill>
                <a:latin typeface="Bookman Old Style" panose="02050604050505020204" pitchFamily="18" charset="0"/>
              </a:rPr>
              <a:t>Цель нашего урока: учиться анализировать изделие, научиться работать с кроем салфетки, выполнить работы по пошиву салфетки.</a:t>
            </a:r>
            <a:endParaRPr lang="ru-RU" sz="4000" dirty="0"/>
          </a:p>
        </p:txBody>
      </p:sp>
      <p:pic>
        <p:nvPicPr>
          <p:cNvPr id="4" name="Picture 10" descr="http://tildas.ru/uploads/posts/2011-11/1321372598_9.jpg">
            <a:extLst>
              <a:ext uri="{FF2B5EF4-FFF2-40B4-BE49-F238E27FC236}">
                <a16:creationId xmlns="" xmlns:a16="http://schemas.microsoft.com/office/drawing/2014/main" id="{F1C9F700-763B-4EB3-BED0-448646156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991599" y="382244"/>
            <a:ext cx="2832099" cy="223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69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D576161-A0DC-47CC-9E1B-92747CB50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 Из скольких деталей состоит салфетка?  </a:t>
            </a:r>
          </a:p>
          <a:p>
            <a:r>
              <a:rPr lang="ru-RU" sz="3200" dirty="0">
                <a:solidFill>
                  <a:srgbClr val="002060"/>
                </a:solidFill>
              </a:rPr>
              <a:t>- Какую форму имеет салфетка?  </a:t>
            </a:r>
          </a:p>
          <a:p>
            <a:r>
              <a:rPr lang="ru-RU" sz="3200" dirty="0">
                <a:solidFill>
                  <a:srgbClr val="002060"/>
                </a:solidFill>
              </a:rPr>
              <a:t>- Какая ткань подойдет для пошива салфетки?</a:t>
            </a:r>
          </a:p>
        </p:txBody>
      </p:sp>
    </p:spTree>
    <p:extLst>
      <p:ext uri="{BB962C8B-B14F-4D97-AF65-F5344CB8AC3E}">
        <p14:creationId xmlns:p14="http://schemas.microsoft.com/office/powerpoint/2010/main" val="141278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55C0FB8-46FA-4AAC-8BF2-DD4E6331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4" y="586581"/>
            <a:ext cx="11399835" cy="1089819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002060"/>
                </a:solidFill>
              </a:rPr>
              <a:t>Из каких материалов изготавливают салфетки? 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i="1" dirty="0">
                <a:solidFill>
                  <a:srgbClr val="0070C0"/>
                </a:solidFill>
              </a:rPr>
              <a:t>Из хлопчатобумажных </a:t>
            </a:r>
            <a:br>
              <a:rPr lang="ru-RU" i="1" dirty="0">
                <a:solidFill>
                  <a:srgbClr val="0070C0"/>
                </a:solidFill>
              </a:rPr>
            </a:br>
            <a:r>
              <a:rPr lang="ru-RU" i="1" dirty="0">
                <a:solidFill>
                  <a:srgbClr val="0070C0"/>
                </a:solidFill>
              </a:rPr>
              <a:t>тканей</a:t>
            </a:r>
          </a:p>
        </p:txBody>
      </p:sp>
      <p:sp>
        <p:nvSpPr>
          <p:cNvPr id="4" name="AutoShape 4" descr="https://media.handsforyou.ru/product-photos/big/2/2f/2fd0521d6cc45563f9eb299ded0ffaab.jpg?v=1423294429">
            <a:extLst>
              <a:ext uri="{FF2B5EF4-FFF2-40B4-BE49-F238E27FC236}">
                <a16:creationId xmlns="" xmlns:a16="http://schemas.microsoft.com/office/drawing/2014/main" id="{9FB53F22-6D9A-4C56-A3AD-0C245BA280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media.handsforyou.ru/product-photos/big/2/2f/2fd0521d6cc45563f9eb299ded0ffaab.jpg?v=1423294429">
            <a:extLst>
              <a:ext uri="{FF2B5EF4-FFF2-40B4-BE49-F238E27FC236}">
                <a16:creationId xmlns="" xmlns:a16="http://schemas.microsoft.com/office/drawing/2014/main" id="{50AD0055-1A5A-462E-9318-C2D6A965A8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http://img3.imgbb.ru/4/8/5/48500efac827b4d9b0cb62ce6c6d57fa.jpg">
            <a:extLst>
              <a:ext uri="{FF2B5EF4-FFF2-40B4-BE49-F238E27FC236}">
                <a16:creationId xmlns="" xmlns:a16="http://schemas.microsoft.com/office/drawing/2014/main" id="{8D7409BD-9AC2-47A3-A630-29F2D61D0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1943100"/>
            <a:ext cx="4800183" cy="480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akcenti-khv.ru/wp-content/uploads/2014/12/1418719531-4bec760a685332965910c332f35936ee.jpg">
            <a:extLst>
              <a:ext uri="{FF2B5EF4-FFF2-40B4-BE49-F238E27FC236}">
                <a16:creationId xmlns="" xmlns:a16="http://schemas.microsoft.com/office/drawing/2014/main" id="{22308245-6761-4BC6-A6B2-B152E1491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4" y="3429000"/>
            <a:ext cx="3789891" cy="284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45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37C2394-7A52-4EEC-95BB-ACFDCBE73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Выбери ткани для салфетки</a:t>
            </a:r>
          </a:p>
        </p:txBody>
      </p:sp>
      <p:pic>
        <p:nvPicPr>
          <p:cNvPr id="4" name="Picture 2" descr="http://akcenti-khv.ru/wp-content/uploads/2014/12/1418719531-4bec760a685332965910c332f35936ee.jpg">
            <a:extLst>
              <a:ext uri="{FF2B5EF4-FFF2-40B4-BE49-F238E27FC236}">
                <a16:creationId xmlns="" xmlns:a16="http://schemas.microsoft.com/office/drawing/2014/main" id="{35CF0736-77C8-4B1B-92FC-73C238CA10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109" y="2014194"/>
            <a:ext cx="5242982" cy="393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kani.garmony.com.ua/images/chintz.jpg">
            <a:extLst>
              <a:ext uri="{FF2B5EF4-FFF2-40B4-BE49-F238E27FC236}">
                <a16:creationId xmlns="" xmlns:a16="http://schemas.microsoft.com/office/drawing/2014/main" id="{305695F4-6F2D-4E2C-ACC6-69607AC56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36623" y="1997883"/>
            <a:ext cx="4447700" cy="398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38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C6D7BE-2363-452E-865A-8C80AB7F9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Найдите название хлопчатобумажной ткани: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0AEDDD5-1AD6-412A-B875-731D824AC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053" y="1983324"/>
            <a:ext cx="8261090" cy="2588676"/>
          </a:xfrm>
        </p:spPr>
        <p:txBody>
          <a:bodyPr>
            <a:normAutofit/>
          </a:bodyPr>
          <a:lstStyle/>
          <a:p>
            <a:r>
              <a:rPr lang="ru-RU" sz="5400" b="1" i="1" dirty="0">
                <a:solidFill>
                  <a:srgbClr val="002060"/>
                </a:solidFill>
              </a:rPr>
              <a:t>Несите цветы Насте.</a:t>
            </a:r>
          </a:p>
        </p:txBody>
      </p:sp>
      <p:pic>
        <p:nvPicPr>
          <p:cNvPr id="1026" name="Picture 2" descr="http://images.easyfreeclipart.com/664/the-girl-with-a-bunch-of-flowers-cartoon-vector-illustration--664234.jpg">
            <a:extLst>
              <a:ext uri="{FF2B5EF4-FFF2-40B4-BE49-F238E27FC236}">
                <a16:creationId xmlns="" xmlns:a16="http://schemas.microsoft.com/office/drawing/2014/main" id="{240B3154-630C-447D-B22D-DEAD65DA2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323">
            <a:off x="8507769" y="2165116"/>
            <a:ext cx="2890805" cy="409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2.404content.com/1/5B/3B/429358727446660573/fullsize.png">
            <a:extLst>
              <a:ext uri="{FF2B5EF4-FFF2-40B4-BE49-F238E27FC236}">
                <a16:creationId xmlns="" xmlns:a16="http://schemas.microsoft.com/office/drawing/2014/main" id="{F8A1E0ED-1E77-44B4-806B-93A5049FB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3470619"/>
            <a:ext cx="4096621" cy="308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33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4E5C0A-A39D-4996-9AF0-D6A4A08F8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Физминутка</a:t>
            </a: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BBC172D-61F2-469B-BA77-7F45080E9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00" y="1758441"/>
            <a:ext cx="7819943" cy="4566159"/>
          </a:xfrm>
        </p:spPr>
        <p:txBody>
          <a:bodyPr>
            <a:normAutofit lnSpcReduction="10000"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Как живешь?- Вот так!</a:t>
            </a:r>
          </a:p>
          <a:p>
            <a:r>
              <a:rPr lang="ru-RU" sz="3200" b="1" dirty="0">
                <a:solidFill>
                  <a:srgbClr val="00B050"/>
                </a:solidFill>
              </a:rPr>
              <a:t>Как идешь?- Вот так!</a:t>
            </a:r>
          </a:p>
          <a:p>
            <a:r>
              <a:rPr lang="ru-RU" sz="3200" b="1" dirty="0">
                <a:solidFill>
                  <a:schemeClr val="tx2"/>
                </a:solidFill>
              </a:rPr>
              <a:t>Как бежишь?- Вот так!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Ночью спишь?- Вот так!</a:t>
            </a:r>
          </a:p>
          <a:p>
            <a:r>
              <a:rPr lang="ru-RU" sz="3200" b="1" dirty="0">
                <a:solidFill>
                  <a:srgbClr val="FFC000"/>
                </a:solidFill>
              </a:rPr>
              <a:t>Как берешь?- Вот так!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Как ты шьешь?- Вот так!</a:t>
            </a:r>
          </a:p>
          <a:p>
            <a:r>
              <a:rPr lang="ru-RU" sz="3200" b="1" dirty="0">
                <a:solidFill>
                  <a:srgbClr val="00B050"/>
                </a:solidFill>
              </a:rPr>
              <a:t>Как шалишь? Вот так!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А грозишь? Вот так!</a:t>
            </a:r>
          </a:p>
          <a:p>
            <a:endParaRPr lang="ru-RU" dirty="0"/>
          </a:p>
        </p:txBody>
      </p:sp>
      <p:pic>
        <p:nvPicPr>
          <p:cNvPr id="1026" name="Picture 2" descr="http://m-pro.market/images/people/l/23d24a1.jpg">
            <a:extLst>
              <a:ext uri="{FF2B5EF4-FFF2-40B4-BE49-F238E27FC236}">
                <a16:creationId xmlns="" xmlns:a16="http://schemas.microsoft.com/office/drawing/2014/main" id="{40C595D4-FCFB-455E-BC4F-4BC6E9D37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1914092"/>
            <a:ext cx="3403600" cy="454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30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71994B-225A-40B5-8BD2-FF2577AFC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Какие способы подходят для обработки срезов салфетки?</a:t>
            </a:r>
          </a:p>
        </p:txBody>
      </p:sp>
      <p:pic>
        <p:nvPicPr>
          <p:cNvPr id="5" name="Picture 10" descr="http://tildas.ru/uploads/posts/2011-11/1321372598_9.jpg">
            <a:extLst>
              <a:ext uri="{FF2B5EF4-FFF2-40B4-BE49-F238E27FC236}">
                <a16:creationId xmlns="" xmlns:a16="http://schemas.microsoft.com/office/drawing/2014/main" id="{3565A359-C436-4C58-8319-C7583D18A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864" y="2955358"/>
            <a:ext cx="4295775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i07.fotocdn.net/s28/107/public_pin_m/460/2680277866.jpg">
            <a:extLst>
              <a:ext uri="{FF2B5EF4-FFF2-40B4-BE49-F238E27FC236}">
                <a16:creationId xmlns="" xmlns:a16="http://schemas.microsoft.com/office/drawing/2014/main" id="{A6CA1B1C-E7A1-4D16-8288-8F0936642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73300"/>
            <a:ext cx="428625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media.istockphoto.com/photos/fringed-green-table-runner-picture-id540586602?k=6&amp;m=540586602&amp;s=612x612&amp;w=0&amp;h=H257goiCSWwMC1g2LI5lOsNuOhXwMdelHq5bp9b0uvg=">
            <a:extLst>
              <a:ext uri="{FF2B5EF4-FFF2-40B4-BE49-F238E27FC236}">
                <a16:creationId xmlns="" xmlns:a16="http://schemas.microsoft.com/office/drawing/2014/main" id="{B298027B-4FAB-4062-96C5-8D867BB96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586" y="4190434"/>
            <a:ext cx="3333749" cy="222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04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67D5B7-F1FD-4433-83DF-D8F7C9E5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План работы по изготовлению салфетки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E7C2590-D753-4316-B877-5E879BFD9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03400"/>
            <a:ext cx="10058400" cy="4000500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1.     Построение чертежа</a:t>
            </a:r>
          </a:p>
          <a:p>
            <a:r>
              <a:rPr lang="ru-RU" sz="2400" dirty="0">
                <a:solidFill>
                  <a:srgbClr val="002060"/>
                </a:solidFill>
              </a:rPr>
              <a:t>2.     Подготовка выкройки к раскрою.</a:t>
            </a:r>
          </a:p>
          <a:p>
            <a:r>
              <a:rPr lang="ru-RU" sz="2400" dirty="0">
                <a:solidFill>
                  <a:srgbClr val="002060"/>
                </a:solidFill>
              </a:rPr>
              <a:t>3.     Раскрой салфетки.</a:t>
            </a:r>
          </a:p>
          <a:p>
            <a:r>
              <a:rPr lang="ru-RU" sz="2400" dirty="0">
                <a:solidFill>
                  <a:srgbClr val="002060"/>
                </a:solidFill>
              </a:rPr>
              <a:t>4.     Обработка поперечных срезов.   </a:t>
            </a:r>
          </a:p>
          <a:p>
            <a:r>
              <a:rPr lang="ru-RU" sz="2400" dirty="0">
                <a:solidFill>
                  <a:srgbClr val="002060"/>
                </a:solidFill>
              </a:rPr>
              <a:t>5.     Обработка  долевых срезов. Застрачивание. </a:t>
            </a:r>
          </a:p>
          <a:p>
            <a:r>
              <a:rPr lang="ru-RU" sz="2400" dirty="0">
                <a:solidFill>
                  <a:srgbClr val="002060"/>
                </a:solidFill>
              </a:rPr>
              <a:t> 6.    Обработка  углов</a:t>
            </a:r>
          </a:p>
          <a:p>
            <a:r>
              <a:rPr lang="ru-RU" sz="2400" dirty="0">
                <a:solidFill>
                  <a:srgbClr val="002060"/>
                </a:solidFill>
              </a:rPr>
              <a:t>7.     Утюжка готового изделия.</a:t>
            </a:r>
          </a:p>
          <a:p>
            <a:pPr marL="0" indent="0">
              <a:buNone/>
            </a:pPr>
            <a:endParaRPr lang="ru-RU" sz="4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4000" b="1" dirty="0">
                <a:solidFill>
                  <a:srgbClr val="002060"/>
                </a:solidFill>
              </a:rPr>
              <a:t>Что будем делать сегодня?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970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11439A-E0D7-4522-9449-5C2C0FA6E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Заметывание поперечных срезов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FE42193-F6F5-48EC-BBAB-788C133EF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0" y="2103120"/>
            <a:ext cx="11684000" cy="3931920"/>
          </a:xfrm>
        </p:spPr>
        <p:txBody>
          <a:bodyPr/>
          <a:lstStyle/>
          <a:p>
            <a:r>
              <a:rPr lang="ru-RU" sz="3200" dirty="0">
                <a:solidFill>
                  <a:srgbClr val="002060"/>
                </a:solidFill>
              </a:rPr>
              <a:t>Подогнуть срез на 1 см, заметать. Проверить ширину шва.</a:t>
            </a:r>
          </a:p>
          <a:p>
            <a:r>
              <a:rPr lang="ru-RU" sz="3200" dirty="0">
                <a:solidFill>
                  <a:srgbClr val="002060"/>
                </a:solidFill>
              </a:rPr>
              <a:t>Подогнуть  еще раз срез на 2 см, заметать.  Проверить ширину шва.</a:t>
            </a:r>
          </a:p>
          <a:p>
            <a:endParaRPr lang="ru-RU" dirty="0"/>
          </a:p>
        </p:txBody>
      </p:sp>
      <p:pic>
        <p:nvPicPr>
          <p:cNvPr id="4" name="Picture 10" descr="http://tildas.ru/uploads/posts/2011-11/1321372598_9.jpg">
            <a:extLst>
              <a:ext uri="{FF2B5EF4-FFF2-40B4-BE49-F238E27FC236}">
                <a16:creationId xmlns="" xmlns:a16="http://schemas.microsoft.com/office/drawing/2014/main" id="{E28EBBB2-5F7F-4F32-BBE7-27DD5750D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636" y="3771900"/>
            <a:ext cx="3309603" cy="261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863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9EAF47F-DEB6-4ED2-91CC-ACAE40A4D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Какие инструменты необходимы для работы?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D47C9EE-9E08-4755-8500-C7778477B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96112BA-756B-42AB-BE96-E5F47960A11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0848620">
            <a:off x="874022" y="2308760"/>
            <a:ext cx="2874703" cy="231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D02DC7A-2646-4A02-90F8-57225E94FA34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313021">
            <a:off x="5432816" y="1755503"/>
            <a:ext cx="2748417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DB03128-2FA7-4B1F-B32B-8859AF6C5FE9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21261356">
            <a:off x="2873456" y="4460559"/>
            <a:ext cx="223837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F39F595-BF3A-4BD3-9691-7710CFA15C71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21006553">
            <a:off x="8419561" y="3273274"/>
            <a:ext cx="2680361" cy="255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501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AF6256-BBFE-4BE6-83B2-65E72FDB5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010" y="642594"/>
            <a:ext cx="10310190" cy="5738328"/>
          </a:xfrm>
        </p:spPr>
        <p:txBody>
          <a:bodyPr>
            <a:normAutofit/>
          </a:bodyPr>
          <a:lstStyle/>
          <a:p>
            <a:r>
              <a:rPr lang="ru-RU" dirty="0"/>
              <a:t>          </a:t>
            </a:r>
            <a:r>
              <a:rPr lang="ru-RU" sz="4000" b="1" dirty="0">
                <a:solidFill>
                  <a:srgbClr val="FFC000"/>
                </a:solidFill>
              </a:rPr>
              <a:t>квадрат желтого цвета-    </a:t>
            </a:r>
            <a:br>
              <a:rPr lang="ru-RU" sz="4000" b="1" dirty="0">
                <a:solidFill>
                  <a:srgbClr val="FFC000"/>
                </a:solidFill>
              </a:rPr>
            </a:br>
            <a:r>
              <a:rPr lang="ru-RU" sz="4000" b="1" dirty="0">
                <a:solidFill>
                  <a:srgbClr val="FFC000"/>
                </a:solidFill>
              </a:rPr>
              <a:t>            отлично поработал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           </a:t>
            </a:r>
            <a:br>
              <a:rPr lang="ru-RU" sz="4000" dirty="0"/>
            </a:br>
            <a:r>
              <a:rPr lang="ru-RU" sz="4000" dirty="0"/>
              <a:t>           </a:t>
            </a:r>
            <a:r>
              <a:rPr lang="ru-RU" sz="4000" b="1" dirty="0">
                <a:solidFill>
                  <a:srgbClr val="00B050"/>
                </a:solidFill>
              </a:rPr>
              <a:t>зеленый квадрат-хорошо   </a:t>
            </a:r>
            <a:br>
              <a:rPr lang="ru-RU" sz="4000" b="1" dirty="0">
                <a:solidFill>
                  <a:srgbClr val="00B050"/>
                </a:solidFill>
              </a:rPr>
            </a:br>
            <a:r>
              <a:rPr lang="ru-RU" sz="4000" b="1" dirty="0">
                <a:solidFill>
                  <a:srgbClr val="00B050"/>
                </a:solidFill>
              </a:rPr>
              <a:t>           работал на уроке 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           </a:t>
            </a:r>
            <a:br>
              <a:rPr lang="ru-RU" sz="4000" dirty="0"/>
            </a:br>
            <a:r>
              <a:rPr lang="ru-RU" sz="4000" dirty="0"/>
              <a:t>           </a:t>
            </a:r>
            <a:r>
              <a:rPr lang="ru-RU" sz="4000" b="1" dirty="0">
                <a:solidFill>
                  <a:srgbClr val="0070C0"/>
                </a:solidFill>
              </a:rPr>
              <a:t>синий квадрат – не очень  </a:t>
            </a:r>
            <a:br>
              <a:rPr lang="ru-RU" sz="4000" b="1" dirty="0">
                <a:solidFill>
                  <a:srgbClr val="0070C0"/>
                </a:solidFill>
              </a:rPr>
            </a:br>
            <a:r>
              <a:rPr lang="ru-RU" sz="4000" b="1" dirty="0">
                <a:solidFill>
                  <a:srgbClr val="0070C0"/>
                </a:solidFill>
              </a:rPr>
              <a:t>           старался на уроке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CD1FD5B-D1EE-4EF1-870F-215DCB16C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26" y="477078"/>
            <a:ext cx="10508973" cy="15606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FF0000"/>
                </a:solidFill>
              </a:rPr>
              <a:t>           </a:t>
            </a:r>
            <a:r>
              <a:rPr lang="ru-RU" sz="3600" b="1" i="1" dirty="0">
                <a:solidFill>
                  <a:srgbClr val="FF0000"/>
                </a:solidFill>
              </a:rPr>
              <a:t>Оцениваем вашу работу на уроке: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5A179B0-3CB9-40D8-96D8-5F9E49E46169}"/>
              </a:ext>
            </a:extLst>
          </p:cNvPr>
          <p:cNvSpPr/>
          <p:nvPr/>
        </p:nvSpPr>
        <p:spPr>
          <a:xfrm>
            <a:off x="1066800" y="3129386"/>
            <a:ext cx="914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1E749153-45F0-427A-A35C-FFF8FAD4711F}"/>
              </a:ext>
            </a:extLst>
          </p:cNvPr>
          <p:cNvSpPr/>
          <p:nvPr/>
        </p:nvSpPr>
        <p:spPr>
          <a:xfrm>
            <a:off x="1066800" y="4755154"/>
            <a:ext cx="914400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AE982D1-041B-46DB-AE27-EBF2657036AA}"/>
              </a:ext>
            </a:extLst>
          </p:cNvPr>
          <p:cNvSpPr/>
          <p:nvPr/>
        </p:nvSpPr>
        <p:spPr>
          <a:xfrm>
            <a:off x="1066800" y="1503618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14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8C8D7A-BDCB-4670-9383-70FB9B56B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Красивая  салфетка – хороший подарок.</a:t>
            </a:r>
          </a:p>
        </p:txBody>
      </p:sp>
      <p:pic>
        <p:nvPicPr>
          <p:cNvPr id="1026" name="Picture 2" descr="https://i.ytimg.com/vi/nF_u8Pll138/maxresdefault.jpg">
            <a:extLst>
              <a:ext uri="{FF2B5EF4-FFF2-40B4-BE49-F238E27FC236}">
                <a16:creationId xmlns="" xmlns:a16="http://schemas.microsoft.com/office/drawing/2014/main" id="{3FDC81BB-EDB8-4940-9F02-3CA2FF9579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2103438"/>
            <a:ext cx="8991600" cy="44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653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39FAA31-E338-4F67-B0C6-4A4D6A551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Сколько набрали квадратов ?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54774DA9-F93C-4CFC-98D5-43AAD47750D8}"/>
              </a:ext>
            </a:extLst>
          </p:cNvPr>
          <p:cNvSpPr/>
          <p:nvPr/>
        </p:nvSpPr>
        <p:spPr>
          <a:xfrm>
            <a:off x="2260596" y="2470274"/>
            <a:ext cx="914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F68C140-D93E-44AE-AFD0-D0FD49612E05}"/>
              </a:ext>
            </a:extLst>
          </p:cNvPr>
          <p:cNvSpPr/>
          <p:nvPr/>
        </p:nvSpPr>
        <p:spPr>
          <a:xfrm>
            <a:off x="9093200" y="4827370"/>
            <a:ext cx="914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CE847374-6EA5-4A49-9C50-575A0EFC548A}"/>
              </a:ext>
            </a:extLst>
          </p:cNvPr>
          <p:cNvSpPr/>
          <p:nvPr/>
        </p:nvSpPr>
        <p:spPr>
          <a:xfrm>
            <a:off x="2705098" y="4370170"/>
            <a:ext cx="914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EDCF570-608D-44B6-B3FC-C4CA21B65501}"/>
              </a:ext>
            </a:extLst>
          </p:cNvPr>
          <p:cNvSpPr/>
          <p:nvPr/>
        </p:nvSpPr>
        <p:spPr>
          <a:xfrm>
            <a:off x="1066800" y="4755154"/>
            <a:ext cx="914400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03BB08E3-CACC-4591-A372-850FA8E8CD0F}"/>
              </a:ext>
            </a:extLst>
          </p:cNvPr>
          <p:cNvSpPr/>
          <p:nvPr/>
        </p:nvSpPr>
        <p:spPr>
          <a:xfrm>
            <a:off x="6921502" y="3320054"/>
            <a:ext cx="9144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6A76E127-B744-422E-A510-4653D6DB5EB1}"/>
              </a:ext>
            </a:extLst>
          </p:cNvPr>
          <p:cNvSpPr/>
          <p:nvPr/>
        </p:nvSpPr>
        <p:spPr>
          <a:xfrm>
            <a:off x="4356100" y="3529397"/>
            <a:ext cx="9144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4BD1BDC-E614-41C6-95BB-94F02B7CDEC4}"/>
              </a:ext>
            </a:extLst>
          </p:cNvPr>
          <p:cNvSpPr/>
          <p:nvPr/>
        </p:nvSpPr>
        <p:spPr>
          <a:xfrm>
            <a:off x="8864600" y="3192182"/>
            <a:ext cx="9144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AAD37109-FC9F-47DD-BA8B-0413FCE61DE1}"/>
              </a:ext>
            </a:extLst>
          </p:cNvPr>
          <p:cNvSpPr/>
          <p:nvPr/>
        </p:nvSpPr>
        <p:spPr>
          <a:xfrm>
            <a:off x="6565900" y="4843807"/>
            <a:ext cx="914400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DDED3A26-4C8C-4417-851E-862ACD02873E}"/>
              </a:ext>
            </a:extLst>
          </p:cNvPr>
          <p:cNvSpPr/>
          <p:nvPr/>
        </p:nvSpPr>
        <p:spPr>
          <a:xfrm>
            <a:off x="4857750" y="2277782"/>
            <a:ext cx="914400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689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B18576-55A2-4D22-8685-E6E343570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Критерии оценивания качества работы: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A4DAD3B-E8A9-47A6-96EA-1956849EA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i="1" dirty="0"/>
              <a:t>поперечные срезы обработаны;</a:t>
            </a:r>
          </a:p>
          <a:p>
            <a:r>
              <a:rPr lang="ru-RU" sz="3200" i="1" dirty="0"/>
              <a:t>ширина подгиба по всей длине одинакова и равна 2 см;</a:t>
            </a:r>
            <a:endParaRPr lang="ru-RU" sz="3200" dirty="0"/>
          </a:p>
          <a:p>
            <a:r>
              <a:rPr lang="ru-RU" sz="3200" i="1" dirty="0"/>
              <a:t>нитка закреплена в начале и в конце стежка.</a:t>
            </a:r>
            <a:endParaRPr lang="ru-RU" sz="3200" dirty="0"/>
          </a:p>
          <a:p>
            <a:endParaRPr lang="ru-RU" dirty="0"/>
          </a:p>
        </p:txBody>
      </p:sp>
      <p:pic>
        <p:nvPicPr>
          <p:cNvPr id="4" name="Звуки природы - Мелодия (moosic.cc)">
            <a:hlinkClick r:id="" action="ppaction://media"/>
            <a:extLst>
              <a:ext uri="{FF2B5EF4-FFF2-40B4-BE49-F238E27FC236}">
                <a16:creationId xmlns="" xmlns:a16="http://schemas.microsoft.com/office/drawing/2014/main" id="{C794FD5E-AB96-4AA9-B228-C89E096CC2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71000" y="5105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3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4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30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олнце">
            <a:extLst>
              <a:ext uri="{FF2B5EF4-FFF2-40B4-BE49-F238E27FC236}">
                <a16:creationId xmlns="" xmlns:a16="http://schemas.microsoft.com/office/drawing/2014/main" id="{6977AE4C-8463-43E7-94D2-761E5568B30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6150" y="4090051"/>
            <a:ext cx="914400" cy="914400"/>
          </a:xfrm>
          <a:prstGeom prst="rect">
            <a:avLst/>
          </a:prstGeom>
        </p:spPr>
      </p:pic>
      <p:pic>
        <p:nvPicPr>
          <p:cNvPr id="5" name="Рисунок 4" descr="Облачно с прояснениями">
            <a:extLst>
              <a:ext uri="{FF2B5EF4-FFF2-40B4-BE49-F238E27FC236}">
                <a16:creationId xmlns="" xmlns:a16="http://schemas.microsoft.com/office/drawing/2014/main" id="{3345C140-9EF3-4B23-A3F4-5CBC9DC33D0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19950" y="4010144"/>
            <a:ext cx="914400" cy="914400"/>
          </a:xfrm>
          <a:prstGeom prst="rect">
            <a:avLst/>
          </a:prstGeom>
        </p:spPr>
      </p:pic>
      <p:pic>
        <p:nvPicPr>
          <p:cNvPr id="6" name="Рисунок 5" descr="Облако">
            <a:extLst>
              <a:ext uri="{FF2B5EF4-FFF2-40B4-BE49-F238E27FC236}">
                <a16:creationId xmlns="" xmlns:a16="http://schemas.microsoft.com/office/drawing/2014/main" id="{9D404EEC-2811-4806-A32B-EF579D2284C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80475" y="4126623"/>
            <a:ext cx="914400" cy="914400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CF7DD1E8-E120-4E84-93C8-D63A1BC30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8100" y="-5324883"/>
            <a:ext cx="10147300" cy="1055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Карточка  рефлексии.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1.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этом уроке я: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Узнал, узнала____________________________________________________________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Научился, научилась______________________________________________________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Лучше  всего  на уроке у меня получилось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</a:t>
            </a: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Мне было трудно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_______________________________________________________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оё  настроение после урока 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A42526E1-093F-44FA-B8F4-8CF73E3A8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C393879F-E663-4855-BA51-510E48561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="" xmlns:a16="http://schemas.microsoft.com/office/drawing/2014/main" id="{753252A0-9DE8-4B38-98DC-EC43C4ED7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00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146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E17FCE9-F2F9-4AFC-910F-C317C06AC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i="1" dirty="0">
                <a:solidFill>
                  <a:srgbClr val="0070C0"/>
                </a:solidFill>
              </a:rPr>
              <a:t>МОЛОДЦЫ!</a:t>
            </a:r>
          </a:p>
        </p:txBody>
      </p:sp>
      <p:pic>
        <p:nvPicPr>
          <p:cNvPr id="4" name="Picture 2" descr="https://i.ytimg.com/vi/nF_u8Pll138/maxresdefault.jpg">
            <a:extLst>
              <a:ext uri="{FF2B5EF4-FFF2-40B4-BE49-F238E27FC236}">
                <a16:creationId xmlns="" xmlns:a16="http://schemas.microsoft.com/office/drawing/2014/main" id="{F1CFD390-43C7-4BA4-8FB9-F94BFEA7C6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679" y="2699657"/>
            <a:ext cx="5930698" cy="333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257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3B6E5C-BACF-4592-9E10-369C6CBFD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omic Sans MS" panose="030F0702030302020204" pitchFamily="66" charset="0"/>
              </a:rPr>
              <a:t>        </a:t>
            </a:r>
            <a:r>
              <a:rPr lang="ru-RU" i="1" dirty="0">
                <a:solidFill>
                  <a:srgbClr val="002060"/>
                </a:solidFill>
                <a:latin typeface="Comic Sans MS" panose="030F0702030302020204" pitchFamily="66" charset="0"/>
              </a:rPr>
              <a:t>Продолжи фразу: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E9B490D-4348-4C8B-BC53-4CAEB5D6A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" y="1785257"/>
            <a:ext cx="9390743" cy="4989286"/>
          </a:xfrm>
        </p:spPr>
        <p:txBody>
          <a:bodyPr/>
          <a:lstStyle/>
          <a:p>
            <a:r>
              <a:rPr lang="ru-RU" sz="4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стану хорошим учеником, потому что:</a:t>
            </a:r>
            <a:endParaRPr lang="ru-RU" sz="48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http://900igr.net/datai/russkij-jazyk/CHast-A-v-EGE-po-russkomu/0001-001-EGE-po-russkomu-jazyku.jpg">
            <a:extLst>
              <a:ext uri="{FF2B5EF4-FFF2-40B4-BE49-F238E27FC236}">
                <a16:creationId xmlns="" xmlns:a16="http://schemas.microsoft.com/office/drawing/2014/main" id="{90282CF1-1935-49C2-9B85-947FCFE81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230" y="3753136"/>
            <a:ext cx="5079728" cy="275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16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AABFF8-8442-4434-A7CB-C2CB9922D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rgbClr val="0070C0"/>
                </a:solidFill>
              </a:rPr>
              <a:t> АСКТФЕЛА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D327BFF-9733-4B96-A269-B38919313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2" y="2014194"/>
            <a:ext cx="10687878" cy="402084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САЛФЕТКА</a:t>
            </a:r>
          </a:p>
          <a:p>
            <a:pPr algn="ctr"/>
            <a:r>
              <a:rPr lang="ru-RU" sz="4800" dirty="0">
                <a:solidFill>
                  <a:srgbClr val="0070C0"/>
                </a:solidFill>
              </a:rPr>
              <a:t>Платок для вытирания губ или небольшая скатерть</a:t>
            </a:r>
          </a:p>
        </p:txBody>
      </p:sp>
      <p:pic>
        <p:nvPicPr>
          <p:cNvPr id="5" name="Picture 2" descr="http://stranamasterov.ru/files/imagecache/orig_with_logo/i1002/Salfetki1.jpg">
            <a:extLst>
              <a:ext uri="{FF2B5EF4-FFF2-40B4-BE49-F238E27FC236}">
                <a16:creationId xmlns="" xmlns:a16="http://schemas.microsoft.com/office/drawing/2014/main" id="{61C191E3-0F6C-48E4-AA79-98BC71B23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94" y="4274910"/>
            <a:ext cx="2902252" cy="217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11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7C2757-E691-4E87-AFC4-30687ABED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Вязаные и вышитые салфетки</a:t>
            </a:r>
          </a:p>
        </p:txBody>
      </p:sp>
      <p:pic>
        <p:nvPicPr>
          <p:cNvPr id="3076" name="Picture 4" descr="http://www.plainsimpleinformation.com/pictures/DoiliesPromo/GiftDoilyPromo1.JPG">
            <a:extLst>
              <a:ext uri="{FF2B5EF4-FFF2-40B4-BE49-F238E27FC236}">
                <a16:creationId xmlns="" xmlns:a16="http://schemas.microsoft.com/office/drawing/2014/main" id="{235A0914-B4DB-46C9-8D65-4A73D44EB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7130">
            <a:off x="7024884" y="2396221"/>
            <a:ext cx="4844184" cy="307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0.liveinternet.ru/images/attach/c/5/86/763/86763058_5744622799688393212.jpg">
            <a:extLst>
              <a:ext uri="{FF2B5EF4-FFF2-40B4-BE49-F238E27FC236}">
                <a16:creationId xmlns="" xmlns:a16="http://schemas.microsoft.com/office/drawing/2014/main" id="{FA80CB8F-FCEA-44DA-8445-E74AD9F84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946" y="1765300"/>
            <a:ext cx="4021221" cy="29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rukodsam.ru/vish/sakor.jpg">
            <a:extLst>
              <a:ext uri="{FF2B5EF4-FFF2-40B4-BE49-F238E27FC236}">
                <a16:creationId xmlns="" xmlns:a16="http://schemas.microsoft.com/office/drawing/2014/main" id="{48ED2E13-A062-4936-9506-0EAF23124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42" y="3781879"/>
            <a:ext cx="3267811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06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91A754-4243-435F-9DE2-48E79044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365" y="225988"/>
            <a:ext cx="11543269" cy="1788206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002060"/>
                </a:solidFill>
              </a:rPr>
              <a:t>Для чего используют салфетки? Из каких материалов изготавливают?</a:t>
            </a:r>
          </a:p>
        </p:txBody>
      </p:sp>
      <p:pic>
        <p:nvPicPr>
          <p:cNvPr id="7" name="Picture 4" descr="http://dommagaz.ru/image/Large/multimedia/audio_cd_covers/1013798657.jpg">
            <a:extLst>
              <a:ext uri="{FF2B5EF4-FFF2-40B4-BE49-F238E27FC236}">
                <a16:creationId xmlns="" xmlns:a16="http://schemas.microsoft.com/office/drawing/2014/main" id="{FCFA5093-4839-4932-9202-E66851939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65" y="1623442"/>
            <a:ext cx="5324475" cy="477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www.komus.ru/medias/sys_master/root/h31/h05/9103005483038.jpg">
            <a:extLst>
              <a:ext uri="{FF2B5EF4-FFF2-40B4-BE49-F238E27FC236}">
                <a16:creationId xmlns="" xmlns:a16="http://schemas.microsoft.com/office/drawing/2014/main" id="{A11FECDA-B614-45B3-A250-BC4BF54191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02372"/>
            <a:ext cx="3915399" cy="274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сервировка Пасха с весенними цветами и столовых приборов. фон Праздники Фото со стока - 52325960">
            <a:extLst>
              <a:ext uri="{FF2B5EF4-FFF2-40B4-BE49-F238E27FC236}">
                <a16:creationId xmlns="" xmlns:a16="http://schemas.microsoft.com/office/drawing/2014/main" id="{0452D1A6-1556-45E1-B403-1C9E6EE7E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017" y="4419600"/>
            <a:ext cx="3318618" cy="221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toyway.ru/upload/iblock/78c/00-0015048_1.jpg">
            <a:extLst>
              <a:ext uri="{FF2B5EF4-FFF2-40B4-BE49-F238E27FC236}">
                <a16:creationId xmlns="" xmlns:a16="http://schemas.microsoft.com/office/drawing/2014/main" id="{F2D9A5EC-526C-43B0-AF84-7210B1FE9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0158">
            <a:off x="6478588" y="4458148"/>
            <a:ext cx="3816863" cy="216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65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CD6F45-2CDE-4459-8CA7-D5886D493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Какие бывают  салфетки по форме ?</a:t>
            </a:r>
          </a:p>
        </p:txBody>
      </p:sp>
      <p:pic>
        <p:nvPicPr>
          <p:cNvPr id="4098" name="Picture 2" descr="Деревянный кухонный стол с пустой красной скатертью на ужин. Вид сверху с копией пространства Фото со стока">
            <a:extLst>
              <a:ext uri="{FF2B5EF4-FFF2-40B4-BE49-F238E27FC236}">
                <a16:creationId xmlns="" xmlns:a16="http://schemas.microsoft.com/office/drawing/2014/main" id="{0C73FE33-CA7E-42C1-843E-8CF2DFEC00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4300" y="2919686"/>
            <a:ext cx="3416300" cy="253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pahara.ru/1228401-thickbox_default/salfetka-dekorativnaya-3248-sm.jpg">
            <a:extLst>
              <a:ext uri="{FF2B5EF4-FFF2-40B4-BE49-F238E27FC236}">
                <a16:creationId xmlns="" xmlns:a16="http://schemas.microsoft.com/office/drawing/2014/main" id="{FC5EBD2C-B934-44E2-8C72-8CC09D8F3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379" y="3429000"/>
            <a:ext cx="4114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allbestgoods.org/img/products/22623-salfetki-haft-salfetka-2-sht.jpg">
            <a:extLst>
              <a:ext uri="{FF2B5EF4-FFF2-40B4-BE49-F238E27FC236}">
                <a16:creationId xmlns="" xmlns:a16="http://schemas.microsoft.com/office/drawing/2014/main" id="{0651C68F-BD95-49DB-8F8A-B013530E5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7025">
            <a:off x="9229230" y="400041"/>
            <a:ext cx="2495550" cy="33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len4ika.users.photofile.ru/photo/len4ika/150564445/large/162440114.jpg">
            <a:extLst>
              <a:ext uri="{FF2B5EF4-FFF2-40B4-BE49-F238E27FC236}">
                <a16:creationId xmlns="" xmlns:a16="http://schemas.microsoft.com/office/drawing/2014/main" id="{ED30ACAC-A008-44E1-90E2-73CB2EBC5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962" y="2215192"/>
            <a:ext cx="3682523" cy="394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25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1B17A6-9A31-400A-9A68-6AC04F996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Комплект на праздничный стол</a:t>
            </a:r>
          </a:p>
        </p:txBody>
      </p:sp>
      <p:pic>
        <p:nvPicPr>
          <p:cNvPr id="5124" name="Picture 4" descr="http://pastelnye-tona.ru/upload/iblock/39a/39abfa0cafd2f4aa0abddc9682d6a0f0.jpeg">
            <a:extLst>
              <a:ext uri="{FF2B5EF4-FFF2-40B4-BE49-F238E27FC236}">
                <a16:creationId xmlns="" xmlns:a16="http://schemas.microsoft.com/office/drawing/2014/main" id="{75A4463E-578B-4140-A82A-CC3462E9C4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651000"/>
            <a:ext cx="9906000" cy="496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65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1AB53B-42E2-4F67-BE3E-AA4976BDD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Необычно сложенные салфетки</a:t>
            </a:r>
          </a:p>
        </p:txBody>
      </p:sp>
      <p:pic>
        <p:nvPicPr>
          <p:cNvPr id="4" name="Picture 6" descr="https://i0.wp.com/supercook.ru/serviette/images-serviette/serv19.jpg">
            <a:extLst>
              <a:ext uri="{FF2B5EF4-FFF2-40B4-BE49-F238E27FC236}">
                <a16:creationId xmlns="" xmlns:a16="http://schemas.microsoft.com/office/drawing/2014/main" id="{C875EC38-75C4-45A8-924A-33F254E6B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146" y="1647242"/>
            <a:ext cx="28575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i2.wp.com/supercook.ru/serviette/images-serviette/serv22.jpg">
            <a:extLst>
              <a:ext uri="{FF2B5EF4-FFF2-40B4-BE49-F238E27FC236}">
                <a16:creationId xmlns="" xmlns:a16="http://schemas.microsoft.com/office/drawing/2014/main" id="{2FE0C5E4-3916-47E0-A4DA-547154C2CD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62356">
            <a:off x="114300" y="3337690"/>
            <a:ext cx="2743200" cy="167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0.wp.com/supercook.ru/serviette/images-serviette/serv27.jpg">
            <a:extLst>
              <a:ext uri="{FF2B5EF4-FFF2-40B4-BE49-F238E27FC236}">
                <a16:creationId xmlns="" xmlns:a16="http://schemas.microsoft.com/office/drawing/2014/main" id="{1E474BF3-23E3-438A-8BD5-7EDFE4D0D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246" y="4581792"/>
            <a:ext cx="28575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kayrosblog.ru/wp-content/gallery/skatert-na-stol-i-ee-rol-na-prazdnichnom-torzhestve/skatert-na-stol-i-ee-rol-na-prazdnichnom-torzhestve-2.jpg">
            <a:extLst>
              <a:ext uri="{FF2B5EF4-FFF2-40B4-BE49-F238E27FC236}">
                <a16:creationId xmlns="" xmlns:a16="http://schemas.microsoft.com/office/drawing/2014/main" id="{5C72AD59-7EED-40B2-88B6-F44DCFEE0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646" y="2014194"/>
            <a:ext cx="6870354" cy="457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21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704</TotalTime>
  <Words>333</Words>
  <Application>Microsoft Office PowerPoint</Application>
  <PresentationFormat>Широкоэкранный</PresentationFormat>
  <Paragraphs>91</Paragraphs>
  <Slides>24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Bookman Old Style</vt:lpstr>
      <vt:lpstr>Calibri</vt:lpstr>
      <vt:lpstr>Century Gothic</vt:lpstr>
      <vt:lpstr>Comic Sans MS</vt:lpstr>
      <vt:lpstr>Garamond</vt:lpstr>
      <vt:lpstr>Times New Roman</vt:lpstr>
      <vt:lpstr>Савон</vt:lpstr>
      <vt:lpstr>УРОК ШВЕЙНОГО ДЕЛА В 5 КЛАССЕ. «ПОШИВ САЛФЕТКИ. ЗАМЕТЫВАНИЕ долевых и ПОПЕРЕЧНЫХ СРЕЗОВ».  Учитель швейного дела: Древицкая м. в.</vt:lpstr>
      <vt:lpstr>          квадрат желтого цвета-                 отлично поработал                        зеленый квадрат-хорошо               работал на уроке                         синий квадрат – не очень              старался на уроке</vt:lpstr>
      <vt:lpstr>        Продолжи фразу:</vt:lpstr>
      <vt:lpstr> АСКТФЕЛА</vt:lpstr>
      <vt:lpstr>Вязаные и вышитые салфетки</vt:lpstr>
      <vt:lpstr>Для чего используют салфетки? Из каких материалов изготавливают?</vt:lpstr>
      <vt:lpstr>Какие бывают  салфетки по форме ?</vt:lpstr>
      <vt:lpstr>Комплект на праздничный стол</vt:lpstr>
      <vt:lpstr>Необычно сложенные салфетки</vt:lpstr>
      <vt:lpstr>Тема нашего урока:</vt:lpstr>
      <vt:lpstr>Презентация PowerPoint</vt:lpstr>
      <vt:lpstr>   Из каких материалов изготавливают салфетки?    Из хлопчатобумажных  тканей</vt:lpstr>
      <vt:lpstr>Выбери ткани для салфетки</vt:lpstr>
      <vt:lpstr>Найдите название хлопчатобумажной ткани:</vt:lpstr>
      <vt:lpstr>Физминутка </vt:lpstr>
      <vt:lpstr>Какие способы подходят для обработки срезов салфетки?</vt:lpstr>
      <vt:lpstr>План работы по изготовлению салфетки  </vt:lpstr>
      <vt:lpstr>Заметывание поперечных срезов</vt:lpstr>
      <vt:lpstr>Какие инструменты необходимы для работы?</vt:lpstr>
      <vt:lpstr>Красивая  салфетка – хороший подарок.</vt:lpstr>
      <vt:lpstr>Сколько набрали квадратов ?</vt:lpstr>
      <vt:lpstr>Критерии оценивания качества работы: </vt:lpstr>
      <vt:lpstr>Презентация PowerPoint</vt:lpstr>
      <vt:lpstr>МОЛОДЦЫ!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омск</dc:creator>
  <cp:lastModifiedBy>HP</cp:lastModifiedBy>
  <cp:revision>46</cp:revision>
  <dcterms:created xsi:type="dcterms:W3CDTF">2018-02-14T13:27:22Z</dcterms:created>
  <dcterms:modified xsi:type="dcterms:W3CDTF">2019-04-08T18:30:45Z</dcterms:modified>
</cp:coreProperties>
</file>