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84" r:id="rId2"/>
    <p:sldId id="392" r:id="rId3"/>
    <p:sldId id="393" r:id="rId4"/>
    <p:sldId id="395" r:id="rId5"/>
    <p:sldId id="396" r:id="rId6"/>
    <p:sldId id="408" r:id="rId7"/>
    <p:sldId id="409" r:id="rId8"/>
    <p:sldId id="405" r:id="rId9"/>
    <p:sldId id="407" r:id="rId10"/>
    <p:sldId id="38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CCECFF"/>
    <a:srgbClr val="66CCFF"/>
    <a:srgbClr val="3399FF"/>
    <a:srgbClr val="6600CC"/>
    <a:srgbClr val="FFCCFF"/>
    <a:srgbClr val="9966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08" autoAdjust="0"/>
    <p:restoredTop sz="94660"/>
  </p:normalViewPr>
  <p:slideViewPr>
    <p:cSldViewPr>
      <p:cViewPr varScale="1">
        <p:scale>
          <a:sx n="70" d="100"/>
          <a:sy n="70" d="100"/>
        </p:scale>
        <p:origin x="17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A99BC4-A9FB-4508-A98C-36798029D533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EA4C58-0D87-4F10-BA07-CD4F2186B6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716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AAD00B7-744A-4783-A9CA-3C3664B941D8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515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6D4F8-E205-4077-B2C9-2416312F27D7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9B9F4-8915-4E0A-ADE0-C496F99E1A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845E-ABE9-448F-AA6F-068636719CE1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E183-6CA3-41A9-B9EE-E6D66FB660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2DF9-6536-4B1B-9501-3C2520C3393C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49AAC-785B-435E-B5F7-612080DEC1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41DA-BDD3-4D4A-BBE3-46E5230C0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940C3-DA5D-413E-BADC-7ED06A92BF8B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129EE-5D9B-4437-B4F9-311CC34358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0B305-4960-45A0-88F0-E9A0AE2AA1E3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BFF7-99CD-4D36-8275-A042DB73FE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E1F06-3B9E-4081-80FC-BD44F017B93A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708C-1044-4A94-881F-D04398DADC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AA5E-E8CF-4901-90DB-5B4824987CDF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05A2-9020-4D47-B98F-96EACB0ED3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FD06-3622-4DA4-871B-275E3322F584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145F-58E3-4DFE-89EA-2883B53295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0C3F9-2A5A-4E06-9FD1-8DA8A8E33AA4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C351-81B5-491D-8CD2-3FE4B16309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9CF8-244C-416A-94A9-22247BFBCE90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512C-3685-49E4-BFFF-AF5BDE7689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36B99-AB59-4B65-840E-B594DB86BEBD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6C4E-52A8-4599-ADB8-A8D5BEABF0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07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14BCE4-EDB9-4414-B38A-74F0AAEBA45E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066AB9-B917-4685-9101-E4ABFCE692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308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91" r:id="rId9"/>
    <p:sldLayoutId id="2147483989" r:id="rId10"/>
    <p:sldLayoutId id="2147483990" r:id="rId11"/>
    <p:sldLayoutId id="2147483992" r:id="rId12"/>
  </p:sldLayoutIdLst>
  <p:transition>
    <p:randomBar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text=%D0%9C%D0%B5-109&amp;noreask=1&amp;pos=1&amp;rpt=simage&amp;lr=39&amp;uinfo=sw-991-sh-605-fw-766-fh-448-pd-1&amp;img_url=http://www.bvvaul.ru/UserFiles/Image/art/kartini_konovalov/11me_109__200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text=%D1%84%D0%B2-190&amp;noreask=1&amp;img_url=http://www.todo-aviones.com.ar/aleman/fw190/fw190g3.jpg&amp;pos=0&amp;rpt=simage&amp;lr=39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text=%D0%AF%D0%BA-1&amp;pos=0&amp;rpt=simage&amp;lr=39&amp;noreask=1&amp;source=wiz&amp;uinfo=sw-991-sh-579-fw-766-fh-448-pd-1&amp;img_url=http://rnns.ru/uploads/posts/2010-02/1266384192_10.j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oleObject" Target="../embeddings/_____Microsoft_Excel_97-20031.xls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4" Type="http://schemas.openxmlformats.org/officeDocument/2006/relationships/oleObject" Target="../embeddings/_____Microsoft_Excel_97-2003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airaces.narod.ru/all1/kojedub.htm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AF%D0%BA-1&amp;pos" TargetMode="External"/><Relationship Id="rId2" Type="http://schemas.openxmlformats.org/officeDocument/2006/relationships/hyperlink" Target="http://www.encyclopaedia-russia.ru/article.php?id=53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iraces.narod.ru/abc/k.htm" TargetMode="External"/><Relationship Id="rId4" Type="http://schemas.openxmlformats.org/officeDocument/2006/relationships/hyperlink" Target="http://commons.wikimedia.org/wiki/File:Kozhedub2.jpg?uselang=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>
          <a:xfrm>
            <a:off x="230188" y="174625"/>
            <a:ext cx="7885112" cy="3097213"/>
          </a:xfrm>
          <a:prstGeom prst="cloudCallout">
            <a:avLst>
              <a:gd name="adj1" fmla="val -100681"/>
              <a:gd name="adj2" fmla="val 47063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813" y="846138"/>
            <a:ext cx="60896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Franklin Gothic Medium Cond" pitchFamily="34" charset="0"/>
              </a:rPr>
              <a:t>Самолеты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Franklin Gothic Medium Cond" pitchFamily="34" charset="0"/>
              </a:rPr>
              <a:t>— это летательные аппараты для полетов с помощью двигателей и крыльев. Это нужные машины: они возят людей, доставляют тяжелые грузы. Все самолеты вместе называются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Franklin Gothic Medium Cond" pitchFamily="34" charset="0"/>
              </a:rPr>
              <a:t>авиацией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Franklin Gothic Medium Cond" pitchFamily="34" charset="0"/>
              </a:rPr>
              <a:t>.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pic>
        <p:nvPicPr>
          <p:cNvPr id="2051" name="Picture 3" descr="Картинка 234 из 137129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2338" y="2619375"/>
            <a:ext cx="5648325" cy="423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6"/>
          <p:cNvSpPr>
            <a:spLocks noGrp="1"/>
          </p:cNvSpPr>
          <p:nvPr>
            <p:ph type="title"/>
          </p:nvPr>
        </p:nvSpPr>
        <p:spPr>
          <a:xfrm>
            <a:off x="1979712" y="765175"/>
            <a:ext cx="5616624" cy="4535488"/>
          </a:xfrm>
        </p:spPr>
        <p:txBody>
          <a:bodyPr/>
          <a:lstStyle/>
          <a:p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b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755650" y="836613"/>
            <a:ext cx="7704138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25"/>
              </a:lnSpc>
            </a:pPr>
            <a:r>
              <a:rPr lang="ru-RU" b="1"/>
              <a:t>Гипотеза:</a:t>
            </a:r>
            <a:r>
              <a:rPr lang="ru-RU"/>
              <a:t> </a:t>
            </a:r>
            <a:r>
              <a:rPr lang="en-US"/>
              <a:t>      </a:t>
            </a:r>
            <a:r>
              <a:rPr lang="ru-RU" i="1"/>
              <a:t>советские самолёты, участвовавшие в  Курской битве лучше, чем фашистские, что помогло одержать победу в Курском сражении 1943 года.</a:t>
            </a:r>
            <a:endParaRPr lang="ru-RU" b="1" i="1"/>
          </a:p>
          <a:p>
            <a:pPr>
              <a:lnSpc>
                <a:spcPts val="2225"/>
              </a:lnSpc>
            </a:pPr>
            <a:endParaRPr lang="ru-RU" b="1" i="1"/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684213" y="1916113"/>
            <a:ext cx="7704137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25"/>
              </a:lnSpc>
            </a:pPr>
            <a:endParaRPr lang="ru-RU" b="1" i="1"/>
          </a:p>
          <a:p>
            <a:pPr>
              <a:lnSpc>
                <a:spcPts val="2225"/>
              </a:lnSpc>
            </a:pPr>
            <a:r>
              <a:rPr lang="ru-RU" b="1"/>
              <a:t>Цель:</a:t>
            </a:r>
            <a:r>
              <a:rPr lang="ru-RU"/>
              <a:t> </a:t>
            </a:r>
            <a:r>
              <a:rPr lang="en-US"/>
              <a:t>  </a:t>
            </a:r>
            <a:r>
              <a:rPr lang="ru-RU" i="1"/>
              <a:t>проверить выдвинутую гипотезу, </a:t>
            </a:r>
            <a:r>
              <a:rPr lang="en-US" i="1"/>
              <a:t> </a:t>
            </a:r>
            <a:r>
              <a:rPr lang="ru-RU" i="1"/>
              <a:t>доказав </a:t>
            </a:r>
            <a:r>
              <a:rPr lang="en-US" i="1"/>
              <a:t> </a:t>
            </a:r>
            <a:r>
              <a:rPr lang="ru-RU" i="1"/>
              <a:t>или опровергнув </a:t>
            </a:r>
            <a:r>
              <a:rPr lang="en-US" i="1"/>
              <a:t> </a:t>
            </a:r>
            <a:r>
              <a:rPr lang="ru-RU" i="1"/>
              <a:t>её </a:t>
            </a:r>
            <a:r>
              <a:rPr lang="en-US" i="1"/>
              <a:t> </a:t>
            </a:r>
            <a:r>
              <a:rPr lang="ru-RU" i="1"/>
              <a:t>о</a:t>
            </a:r>
            <a:r>
              <a:rPr lang="en-US" i="1"/>
              <a:t> </a:t>
            </a:r>
            <a:r>
              <a:rPr lang="ru-RU" i="1"/>
              <a:t> том, что  советские  военные самолёты лучше, чем самолеты противника. </a:t>
            </a:r>
            <a:endParaRPr lang="ru-RU" b="1" i="1"/>
          </a:p>
        </p:txBody>
      </p:sp>
      <p:pic>
        <p:nvPicPr>
          <p:cNvPr id="9220" name="Рисунок 5" descr="11me_109__20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4213" y="3357563"/>
            <a:ext cx="36004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6" descr="300px-La-5_Moscow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00563" y="3357563"/>
            <a:ext cx="38163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923925"/>
            <a:ext cx="889317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eaLnBrk="0" hangingPunct="0"/>
            <a:r>
              <a:rPr lang="ru-RU" sz="2000" b="1">
                <a:cs typeface="Times New Roman" pitchFamily="18" charset="0"/>
              </a:rPr>
              <a:t>Задачи:</a:t>
            </a:r>
            <a:r>
              <a:rPr lang="ru-RU" sz="2000">
                <a:cs typeface="Times New Roman" pitchFamily="18" charset="0"/>
              </a:rPr>
              <a:t> </a:t>
            </a:r>
            <a:endParaRPr lang="ru-RU" sz="2000"/>
          </a:p>
          <a:p>
            <a:pPr indent="450850" eaLnBrk="0" hangingPunct="0"/>
            <a:r>
              <a:rPr lang="ru-RU" sz="2000" i="1">
                <a:cs typeface="Times New Roman" pitchFamily="18" charset="0"/>
              </a:rPr>
              <a:t>- познакомиться с историей самолетостроения</a:t>
            </a:r>
            <a:endParaRPr lang="ru-RU" sz="2000"/>
          </a:p>
          <a:p>
            <a:pPr indent="450850" eaLnBrk="0" hangingPunct="0"/>
            <a:r>
              <a:rPr lang="ru-RU" sz="2000" i="1">
                <a:cs typeface="Times New Roman" pitchFamily="18" charset="0"/>
              </a:rPr>
              <a:t>- сравнить некоторые технические показатели советских и фашистских самолетов;</a:t>
            </a:r>
            <a:endParaRPr lang="ru-RU" sz="2000"/>
          </a:p>
          <a:p>
            <a:pPr indent="450850" eaLnBrk="0" hangingPunct="0"/>
            <a:r>
              <a:rPr lang="ru-RU" sz="2000" i="1">
                <a:cs typeface="Times New Roman" pitchFamily="18" charset="0"/>
              </a:rPr>
              <a:t>- составить сравнительные таблицы;                                                                </a:t>
            </a:r>
            <a:endParaRPr lang="ru-RU" sz="2000"/>
          </a:p>
          <a:p>
            <a:pPr indent="450850" eaLnBrk="0" hangingPunct="0"/>
            <a:r>
              <a:rPr lang="ru-RU" sz="2000" i="1">
                <a:cs typeface="Times New Roman" pitchFamily="18" charset="0"/>
              </a:rPr>
              <a:t>- наглядно показать на диаграммах преимущество одной из сторон военных действий в небе;</a:t>
            </a:r>
            <a:endParaRPr lang="ru-RU" sz="2000"/>
          </a:p>
          <a:p>
            <a:pPr indent="450850" eaLnBrk="0" hangingPunct="0"/>
            <a:r>
              <a:rPr lang="ru-RU" sz="2000" i="1">
                <a:cs typeface="Times New Roman" pitchFamily="18" charset="0"/>
              </a:rPr>
              <a:t>- сделать выводы, подтверждая или опровергая выдвинутую мной гипотезу.</a:t>
            </a:r>
            <a:endParaRPr lang="ru-RU" sz="2000"/>
          </a:p>
          <a:p>
            <a:pPr indent="450850" eaLnBrk="0" hangingPunct="0"/>
            <a:endParaRPr lang="ru-RU"/>
          </a:p>
        </p:txBody>
      </p:sp>
      <p:pic>
        <p:nvPicPr>
          <p:cNvPr id="3" name="Picture 3" descr="Картинка 234 из 137129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2338" y="3284538"/>
            <a:ext cx="5648325" cy="3573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/>
              <a:t>Исследовательская </a:t>
            </a:r>
            <a:r>
              <a:rPr lang="en-US" sz="5400" b="1" smtClean="0"/>
              <a:t>  </a:t>
            </a:r>
            <a:r>
              <a:rPr lang="ru-RU" sz="5400" b="1" smtClean="0"/>
              <a:t>часть.</a:t>
            </a:r>
            <a:r>
              <a:rPr lang="ru-RU" sz="5400" smtClean="0"/>
              <a:t> 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dirty="0" smtClean="0"/>
              <a:t>Какие же самолеты, кроме уже упомянутых выше, участвовали в Курской битве в 1943 году?   Продолжаю поиск и изучение! 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dirty="0" smtClean="0"/>
              <a:t>        Читаю в литературе и нахожу в интернете, что 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dirty="0" smtClean="0"/>
              <a:t>- с советской стороны:       Ту-2, Ил-2, Ла-5, Як-1,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dirty="0" smtClean="0"/>
              <a:t>со стороны противника – самолёты:  Фв-190, Ме-109, Ю-87, Хейнкель-129. 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ru-RU" sz="2000" dirty="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/>
              <a:t>Но так как эффективной ударной силой являются </a:t>
            </a:r>
            <a:r>
              <a:rPr lang="ru-RU" sz="2000" b="1" dirty="0" smtClean="0"/>
              <a:t>ИСТРЕБИТЕЛИ</a:t>
            </a:r>
            <a:r>
              <a:rPr lang="ru-RU" sz="2000" dirty="0" smtClean="0"/>
              <a:t>, то меня больше всего, конечно, заинтересовали они.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/>
              <a:t>   Поэтому-то  я  и выбрал для сравнения самолёты-</a:t>
            </a:r>
            <a:r>
              <a:rPr lang="ru-RU" sz="2000" b="1" dirty="0" smtClean="0"/>
              <a:t>истребители </a:t>
            </a:r>
            <a:r>
              <a:rPr lang="ru-RU" sz="2000" dirty="0" smtClean="0"/>
              <a:t>Курской битвы: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/>
              <a:t>- фашистский  истребитель  </a:t>
            </a:r>
            <a:r>
              <a:rPr lang="ru-RU" sz="2000" dirty="0" err="1" smtClean="0"/>
              <a:t>Фв</a:t>
            </a:r>
            <a:r>
              <a:rPr lang="ru-RU" sz="2000" dirty="0" smtClean="0"/>
              <a:t> – 190;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/>
              <a:t>- советский   истребитель  Як-1.</a:t>
            </a:r>
            <a:endParaRPr lang="ru-RU" sz="2000" b="1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2058504"/>
          </a:xfrm>
        </p:spPr>
        <p:txBody>
          <a:bodyPr/>
          <a:lstStyle/>
          <a:p>
            <a:pPr>
              <a:defRPr/>
            </a:pPr>
            <a:r>
              <a:rPr lang="ru-RU" sz="2400" b="0" i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Самолёт противника:   Фв-190</a:t>
            </a:r>
            <a:r>
              <a:rPr lang="ru-RU" sz="2000" i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</a:t>
            </a:r>
            <a:r>
              <a:rPr lang="ru-RU" sz="6000" i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br>
              <a:rPr lang="ru-RU" sz="6000" i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lang="ru-RU"/>
          </a:p>
        </p:txBody>
      </p:sp>
      <p:sp>
        <p:nvSpPr>
          <p:cNvPr id="24579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2400" b="1" i="1" smtClean="0">
                <a:latin typeface="Arial" charset="0"/>
                <a:cs typeface="Times New Roman" pitchFamily="18" charset="0"/>
              </a:rPr>
              <a:t> </a:t>
            </a:r>
          </a:p>
          <a:p>
            <a:endParaRPr lang="ru-RU" sz="2400" b="1" i="1" smtClean="0">
              <a:latin typeface="Arial" charset="0"/>
              <a:cs typeface="Times New Roman" pitchFamily="18" charset="0"/>
            </a:endParaRPr>
          </a:p>
          <a:p>
            <a:r>
              <a:rPr lang="ru-RU" sz="2400" i="1" smtClean="0">
                <a:latin typeface="Arial" charset="0"/>
                <a:cs typeface="Times New Roman" pitchFamily="18" charset="0"/>
              </a:rPr>
              <a:t>Советский   истребитель:   Як-1</a:t>
            </a:r>
            <a:endParaRPr lang="ru-RU" sz="3600" smtClean="0">
              <a:latin typeface="Arial" charset="0"/>
            </a:endParaRPr>
          </a:p>
          <a:p>
            <a:endParaRPr lang="ru-RU" smtClean="0"/>
          </a:p>
        </p:txBody>
      </p:sp>
      <p:pic>
        <p:nvPicPr>
          <p:cNvPr id="24580" name="Picture 2" descr="i?id=423366450-0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92725" y="1484313"/>
            <a:ext cx="37258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i?id=431424283-4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 t="18646"/>
          <a:stretch>
            <a:fillRect/>
          </a:stretch>
        </p:blipFill>
        <p:spPr bwMode="auto">
          <a:xfrm>
            <a:off x="684213" y="4508500"/>
            <a:ext cx="4219575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4319587" cy="719138"/>
          </a:xfrm>
        </p:spPr>
        <p:txBody>
          <a:bodyPr/>
          <a:lstStyle/>
          <a:p>
            <a:pPr eaLnBrk="1" hangingPunct="1"/>
            <a:r>
              <a:rPr lang="ru-RU" sz="2800" b="1" smtClean="0"/>
              <a:t> </a:t>
            </a:r>
            <a:r>
              <a:rPr lang="ru-RU" sz="2000" b="1" smtClean="0"/>
              <a:t>Диаграммы</a:t>
            </a:r>
            <a:r>
              <a:rPr lang="ru-RU" sz="2000" smtClean="0"/>
              <a:t> Фв-190  и  Як-1</a:t>
            </a:r>
            <a:endParaRPr lang="ru-RU" sz="280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133600"/>
            <a:ext cx="3743325" cy="1655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Максимальная высота, м </a:t>
            </a:r>
          </a:p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I</a:t>
            </a:r>
            <a:r>
              <a:rPr lang="ru-RU" sz="1600" b="1" smtClean="0"/>
              <a:t>.Вывод №1 :  Як-1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поднимается  в  небо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гораздо выше, чем Фв-190. </a:t>
            </a:r>
          </a:p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	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01625" y="4559300"/>
          <a:ext cx="3694113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3700593" imgH="1700931" progId="Excel.Sheet.8">
                  <p:embed/>
                </p:oleObj>
              </mc:Choice>
              <mc:Fallback>
                <p:oleObj r:id="rId4" imgW="3700593" imgH="1700931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4559300"/>
                        <a:ext cx="3694113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3800" y="4941888"/>
            <a:ext cx="29765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 b="1">
                <a:cs typeface="Times New Roman" pitchFamily="18" charset="0"/>
              </a:rPr>
              <a:t>I</a:t>
            </a:r>
            <a:r>
              <a:rPr lang="ru-RU" sz="1600" b="1">
                <a:cs typeface="Times New Roman" pitchFamily="18" charset="0"/>
              </a:rPr>
              <a:t>.Вывод №2:   </a:t>
            </a:r>
            <a:r>
              <a:rPr lang="ru-RU" sz="1600">
                <a:cs typeface="Times New Roman" pitchFamily="18" charset="0"/>
              </a:rPr>
              <a:t>здесь </a:t>
            </a:r>
          </a:p>
          <a:p>
            <a:pPr eaLnBrk="0" hangingPunct="0"/>
            <a:r>
              <a:rPr lang="ru-RU" sz="1600">
                <a:cs typeface="Times New Roman" pitchFamily="18" charset="0"/>
              </a:rPr>
              <a:t>Як-1  явно проигрывает </a:t>
            </a:r>
          </a:p>
          <a:p>
            <a:pPr eaLnBrk="0" hangingPunct="0"/>
            <a:r>
              <a:rPr lang="ru-RU" sz="1600">
                <a:cs typeface="Times New Roman" pitchFamily="18" charset="0"/>
              </a:rPr>
              <a:t>фашистскому </a:t>
            </a:r>
          </a:p>
          <a:p>
            <a:pPr eaLnBrk="0" hangingPunct="0"/>
            <a:r>
              <a:rPr lang="ru-RU" sz="1600">
                <a:cs typeface="Times New Roman" pitchFamily="18" charset="0"/>
              </a:rPr>
              <a:t>истребителю   Фв-190. </a:t>
            </a:r>
            <a:endParaRPr lang="ru-RU" sz="160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468313" y="4005263"/>
            <a:ext cx="2606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/>
              <a:t>Дальность полёта, 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260350"/>
            <a:ext cx="91440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«А  НАШИ  ЛУЧШЕ!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Самолеты-истребители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Курской битвы 1943 года»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1027" name="Объект 2"/>
          <p:cNvGraphicFramePr>
            <a:graphicFrameLocks/>
          </p:cNvGraphicFramePr>
          <p:nvPr/>
        </p:nvGraphicFramePr>
        <p:xfrm>
          <a:off x="539750" y="1773238"/>
          <a:ext cx="3675063" cy="178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7" imgW="3676207" imgH="1786283" progId="Excel.Sheet.8">
                  <p:embed/>
                </p:oleObj>
              </mc:Choice>
              <mc:Fallback>
                <p:oleObj r:id="rId7" imgW="3676207" imgH="1786283" progId="Excel.Sheet.8">
                  <p:embed/>
                  <p:pic>
                    <p:nvPicPr>
                      <p:cNvPr id="0" name="Объект 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73238"/>
                        <a:ext cx="3675063" cy="178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977900" y="1484313"/>
          <a:ext cx="31877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4" imgW="3200508" imgH="2400461" progId="Excel.Sheet.8">
                  <p:embed/>
                </p:oleObj>
              </mc:Choice>
              <mc:Fallback>
                <p:oleObj name="Worksheet" r:id="rId4" imgW="3200508" imgH="240046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484313"/>
                        <a:ext cx="3187700" cy="239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906463" y="4005263"/>
          <a:ext cx="3452812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7" imgW="3467082" imgH="2285892" progId="Excel.Sheet.8">
                  <p:embed/>
                </p:oleObj>
              </mc:Choice>
              <mc:Fallback>
                <p:oleObj name="Worksheet" r:id="rId7" imgW="3467082" imgH="228589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4005263"/>
                        <a:ext cx="3452812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5076825" y="2708275"/>
            <a:ext cx="24876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I</a:t>
            </a:r>
            <a:r>
              <a:rPr lang="ru-RU" b="1"/>
              <a:t>.Вывод №3: ура! </a:t>
            </a:r>
          </a:p>
          <a:p>
            <a:pPr algn="ctr"/>
            <a:r>
              <a:rPr lang="ru-RU" b="1"/>
              <a:t>У нашего Як-1 – </a:t>
            </a:r>
          </a:p>
          <a:p>
            <a:pPr algn="ctr"/>
            <a:r>
              <a:rPr lang="ru-RU" b="1"/>
              <a:t>скорость выше!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  <a:p>
            <a:pPr algn="ctr" eaLnBrk="0" hangingPunct="0"/>
            <a:endParaRPr lang="ru-RU"/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4581525" y="4076700"/>
            <a:ext cx="43116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Тяговооружённость, Вт/кг</a:t>
            </a:r>
          </a:p>
          <a:p>
            <a:endParaRPr lang="ru-RU"/>
          </a:p>
          <a:p>
            <a:r>
              <a:rPr lang="ru-RU" b="1"/>
              <a:t> </a:t>
            </a:r>
            <a:r>
              <a:rPr lang="en-US" b="1"/>
              <a:t>I</a:t>
            </a:r>
            <a:r>
              <a:rPr lang="ru-RU" b="1"/>
              <a:t>.Вывод №4: </a:t>
            </a:r>
            <a:r>
              <a:rPr lang="ru-RU"/>
              <a:t>и по показателю </a:t>
            </a:r>
          </a:p>
          <a:p>
            <a:r>
              <a:rPr lang="ru-RU"/>
              <a:t>   тяговооружённость </a:t>
            </a:r>
          </a:p>
          <a:p>
            <a:r>
              <a:rPr lang="ru-RU"/>
              <a:t>        преимущество </a:t>
            </a:r>
          </a:p>
          <a:p>
            <a:r>
              <a:rPr lang="ru-RU"/>
              <a:t>        на стороне Як-1</a:t>
            </a:r>
          </a:p>
        </p:txBody>
      </p:sp>
      <p:sp>
        <p:nvSpPr>
          <p:cNvPr id="2055" name="Rectangle 15"/>
          <p:cNvSpPr>
            <a:spLocks noChangeArrowheads="1"/>
          </p:cNvSpPr>
          <p:nvPr/>
        </p:nvSpPr>
        <p:spPr bwMode="auto">
          <a:xfrm>
            <a:off x="684213" y="1268413"/>
            <a:ext cx="3540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/>
              <a:t>Максимальная скорость км/ч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60350"/>
            <a:ext cx="91440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  <a:r>
              <a:rPr lang="ru-RU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«А  НАШИ  ЛУЧШЕ!</a:t>
            </a:r>
            <a:r>
              <a:rPr lang="en-US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</a:t>
            </a:r>
            <a:r>
              <a:rPr lang="ru-RU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Самолеты-истребители</a:t>
            </a:r>
            <a:r>
              <a:rPr lang="en-US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ru-RU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Курской битвы 1943 года»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4465637" cy="504825"/>
          </a:xfrm>
        </p:spPr>
        <p:txBody>
          <a:bodyPr/>
          <a:lstStyle/>
          <a:p>
            <a:r>
              <a:rPr lang="ru-RU" sz="1400" smtClean="0"/>
              <a:t>Список наиболее известных авиаторов:</a:t>
            </a:r>
            <a:endParaRPr lang="ru-RU" smtClean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468313" y="981075"/>
          <a:ext cx="5759450" cy="857640"/>
        </p:xfrm>
        <a:graphic>
          <a:graphicData uri="http://schemas.openxmlformats.org/drawingml/2006/table">
            <a:tbl>
              <a:tblPr/>
              <a:tblGrid>
                <a:gridCol w="2011362"/>
                <a:gridCol w="1874838"/>
                <a:gridCol w="187325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в и а т о р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(фамилия, имя, отчество)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52E1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0" marR="8670" marT="8670" marB="867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Театр военных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52E1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0" marR="8670" marT="8670" marB="867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одержанных побед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52E1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0" marR="8670" marT="8670" marB="867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D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Кожедуб  Иван  Никитович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52E1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0" marR="8670" marT="8670" marB="867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A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Великая Отечественная</a:t>
                      </a:r>
                    </a:p>
                  </a:txBody>
                  <a:tcPr marL="8670" marR="8670" marT="8670" marB="867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A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52E1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70 </a:t>
                      </a:r>
                    </a:p>
                  </a:txBody>
                  <a:tcPr marL="8670" marR="8670" marT="8670" marB="867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ADE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60350"/>
            <a:ext cx="91440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  <a:r>
              <a:rPr lang="ru-RU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«А  НАШИ  ЛУЧШЕ!</a:t>
            </a:r>
            <a:r>
              <a:rPr lang="en-US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</a:t>
            </a:r>
            <a:r>
              <a:rPr lang="ru-RU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Самолеты-истребители</a:t>
            </a:r>
            <a:r>
              <a:rPr lang="en-US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ru-RU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Курской битвы 1943 года»</a:t>
            </a:r>
            <a:endParaRPr lang="ru-RU" dirty="0"/>
          </a:p>
        </p:txBody>
      </p:sp>
      <p:pic>
        <p:nvPicPr>
          <p:cNvPr id="28690" name="Рисунок 6" descr="250px-Kozhedub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8313" y="2060575"/>
            <a:ext cx="23812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1" name="Рисунок 7" descr="&amp;Mcy;&amp;ocy;&amp;gcy;&amp;icy;&amp;lcy;&amp;acy; &amp;Icy;. &amp;Kcy;&amp;ocy;&amp;zhcy;&amp;iecy;&amp;dcy;&amp;ucy;&amp;bcy;&amp;acy; &amp;ncy;&amp;acy; &amp;Ncy;&amp;ocy;&amp;vcy;&amp;ocy;&amp;dcy;&amp;iecy;&amp;vcy;&amp;icy;&amp;chcy;&amp;softcy;&amp;iecy;&amp;mcy; &amp;Kcy;&amp;lcy;&amp;acy;&amp;dcy;&amp;bcy;&amp;icy;&amp;shchcy;&amp;iecy;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56325" y="2205038"/>
            <a:ext cx="1270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2138363"/>
            <a:ext cx="8280400" cy="4570412"/>
          </a:xfrm>
        </p:spPr>
        <p:txBody>
          <a:bodyPr lIns="91440" rIns="91440" anchor="ctr">
            <a:spAutoFit/>
          </a:bodyPr>
          <a:lstStyle/>
          <a:p>
            <a:pPr algn="ctr"/>
            <a:r>
              <a:rPr lang="ru-RU" sz="1600" smtClean="0">
                <a:ea typeface="Times New Roman" pitchFamily="18" charset="0"/>
                <a:cs typeface="Arial" charset="0"/>
              </a:rPr>
              <a:t>К</a:t>
            </a:r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огда я читал и писал о </a:t>
            </a:r>
            <a:endParaRPr lang="en-US" sz="1600" smtClean="0"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храбром Иване Никитовиче</a:t>
            </a:r>
            <a:r>
              <a:rPr lang="en-US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 </a:t>
            </a: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Кожедубе, </a:t>
            </a:r>
            <a:endParaRPr lang="en-US" sz="1600" smtClean="0"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то понял, что </a:t>
            </a:r>
            <a:r>
              <a:rPr lang="ru-RU" sz="180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сила воли, </a:t>
            </a:r>
            <a:endParaRPr lang="en-US" sz="1800" smtClean="0">
              <a:solidFill>
                <a:schemeClr val="tx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1800" u="sng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отличные знания, </a:t>
            </a:r>
            <a:endParaRPr lang="en-US" sz="1800" u="sng" smtClean="0">
              <a:solidFill>
                <a:schemeClr val="tx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1800" u="sng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мужество, героизм и </a:t>
            </a:r>
            <a:endParaRPr lang="en-US" sz="1800" u="sng" smtClean="0">
              <a:solidFill>
                <a:schemeClr val="tx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1800" u="sng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стремление к победе, </a:t>
            </a:r>
            <a:r>
              <a:rPr lang="ru-RU" sz="1800" u="sng" smtClean="0">
                <a:solidFill>
                  <a:schemeClr val="tx2"/>
                </a:solidFill>
                <a:ea typeface="Times New Roman" pitchFamily="18" charset="0"/>
                <a:cs typeface="Arial" charset="0"/>
              </a:rPr>
              <a:t>безграничная любовь к Родине</a:t>
            </a:r>
            <a:r>
              <a:rPr lang="ru-RU" sz="1800" u="sng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 </a:t>
            </a:r>
            <a:endParaRPr lang="en-US" sz="1800" u="sng" smtClean="0">
              <a:solidFill>
                <a:schemeClr val="tx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таких же богатырей – наших воинов, наших прадедов </a:t>
            </a:r>
            <a:r>
              <a:rPr lang="en-US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– </a:t>
            </a: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в защите родных и близких людей, всего советского народа </a:t>
            </a: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на фронтах и в тылу – </a:t>
            </a:r>
            <a:endParaRPr lang="en-US" sz="1600" smtClean="0"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2400" b="1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главная  решающая сила</a:t>
            </a:r>
            <a:r>
              <a:rPr lang="ru-RU" sz="2400" b="1" smtClean="0">
                <a:solidFill>
                  <a:schemeClr val="tx2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40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;  </a:t>
            </a:r>
            <a:endParaRPr lang="en-US" sz="2400" smtClean="0">
              <a:solidFill>
                <a:schemeClr val="tx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конечно же, наряду с танками, артиллерией</a:t>
            </a:r>
            <a:r>
              <a:rPr lang="en-US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и моей любимой</a:t>
            </a:r>
            <a:endParaRPr lang="en-US" sz="1600" smtClean="0"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 авиацией.</a:t>
            </a:r>
            <a:endParaRPr lang="en-US" sz="1600" smtClean="0"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 Вот, </a:t>
            </a:r>
            <a:r>
              <a:rPr lang="ru-RU" sz="1600" b="1" smtClean="0">
                <a:latin typeface="Arial Black" pitchFamily="34" charset="0"/>
                <a:ea typeface="Times New Roman" pitchFamily="18" charset="0"/>
                <a:cs typeface="Arial" charset="0"/>
              </a:rPr>
              <a:t>в единстве</a:t>
            </a:r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 , что  привело  </a:t>
            </a:r>
            <a:r>
              <a:rPr lang="ru-RU" sz="1600" b="1" smtClean="0">
                <a:latin typeface="Arial Black" pitchFamily="34" charset="0"/>
                <a:ea typeface="Times New Roman" pitchFamily="18" charset="0"/>
                <a:cs typeface="Arial" charset="0"/>
              </a:rPr>
              <a:t>к</a:t>
            </a:r>
            <a:r>
              <a:rPr lang="en-US" sz="1600" b="1" smtClean="0">
                <a:latin typeface="Arial Black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ru-RU" sz="1600" b="1" smtClean="0">
                <a:latin typeface="Arial Black" pitchFamily="34" charset="0"/>
                <a:ea typeface="Times New Roman" pitchFamily="18" charset="0"/>
                <a:cs typeface="Arial" charset="0"/>
              </a:rPr>
              <a:t> Победе</a:t>
            </a:r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US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в  Курской битве 1943 года,</a:t>
            </a:r>
          </a:p>
          <a:p>
            <a:pPr algn="ctr"/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и  в </a:t>
            </a:r>
            <a:r>
              <a:rPr lang="en-US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ru-RU" sz="1600" smtClean="0">
                <a:latin typeface="Arial Black" pitchFamily="34" charset="0"/>
                <a:ea typeface="Times New Roman" pitchFamily="18" charset="0"/>
                <a:cs typeface="Arial" charset="0"/>
              </a:rPr>
              <a:t>целом  в  Великой Отечественной войне 1941-1945 годов.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5175"/>
            <a:ext cx="7772400" cy="287338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Литература.  Сайты: </a:t>
            </a:r>
            <a:endParaRPr lang="ru-RU" sz="40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96300" cy="5256212"/>
          </a:xfrm>
        </p:spPr>
        <p:txBody>
          <a:bodyPr/>
          <a:lstStyle/>
          <a:p>
            <a:r>
              <a:rPr lang="ru-RU" sz="1800" i="1" smtClean="0"/>
              <a:t>Курская битва 1943. ВОв 1941-1945гг.  Энциклопедия, 1985. - С. 392-394.</a:t>
            </a:r>
            <a:endParaRPr lang="ru-RU" sz="1800" smtClean="0"/>
          </a:p>
          <a:p>
            <a:r>
              <a:rPr lang="ru-RU" sz="1800" i="1" smtClean="0"/>
              <a:t> Давыдков В. И. Анализ Курской битвы (историко-документальная эпопея). - Курск, 2005.</a:t>
            </a:r>
            <a:endParaRPr lang="ru-RU" sz="1800" smtClean="0"/>
          </a:p>
          <a:p>
            <a:r>
              <a:rPr lang="ru-RU" sz="1800" i="1" smtClean="0"/>
              <a:t>Тимохович И. В. Советская авиация под Курском. М.: Воениздат, 1959.- 120 с.</a:t>
            </a:r>
            <a:endParaRPr lang="ru-RU" sz="1800" smtClean="0"/>
          </a:p>
          <a:p>
            <a:r>
              <a:rPr lang="ru-RU" sz="1800" i="1" smtClean="0"/>
              <a:t>И. Н. Кожедуб Неизвестный Кожедуб. Служу Родине. (Величайшие советские асы) - М.: Яуза, Эксмо, 2009. 368 с.  </a:t>
            </a:r>
            <a:endParaRPr lang="ru-RU" sz="1800" smtClean="0"/>
          </a:p>
          <a:p>
            <a:r>
              <a:rPr lang="ru-RU" sz="1800" b="1" smtClean="0"/>
              <a:t> </a:t>
            </a:r>
            <a:r>
              <a:rPr lang="ru-RU" sz="1800" b="1" u="sng" smtClean="0">
                <a:hlinkClick r:id="rId2"/>
              </a:rPr>
              <a:t>http://www.encyclopaedia-russia.ru/article.php?id=535</a:t>
            </a:r>
            <a:r>
              <a:rPr lang="ru-RU" sz="1800" b="1" smtClean="0"/>
              <a:t> </a:t>
            </a:r>
            <a:endParaRPr lang="ru-RU" sz="1800" smtClean="0"/>
          </a:p>
          <a:p>
            <a:r>
              <a:rPr lang="ru-RU" sz="1800" smtClean="0"/>
              <a:t> </a:t>
            </a:r>
            <a:r>
              <a:rPr lang="ru-RU" sz="1800" u="sng" smtClean="0">
                <a:hlinkClick r:id="rId3"/>
              </a:rPr>
              <a:t>http://images.yandex.ru/yandsearch?text=%D0%AF%D0%BA-1&amp;pos</a:t>
            </a:r>
            <a:r>
              <a:rPr lang="ru-RU" sz="1800" smtClean="0"/>
              <a:t> </a:t>
            </a:r>
          </a:p>
          <a:p>
            <a:r>
              <a:rPr lang="ru-RU" sz="1800" u="sng" smtClean="0">
                <a:hlinkClick r:id="rId4"/>
              </a:rPr>
              <a:t>http://commons.wikimedia.org/wiki/File:Kozhedub2.jpg?uselang=ru</a:t>
            </a:r>
            <a:r>
              <a:rPr lang="ru-RU" sz="1800" smtClean="0"/>
              <a:t>  </a:t>
            </a:r>
          </a:p>
          <a:p>
            <a:r>
              <a:rPr lang="ru-RU" sz="1800" u="sng" smtClean="0">
                <a:hlinkClick r:id="rId5"/>
              </a:rPr>
              <a:t>http://airaces.narod.ru/abc/k.htm</a:t>
            </a:r>
            <a:r>
              <a:rPr lang="ru-RU" sz="1800" smtClean="0"/>
              <a:t> </a:t>
            </a:r>
          </a:p>
          <a:p>
            <a:r>
              <a:rPr lang="ru-RU" sz="1800" smtClean="0"/>
              <a:t>Материал из викисклада (Wikimedia Commons) </a:t>
            </a:r>
            <a:r>
              <a:rPr lang="en-US" sz="1800" smtClean="0"/>
              <a:t>kimedia</a:t>
            </a:r>
            <a:r>
              <a:rPr lang="ru-RU" sz="1800" smtClean="0"/>
              <a:t>.</a:t>
            </a:r>
            <a:r>
              <a:rPr lang="en-US" sz="1800" smtClean="0"/>
              <a:t>org</a:t>
            </a:r>
            <a:r>
              <a:rPr lang="ru-RU" sz="1800" smtClean="0"/>
              <a:t>/</a:t>
            </a:r>
            <a:r>
              <a:rPr lang="en-US" sz="1800" smtClean="0"/>
              <a:t>wiki</a:t>
            </a:r>
            <a:r>
              <a:rPr lang="ru-RU" sz="1800" smtClean="0"/>
              <a:t>/</a:t>
            </a:r>
            <a:r>
              <a:rPr lang="en-US" sz="1800" smtClean="0"/>
              <a:t>Category</a:t>
            </a:r>
            <a:r>
              <a:rPr lang="ru-RU" sz="1800" smtClean="0"/>
              <a:t>:</a:t>
            </a:r>
            <a:r>
              <a:rPr lang="en-US" sz="1800" smtClean="0"/>
              <a:t>Ivan</a:t>
            </a:r>
            <a:r>
              <a:rPr lang="ru-RU" sz="1800" smtClean="0"/>
              <a:t>_</a:t>
            </a:r>
            <a:r>
              <a:rPr lang="en-US" sz="1800" smtClean="0"/>
              <a:t>Kozhedub</a:t>
            </a:r>
            <a:r>
              <a:rPr lang="ru-RU" sz="1800" smtClean="0"/>
              <a:t>?</a:t>
            </a:r>
            <a:r>
              <a:rPr lang="en-US" sz="1800" smtClean="0"/>
              <a:t>uselang</a:t>
            </a:r>
            <a:r>
              <a:rPr lang="ru-RU" sz="1800" smtClean="0"/>
              <a:t>=</a:t>
            </a:r>
            <a:r>
              <a:rPr lang="en-US" sz="1800" smtClean="0"/>
              <a:t>ru</a:t>
            </a:r>
            <a:r>
              <a:rPr lang="ru-RU" sz="1800" smtClean="0"/>
              <a:t>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800" smtClean="0"/>
          </a:p>
          <a:p>
            <a:pPr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490</Words>
  <Application>Microsoft Office PowerPoint</Application>
  <PresentationFormat>Экран (4:3)</PresentationFormat>
  <Paragraphs>86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Calibri</vt:lpstr>
      <vt:lpstr>Constantia</vt:lpstr>
      <vt:lpstr>Franklin Gothic Medium Cond</vt:lpstr>
      <vt:lpstr>Times New Roman</vt:lpstr>
      <vt:lpstr>Wingdings 2</vt:lpstr>
      <vt:lpstr>Поток</vt:lpstr>
      <vt:lpstr>Лист Microsoft Excel 97-2003</vt:lpstr>
      <vt:lpstr>Worksheet</vt:lpstr>
      <vt:lpstr>Презентация PowerPoint</vt:lpstr>
      <vt:lpstr>Презентация PowerPoint</vt:lpstr>
      <vt:lpstr>Презентация PowerPoint</vt:lpstr>
      <vt:lpstr>Исследовательская   часть. </vt:lpstr>
      <vt:lpstr>Самолёт противника:   Фв-190                           </vt:lpstr>
      <vt:lpstr> Диаграммы Фв-190  и  Як-1</vt:lpstr>
      <vt:lpstr>Презентация PowerPoint</vt:lpstr>
      <vt:lpstr>Список наиболее известных авиаторов:</vt:lpstr>
      <vt:lpstr>   Литература.  Сайты: </vt:lpstr>
      <vt:lpstr>        СПАСИБО   ЗА  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вокруг нас</dc:title>
  <dc:creator>viki</dc:creator>
  <cp:lastModifiedBy>kab4</cp:lastModifiedBy>
  <cp:revision>291</cp:revision>
  <dcterms:modified xsi:type="dcterms:W3CDTF">2022-01-25T12:13:07Z</dcterms:modified>
</cp:coreProperties>
</file>