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0" r:id="rId3"/>
    <p:sldId id="257" r:id="rId4"/>
    <p:sldId id="259" r:id="rId5"/>
    <p:sldId id="265" r:id="rId6"/>
    <p:sldId id="266" r:id="rId7"/>
    <p:sldId id="258" r:id="rId8"/>
    <p:sldId id="264" r:id="rId9"/>
    <p:sldId id="261" r:id="rId10"/>
    <p:sldId id="263"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5/31/2018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5/31/2018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5/31/2018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5/31/2018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5/31/2018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5/31/2018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5/31/2018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http://wikigrib.ru/img-gribs/govorushka-belovataya/Clitocybe-dealbata_03.jpg" TargetMode="External"/><Relationship Id="rId3" Type="http://schemas.openxmlformats.org/officeDocument/2006/relationships/hyperlink" Target="https://www.manorama.ru/article/jadovitye_griby.html" TargetMode="External"/><Relationship Id="rId7" Type="http://schemas.openxmlformats.org/officeDocument/2006/relationships/hyperlink" Target="http://geohobby.ru/enc/fupix/opr/35274951_orig.jpg" TargetMode="External"/><Relationship Id="rId2" Type="http://schemas.openxmlformats.org/officeDocument/2006/relationships/hyperlink" Target="https://legkopolezno.ru/zozh/pitanie/yadovitye-griby/" TargetMode="External"/><Relationship Id="rId1" Type="http://schemas.openxmlformats.org/officeDocument/2006/relationships/slideLayout" Target="../slideLayouts/slideLayout7.xml"/><Relationship Id="rId6" Type="http://schemas.openxmlformats.org/officeDocument/2006/relationships/hyperlink" Target="https://dabasdati.lv/site/img/pub/1/6/62/l1471373151.jpg" TargetMode="External"/><Relationship Id="rId5" Type="http://schemas.openxmlformats.org/officeDocument/2006/relationships/hyperlink" Target="http://zoozel.ru/gallery/images/1841757_grib-muhomor-foto.jpg" TargetMode="External"/><Relationship Id="rId4" Type="http://schemas.openxmlformats.org/officeDocument/2006/relationships/hyperlink" Target="http://www.kartinki24.ru/uploads/gallery/comthumb/354/kartinki24_ru_mushrooms_52.jpg" TargetMode="External"/><Relationship Id="rId9" Type="http://schemas.openxmlformats.org/officeDocument/2006/relationships/hyperlink" Target="http://photo.qip.ru/photo/salavat.spb/200091428/xlarge/200899342.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vseonauke.com/956828970987293219/kak-ochistit-vodu-ot-izvesti-iz-skvazhiny-sposoby/"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libtime.ru/priroda/opisanie-griba-maslenok.html"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7908" y="3024553"/>
            <a:ext cx="8566548" cy="1082225"/>
          </a:xfrm>
        </p:spPr>
        <p:txBody>
          <a:bodyPr/>
          <a:lstStyle/>
          <a:p>
            <a:r>
              <a:rPr lang="ru-RU" dirty="0"/>
              <a:t/>
            </a:r>
            <a:br>
              <a:rPr lang="ru-RU" dirty="0"/>
            </a:br>
            <a:endParaRPr lang="ru-RU" dirty="0"/>
          </a:p>
        </p:txBody>
      </p:sp>
      <p:sp>
        <p:nvSpPr>
          <p:cNvPr id="3" name="Подзаголовок 2"/>
          <p:cNvSpPr>
            <a:spLocks noGrp="1"/>
          </p:cNvSpPr>
          <p:nvPr>
            <p:ph type="subTitle" idx="1"/>
          </p:nvPr>
        </p:nvSpPr>
        <p:spPr>
          <a:xfrm>
            <a:off x="680322" y="4394039"/>
            <a:ext cx="10820512" cy="1349938"/>
          </a:xfrm>
        </p:spPr>
        <p:txBody>
          <a:bodyPr>
            <a:normAutofit fontScale="25000" lnSpcReduction="20000"/>
          </a:bodyPr>
          <a:lstStyle/>
          <a:p>
            <a:pPr>
              <a:lnSpc>
                <a:spcPct val="120000"/>
              </a:lnSpc>
            </a:pPr>
            <a:r>
              <a:rPr lang="ru-RU" sz="7200"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sz="7200" b="1" dirty="0">
                <a:latin typeface="Times New Roman" panose="02020603050405020304" pitchFamily="18" charset="0"/>
                <a:ea typeface="Calibri" panose="020F0502020204030204" pitchFamily="34" charset="0"/>
                <a:cs typeface="Times New Roman" panose="02020603050405020304" pitchFamily="18" charset="0"/>
              </a:rPr>
              <a:t>Автор: учитель биологии</a:t>
            </a:r>
            <a:endParaRPr lang="ru-RU" sz="7200" b="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ru-RU" sz="7200" b="1" dirty="0">
                <a:latin typeface="Times New Roman" panose="02020603050405020304" pitchFamily="18" charset="0"/>
                <a:ea typeface="Calibri" panose="020F0502020204030204" pitchFamily="34" charset="0"/>
                <a:cs typeface="Times New Roman" panose="02020603050405020304" pitchFamily="18" charset="0"/>
              </a:rPr>
              <a:t>		МКОУ «</a:t>
            </a:r>
            <a:r>
              <a:rPr lang="ru-RU" sz="7200" b="1" dirty="0" err="1">
                <a:latin typeface="Times New Roman" panose="02020603050405020304" pitchFamily="18" charset="0"/>
                <a:ea typeface="Calibri" panose="020F0502020204030204" pitchFamily="34" charset="0"/>
                <a:cs typeface="Times New Roman" panose="02020603050405020304" pitchFamily="18" charset="0"/>
              </a:rPr>
              <a:t>Новокаякентская</a:t>
            </a:r>
            <a:r>
              <a:rPr lang="ru-RU" sz="7200" b="1" dirty="0">
                <a:latin typeface="Times New Roman" panose="02020603050405020304" pitchFamily="18" charset="0"/>
                <a:ea typeface="Calibri" panose="020F0502020204030204" pitchFamily="34" charset="0"/>
                <a:cs typeface="Times New Roman" panose="02020603050405020304" pitchFamily="18" charset="0"/>
              </a:rPr>
              <a:t> СОШ»</a:t>
            </a:r>
          </a:p>
          <a:p>
            <a:pPr>
              <a:lnSpc>
                <a:spcPct val="120000"/>
              </a:lnSpc>
            </a:pPr>
            <a:r>
              <a:rPr lang="ru-RU" sz="7200" b="1" dirty="0" err="1">
                <a:latin typeface="Times New Roman" panose="02020603050405020304" pitchFamily="18" charset="0"/>
                <a:ea typeface="Calibri" panose="020F0502020204030204" pitchFamily="34" charset="0"/>
                <a:cs typeface="Times New Roman" panose="02020603050405020304" pitchFamily="18" charset="0"/>
              </a:rPr>
              <a:t>с.Нововокаякет</a:t>
            </a:r>
            <a:endParaRPr lang="ru-RU" sz="72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ru-RU" sz="7200" b="1" dirty="0" err="1">
                <a:latin typeface="Times New Roman" panose="02020603050405020304" pitchFamily="18" charset="0"/>
                <a:ea typeface="Calibri" panose="020F0502020204030204" pitchFamily="34" charset="0"/>
                <a:cs typeface="Times New Roman" panose="02020603050405020304" pitchFamily="18" charset="0"/>
              </a:rPr>
              <a:t>Каякентский</a:t>
            </a:r>
            <a:r>
              <a:rPr lang="ru-RU" sz="7200" b="1" dirty="0">
                <a:latin typeface="Times New Roman" panose="02020603050405020304" pitchFamily="18" charset="0"/>
                <a:ea typeface="Calibri" panose="020F0502020204030204" pitchFamily="34" charset="0"/>
                <a:cs typeface="Times New Roman" panose="02020603050405020304" pitchFamily="18" charset="0"/>
              </a:rPr>
              <a:t> район Республика Дагестан</a:t>
            </a:r>
            <a:endParaRPr lang="ru-RU" sz="7200" b="1" dirty="0">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r>
              <a:rPr lang="ru-RU" sz="7200" b="1" dirty="0" err="1">
                <a:latin typeface="Times New Roman" panose="02020603050405020304" pitchFamily="18" charset="0"/>
                <a:ea typeface="Calibri" panose="020F0502020204030204" pitchFamily="34" charset="0"/>
                <a:cs typeface="Times New Roman" panose="02020603050405020304" pitchFamily="18" charset="0"/>
              </a:rPr>
              <a:t>Умалатова</a:t>
            </a:r>
            <a:r>
              <a:rPr lang="ru-RU" sz="7200" b="1" dirty="0">
                <a:latin typeface="Times New Roman" panose="02020603050405020304" pitchFamily="18" charset="0"/>
                <a:ea typeface="Calibri" panose="020F0502020204030204" pitchFamily="34" charset="0"/>
                <a:cs typeface="Times New Roman" panose="02020603050405020304" pitchFamily="18" charset="0"/>
              </a:rPr>
              <a:t> </a:t>
            </a:r>
            <a:r>
              <a:rPr lang="ru-RU" sz="7200" b="1" dirty="0" err="1">
                <a:latin typeface="Times New Roman" panose="02020603050405020304" pitchFamily="18" charset="0"/>
                <a:ea typeface="Calibri" panose="020F0502020204030204" pitchFamily="34" charset="0"/>
                <a:cs typeface="Times New Roman" panose="02020603050405020304" pitchFamily="18" charset="0"/>
              </a:rPr>
              <a:t>Равганият</a:t>
            </a:r>
            <a:r>
              <a:rPr lang="ru-RU" sz="7200" b="1" dirty="0">
                <a:latin typeface="Times New Roman" panose="02020603050405020304" pitchFamily="18" charset="0"/>
                <a:ea typeface="Calibri" panose="020F0502020204030204" pitchFamily="34" charset="0"/>
                <a:cs typeface="Times New Roman" panose="02020603050405020304" pitchFamily="18" charset="0"/>
              </a:rPr>
              <a:t> </a:t>
            </a:r>
            <a:r>
              <a:rPr lang="ru-RU" sz="7200" b="1" dirty="0" err="1">
                <a:latin typeface="Times New Roman" panose="02020603050405020304" pitchFamily="18" charset="0"/>
                <a:ea typeface="Calibri" panose="020F0502020204030204" pitchFamily="34" charset="0"/>
                <a:cs typeface="Times New Roman" panose="02020603050405020304" pitchFamily="18" charset="0"/>
              </a:rPr>
              <a:t>Бийбулатовна</a:t>
            </a:r>
            <a:endParaRPr lang="ru-RU" sz="7200" b="1"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7200" b="1" dirty="0">
                <a:solidFill>
                  <a:srgbClr val="000000"/>
                </a:solidFill>
                <a:latin typeface="Times New Roman CYR" panose="02020603050405020304" pitchFamily="18" charset="0"/>
                <a:ea typeface="Calibri" panose="020F0502020204030204" pitchFamily="34" charset="0"/>
                <a:cs typeface="Times New Roman" panose="02020603050405020304" pitchFamily="18" charset="0"/>
              </a:rPr>
              <a:t> </a:t>
            </a:r>
            <a:r>
              <a:rPr lang="ru-RU" sz="7200" b="1" dirty="0">
                <a:latin typeface="Times New Roman CYR" panose="02020603050405020304" pitchFamily="18" charset="0"/>
                <a:ea typeface="Calibri" panose="020F0502020204030204" pitchFamily="34" charset="0"/>
                <a:cs typeface="Times New Roman" panose="02020603050405020304" pitchFamily="18" charset="0"/>
              </a:rPr>
              <a:t>                                                                       2018 г.</a:t>
            </a:r>
            <a:endParaRPr lang="ru-RU" sz="7200" b="1" dirty="0">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Прямоугольник 3"/>
          <p:cNvSpPr/>
          <p:nvPr/>
        </p:nvSpPr>
        <p:spPr>
          <a:xfrm>
            <a:off x="914400" y="3024553"/>
            <a:ext cx="7270958" cy="981487"/>
          </a:xfrm>
          <a:prstGeom prst="rect">
            <a:avLst/>
          </a:prstGeom>
        </p:spPr>
        <p:txBody>
          <a:bodyPr wrap="square">
            <a:spAutoFit/>
          </a:bodyPr>
          <a:lstStyle/>
          <a:p>
            <a:pPr>
              <a:lnSpc>
                <a:spcPct val="107000"/>
              </a:lnSpc>
              <a:spcAft>
                <a:spcPts val="800"/>
              </a:spcAft>
            </a:pPr>
            <a:r>
              <a:rPr lang="ru-RU" sz="5400" dirty="0" smtClean="0">
                <a:latin typeface="Calibri" panose="020F0502020204030204" pitchFamily="34" charset="0"/>
                <a:ea typeface="Calibri" panose="020F0502020204030204" pitchFamily="34" charset="0"/>
                <a:cs typeface="Times New Roman" panose="02020603050405020304" pitchFamily="18" charset="0"/>
              </a:rPr>
              <a:t>Самые ядовитые </a:t>
            </a:r>
            <a:r>
              <a:rPr lang="ru-RU" sz="5400" dirty="0">
                <a:latin typeface="Calibri" panose="020F0502020204030204" pitchFamily="34" charset="0"/>
                <a:ea typeface="Calibri" panose="020F0502020204030204" pitchFamily="34" charset="0"/>
                <a:cs typeface="Times New Roman" panose="02020603050405020304" pitchFamily="18" charset="0"/>
              </a:rPr>
              <a:t>грибы</a:t>
            </a: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4253" y="4528426"/>
            <a:ext cx="2537138" cy="2276699"/>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3760" y="225139"/>
            <a:ext cx="2468853" cy="2152696"/>
          </a:xfrm>
          <a:prstGeom prst="rect">
            <a:avLst/>
          </a:prstGeom>
        </p:spPr>
      </p:pic>
      <p:sp>
        <p:nvSpPr>
          <p:cNvPr id="7" name="Овал 6"/>
          <p:cNvSpPr/>
          <p:nvPr/>
        </p:nvSpPr>
        <p:spPr>
          <a:xfrm rot="20809666">
            <a:off x="5483097" y="521028"/>
            <a:ext cx="2741798" cy="13896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400" b="1" dirty="0">
                <a:solidFill>
                  <a:srgbClr val="FFFF00"/>
                </a:solidFill>
                <a:latin typeface="inherit"/>
              </a:rPr>
              <a:t>Мухомор вонючий</a:t>
            </a:r>
            <a:endParaRPr lang="ru-RU" sz="2400" b="1" dirty="0">
              <a:solidFill>
                <a:srgbClr val="FFFF00"/>
              </a:solidFill>
              <a:latin typeface="Open Sans"/>
            </a:endParaRPr>
          </a:p>
        </p:txBody>
      </p:sp>
      <p:sp>
        <p:nvSpPr>
          <p:cNvPr id="8" name="Овал 7"/>
          <p:cNvSpPr/>
          <p:nvPr/>
        </p:nvSpPr>
        <p:spPr>
          <a:xfrm rot="20141532">
            <a:off x="535764" y="4529389"/>
            <a:ext cx="3375603" cy="13784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800" b="1" dirty="0">
                <a:solidFill>
                  <a:srgbClr val="FFFF00"/>
                </a:solidFill>
                <a:latin typeface="inherit"/>
              </a:rPr>
              <a:t>Красный мухомор</a:t>
            </a:r>
            <a:endParaRPr lang="ru-RU" sz="2800" b="1" dirty="0">
              <a:solidFill>
                <a:srgbClr val="FFFF00"/>
              </a:solidFill>
              <a:latin typeface="Open Sans"/>
            </a:endParaRPr>
          </a:p>
        </p:txBody>
      </p:sp>
      <p:pic>
        <p:nvPicPr>
          <p:cNvPr id="9" name="Рисунок 8" descr="C:\Users\Ravganiyt\Downloads\35274951_orig.jpg"/>
          <p:cNvPicPr/>
          <p:nvPr/>
        </p:nvPicPr>
        <p:blipFill>
          <a:blip r:embed="rId4">
            <a:extLst>
              <a:ext uri="{28A0092B-C50C-407E-A947-70E740481C1C}">
                <a14:useLocalDpi xmlns:a14="http://schemas.microsoft.com/office/drawing/2010/main" val="0"/>
              </a:ext>
            </a:extLst>
          </a:blip>
          <a:srcRect/>
          <a:stretch>
            <a:fillRect/>
          </a:stretch>
        </p:blipFill>
        <p:spPr bwMode="auto">
          <a:xfrm>
            <a:off x="9337182" y="2704563"/>
            <a:ext cx="2679967" cy="1454759"/>
          </a:xfrm>
          <a:prstGeom prst="rect">
            <a:avLst/>
          </a:prstGeom>
          <a:noFill/>
          <a:ln>
            <a:noFill/>
          </a:ln>
        </p:spPr>
      </p:pic>
    </p:spTree>
    <p:extLst>
      <p:ext uri="{BB962C8B-B14F-4D97-AF65-F5344CB8AC3E}">
        <p14:creationId xmlns:p14="http://schemas.microsoft.com/office/powerpoint/2010/main" val="94548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723549" y="1318942"/>
            <a:ext cx="2202288" cy="308563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800" dirty="0">
                <a:solidFill>
                  <a:srgbClr val="FFFF00"/>
                </a:solidFill>
                <a:latin typeface="Times New Roman" panose="02020603050405020304" pitchFamily="18" charset="0"/>
                <a:cs typeface="Times New Roman" panose="02020603050405020304" pitchFamily="18" charset="0"/>
              </a:rPr>
              <a:t>Первая помощь при отравлении грибами</a:t>
            </a:r>
          </a:p>
        </p:txBody>
      </p:sp>
      <p:sp>
        <p:nvSpPr>
          <p:cNvPr id="5" name="Прямоугольник 4"/>
          <p:cNvSpPr/>
          <p:nvPr/>
        </p:nvSpPr>
        <p:spPr>
          <a:xfrm>
            <a:off x="141668" y="335846"/>
            <a:ext cx="9684912" cy="6370975"/>
          </a:xfrm>
          <a:prstGeom prst="rect">
            <a:avLst/>
          </a:prstGeom>
        </p:spPr>
        <p:txBody>
          <a:bodyPr wrap="square">
            <a:spAutoFit/>
          </a:bodyPr>
          <a:lstStyle/>
          <a:p>
            <a:pPr fontAlgn="base"/>
            <a:r>
              <a:rPr lang="ru-RU" sz="2400" dirty="0" smtClean="0">
                <a:latin typeface="Times New Roman" panose="02020603050405020304" pitchFamily="18" charset="0"/>
                <a:cs typeface="Times New Roman" panose="02020603050405020304" pitchFamily="18" charset="0"/>
              </a:rPr>
              <a:t>Первая </a:t>
            </a:r>
            <a:r>
              <a:rPr lang="ru-RU" sz="2400" dirty="0">
                <a:latin typeface="Times New Roman" panose="02020603050405020304" pitchFamily="18" charset="0"/>
                <a:cs typeface="Times New Roman" panose="02020603050405020304" pitchFamily="18" charset="0"/>
              </a:rPr>
              <a:t>помощь при отравлении ядовитыми грибами состоит, прежде всего, в промывании желудка. Для этого нужно дать человеку выпить подряд пять-шесть стаканов воды и затем, раздражая ложкой или пальцем корень языка, искусственно вызвать рвоту. Повторять процедуру не менее 3-5 раз.</a:t>
            </a:r>
          </a:p>
          <a:p>
            <a:pPr fontAlgn="base"/>
            <a:r>
              <a:rPr lang="ru-RU" sz="2400" dirty="0">
                <a:latin typeface="Times New Roman" panose="02020603050405020304" pitchFamily="18" charset="0"/>
                <a:cs typeface="Times New Roman" panose="02020603050405020304" pitchFamily="18" charset="0"/>
              </a:rPr>
              <a:t>Затем уложить его в постель и при резкой слабости напоить крепким настоем обычного чая, приложив теплые грелки к ногам и рукам. Если нет жидкого стула, то можно дать слабительное (легкое и только в первые часы после приема отравленной пищи). При этом следует учитывать склонность человека к гипотонии, поэтому давать все лекарство сразу нельзя – лучше порционно и малыми дозами, что позволит избежать резкого падения кровяного давления вследствие потери жидкости.</a:t>
            </a:r>
          </a:p>
          <a:p>
            <a:pPr fontAlgn="base"/>
            <a:r>
              <a:rPr lang="ru-RU" sz="2400" dirty="0">
                <a:latin typeface="Times New Roman" panose="02020603050405020304" pitchFamily="18" charset="0"/>
                <a:cs typeface="Times New Roman" panose="02020603050405020304" pitchFamily="18" charset="0"/>
              </a:rPr>
              <a:t>Далее эффективным будет прием абсорбирующего средства (наподобие активированного угля), которое поможет вывести яд из организма. После всех предпринятых срочных мер нужно немедленно вызвать скорую помощь, которая госпитализирует пострадавшего.</a:t>
            </a:r>
            <a:endParaRPr lang="ru-RU" sz="24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3205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0383631">
            <a:off x="7940443" y="608968"/>
            <a:ext cx="3621148" cy="179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800"/>
              </a:spcAft>
            </a:pPr>
            <a:r>
              <a:rPr lang="ru-RU" sz="2400" b="1"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Источники информации:</a:t>
            </a:r>
            <a:endParaRPr lang="ru-RU" sz="2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73488" y="1442434"/>
            <a:ext cx="7611414" cy="4279954"/>
          </a:xfrm>
          <a:prstGeom prst="rect">
            <a:avLst/>
          </a:prstGeom>
        </p:spPr>
        <p:txBody>
          <a:bodyPr wrap="square">
            <a:spAutoFit/>
          </a:bodyPr>
          <a:lstStyle/>
          <a:p>
            <a:pPr>
              <a:lnSpc>
                <a:spcPct val="107000"/>
              </a:lnSpc>
              <a:spcAft>
                <a:spcPts val="800"/>
              </a:spcAft>
            </a:pPr>
            <a:r>
              <a:rPr lang="ru-RU" sz="1600" dirty="0" smtClean="0">
                <a:latin typeface="Calibri" panose="020F0502020204030204" pitchFamily="34" charset="0"/>
                <a:ea typeface="Calibri" panose="020F0502020204030204" pitchFamily="34" charset="0"/>
                <a:cs typeface="Times New Roman" panose="02020603050405020304" pitchFamily="18" charset="0"/>
              </a:rPr>
              <a:t>1.Ядовитые </a:t>
            </a:r>
            <a:r>
              <a:rPr lang="ru-RU" sz="1600" dirty="0">
                <a:latin typeface="Calibri" panose="020F0502020204030204" pitchFamily="34" charset="0"/>
                <a:ea typeface="Calibri" panose="020F0502020204030204" pitchFamily="34" charset="0"/>
                <a:cs typeface="Times New Roman" panose="02020603050405020304" pitchFamily="18" charset="0"/>
              </a:rPr>
              <a:t>грибы: разбираем самые распространенные опасные. </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https://legkopolezno.ru/zozh/pitanie/yadovitye-griby</a:t>
            </a:r>
            <a:r>
              <a:rPr lang="ru-RU" sz="1600" u="sng">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a:t>
            </a:r>
            <a:r>
              <a:rPr lang="ru-RU" sz="1600">
                <a:latin typeface="Calibri" panose="020F0502020204030204" pitchFamily="34" charset="0"/>
                <a:ea typeface="Calibri" panose="020F0502020204030204" pitchFamily="34" charset="0"/>
                <a:cs typeface="Times New Roman" panose="02020603050405020304" pitchFamily="18" charset="0"/>
              </a:rPr>
              <a:t> </a:t>
            </a:r>
            <a:r>
              <a:rPr lang="ru-RU" sz="1600" smtClean="0">
                <a:latin typeface="Calibri" panose="020F0502020204030204" pitchFamily="34" charset="0"/>
                <a:ea typeface="Calibri" panose="020F0502020204030204" pitchFamily="34" charset="0"/>
                <a:cs typeface="Times New Roman" panose="02020603050405020304" pitchFamily="18" charset="0"/>
              </a:rPr>
              <a:t>(Дата </a:t>
            </a:r>
            <a:r>
              <a:rPr lang="ru-RU" sz="1600" dirty="0">
                <a:latin typeface="Calibri" panose="020F0502020204030204" pitchFamily="34" charset="0"/>
                <a:ea typeface="Calibri" panose="020F0502020204030204" pitchFamily="34" charset="0"/>
                <a:cs typeface="Times New Roman" panose="02020603050405020304" pitchFamily="18" charset="0"/>
              </a:rPr>
              <a:t>обращения: 27.05.2018)</a:t>
            </a:r>
          </a:p>
          <a:p>
            <a:pPr>
              <a:lnSpc>
                <a:spcPct val="150000"/>
              </a:lnSpc>
              <a:spcAft>
                <a:spcPts val="800"/>
              </a:spcAft>
            </a:pPr>
            <a:r>
              <a:rPr lang="ru-RU" sz="1600" dirty="0">
                <a:latin typeface="Times New Roman" panose="02020603050405020304" pitchFamily="18" charset="0"/>
                <a:ea typeface="Calibri" panose="020F0502020204030204" pitchFamily="34" charset="0"/>
                <a:cs typeface="Times New Roman" panose="02020603050405020304" pitchFamily="18" charset="0"/>
              </a:rPr>
              <a:t>2.Ядовитые грибы: описание и виды. Как отличить ядовитые грибы. Отравление ядовитыми грибами и первая помощь.   </a:t>
            </a:r>
            <a:r>
              <a:rPr lang="ru-RU" sz="1600" u="sng" dirty="0">
                <a:latin typeface="Times New Roman" panose="02020603050405020304" pitchFamily="18" charset="0"/>
                <a:ea typeface="Calibri" panose="020F0502020204030204" pitchFamily="34" charset="0"/>
                <a:cs typeface="Times New Roman" panose="02020603050405020304" pitchFamily="18" charset="0"/>
                <a:hlinkClick r:id="rId3"/>
              </a:rPr>
              <a:t>https://www.manorama.ru/article/jadovitye_griby.html</a:t>
            </a:r>
            <a:r>
              <a:rPr lang="ru-RU" sz="1600" dirty="0">
                <a:latin typeface="Times New Roman" panose="02020603050405020304" pitchFamily="18" charset="0"/>
                <a:ea typeface="Calibri" panose="020F0502020204030204" pitchFamily="34" charset="0"/>
                <a:cs typeface="Times New Roman" panose="02020603050405020304" pitchFamily="18" charset="0"/>
              </a:rPr>
              <a:t> (Дата обращения : 30.05.2018)</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3.</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http://www.kartinki24.ru/uploads/gallery/comthumb/354/kartinki24_ru_mushrooms_52.jpg</a:t>
            </a:r>
            <a:r>
              <a:rPr lang="ru-RU" sz="1600" dirty="0">
                <a:latin typeface="Calibri" panose="020F0502020204030204" pitchFamily="34" charset="0"/>
                <a:ea typeface="Calibri" panose="020F0502020204030204" pitchFamily="34" charset="0"/>
                <a:cs typeface="Times New Roman" panose="02020603050405020304" pitchFamily="18" charset="0"/>
              </a:rPr>
              <a:t> бледная поганка</a:t>
            </a:r>
          </a:p>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4.</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http://zoozel.ru/</a:t>
            </a:r>
            <a:r>
              <a:rPr lang="ru-RU" sz="16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gallery</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a:t>
            </a:r>
            <a:r>
              <a:rPr lang="ru-RU" sz="16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images</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/1841757_grib-muhomor-foto.jpg</a:t>
            </a:r>
            <a:r>
              <a:rPr lang="ru-RU" sz="1600" dirty="0">
                <a:latin typeface="Calibri" panose="020F0502020204030204" pitchFamily="34" charset="0"/>
                <a:ea typeface="Calibri" panose="020F0502020204030204" pitchFamily="34" charset="0"/>
                <a:cs typeface="Times New Roman" panose="02020603050405020304" pitchFamily="18" charset="0"/>
              </a:rPr>
              <a:t> красный мухомор    </a:t>
            </a:r>
          </a:p>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5.</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https://dabasdati.lv/</a:t>
            </a:r>
            <a:r>
              <a:rPr lang="ru-RU" sz="16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site</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
            </a:r>
            <a:r>
              <a:rPr lang="ru-RU" sz="16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img</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
            </a:r>
            <a:r>
              <a:rPr lang="ru-RU" sz="1600" u="sng" dirty="0" err="1">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pub</a:t>
            </a:r>
            <a:r>
              <a:rPr lang="ru-RU" sz="16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/1/6/62/l1471373151.jpg</a:t>
            </a:r>
            <a:r>
              <a:rPr lang="ru-RU" sz="1600" dirty="0">
                <a:latin typeface="Calibri" panose="020F0502020204030204" pitchFamily="34" charset="0"/>
                <a:ea typeface="Calibri" panose="020F0502020204030204" pitchFamily="34" charset="0"/>
                <a:cs typeface="Times New Roman" panose="02020603050405020304" pitchFamily="18" charset="0"/>
              </a:rPr>
              <a:t> мухомор вонючий</a:t>
            </a:r>
          </a:p>
          <a:p>
            <a:pPr>
              <a:lnSpc>
                <a:spcPct val="150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6.</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http://geohobby.ru/</a:t>
            </a:r>
            <a:r>
              <a:rPr lang="ru-RU" sz="16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enc</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a:t>
            </a:r>
            <a:r>
              <a:rPr lang="ru-RU" sz="16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fupix</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a:t>
            </a:r>
            <a:r>
              <a:rPr lang="ru-RU" sz="16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opr</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7"/>
              </a:rPr>
              <a:t>/35274951_orig.jpg</a:t>
            </a:r>
            <a:r>
              <a:rPr lang="ru-RU" sz="1600" dirty="0">
                <a:latin typeface="Times New Roman" panose="02020603050405020304" pitchFamily="18" charset="0"/>
                <a:ea typeface="Calibri" panose="020F0502020204030204" pitchFamily="34" charset="0"/>
                <a:cs typeface="Times New Roman" panose="02020603050405020304" pitchFamily="18" charset="0"/>
              </a:rPr>
              <a:t> мухомор партерный</a:t>
            </a:r>
            <a:endParaRPr lang="ru-RU" sz="16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600" dirty="0">
                <a:latin typeface="Calibri" panose="020F0502020204030204" pitchFamily="34" charset="0"/>
                <a:ea typeface="Calibri" panose="020F0502020204030204" pitchFamily="34" charset="0"/>
                <a:cs typeface="Times New Roman" panose="02020603050405020304" pitchFamily="18" charset="0"/>
              </a:rPr>
              <a:t>7.</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http://wikigrib.ru/</a:t>
            </a:r>
            <a:r>
              <a:rPr lang="ru-RU" sz="16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img-gribs</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a:t>
            </a:r>
            <a:r>
              <a:rPr lang="ru-RU" sz="1600" u="sng"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govorushka-belovataya</a:t>
            </a:r>
            <a:r>
              <a:rPr lang="ru-RU" sz="1600"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8"/>
              </a:rPr>
              <a:t>/Clitocybe-dealbata_03.jpg</a:t>
            </a:r>
            <a:r>
              <a:rPr lang="ru-RU" sz="1600" dirty="0">
                <a:latin typeface="Times New Roman" panose="02020603050405020304" pitchFamily="18" charset="0"/>
                <a:ea typeface="Calibri" panose="020F0502020204030204" pitchFamily="34" charset="0"/>
                <a:cs typeface="Times New Roman" panose="02020603050405020304" pitchFamily="18" charset="0"/>
              </a:rPr>
              <a:t> </a:t>
            </a:r>
            <a:r>
              <a:rPr lang="ru-RU" sz="1600" dirty="0" err="1">
                <a:latin typeface="Times New Roman" panose="02020603050405020304" pitchFamily="18" charset="0"/>
                <a:ea typeface="Calibri" panose="020F0502020204030204" pitchFamily="34" charset="0"/>
                <a:cs typeface="Times New Roman" panose="02020603050405020304" pitchFamily="18" charset="0"/>
              </a:rPr>
              <a:t>говорушка</a:t>
            </a:r>
            <a:r>
              <a:rPr lang="ru-RU" sz="1600" dirty="0">
                <a:latin typeface="Times New Roman" panose="02020603050405020304" pitchFamily="18" charset="0"/>
                <a:ea typeface="Calibri" panose="020F0502020204030204" pitchFamily="34" charset="0"/>
                <a:cs typeface="Times New Roman" panose="02020603050405020304" pitchFamily="18" charset="0"/>
              </a:rPr>
              <a:t> беловатая</a:t>
            </a:r>
            <a:endParaRPr lang="ru-RU"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73488" y="5722388"/>
            <a:ext cx="8770512" cy="388696"/>
          </a:xfrm>
          <a:prstGeom prst="rect">
            <a:avLst/>
          </a:prstGeom>
        </p:spPr>
        <p:txBody>
          <a:bodyPr wrap="square">
            <a:spAutoFit/>
          </a:bodyPr>
          <a:lstStyle/>
          <a:p>
            <a:pPr>
              <a:lnSpc>
                <a:spcPct val="107000"/>
              </a:lnSpc>
              <a:spcAft>
                <a:spcPts val="800"/>
              </a:spcAft>
            </a:pPr>
            <a:r>
              <a:rPr lang="ru-RU" dirty="0">
                <a:latin typeface="Times New Roman" panose="02020603050405020304" pitchFamily="18" charset="0"/>
                <a:ea typeface="Calibri" panose="020F0502020204030204" pitchFamily="34" charset="0"/>
                <a:cs typeface="Times New Roman" panose="02020603050405020304" pitchFamily="18" charset="0"/>
              </a:rPr>
              <a:t>8. </a:t>
            </a:r>
            <a:r>
              <a:rPr lang="ru-RU" u="sng"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9"/>
              </a:rPr>
              <a:t>http://photo.qip.ru/photo/salavat.spb/200091428/xlarge/200899342.jpg</a:t>
            </a:r>
            <a:r>
              <a:rPr lang="ru-RU" dirty="0">
                <a:latin typeface="Times New Roman" panose="02020603050405020304" pitchFamily="18" charset="0"/>
                <a:ea typeface="Calibri" panose="020F0502020204030204" pitchFamily="34" charset="0"/>
                <a:cs typeface="Times New Roman" panose="02020603050405020304" pitchFamily="18" charset="0"/>
              </a:rPr>
              <a:t>  перечный гриб    </a:t>
            </a:r>
            <a:endParaRPr lang="ru-R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3478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375820" y="1416676"/>
            <a:ext cx="2318197" cy="33227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3600" dirty="0">
                <a:solidFill>
                  <a:srgbClr val="FFFF00"/>
                </a:solidFill>
                <a:latin typeface="Times New Roman" panose="02020603050405020304" pitchFamily="18" charset="0"/>
                <a:cs typeface="Times New Roman" panose="02020603050405020304" pitchFamily="18" charset="0"/>
              </a:rPr>
              <a:t>Виды ядовитых грибов</a:t>
            </a:r>
          </a:p>
        </p:txBody>
      </p:sp>
      <p:sp>
        <p:nvSpPr>
          <p:cNvPr id="4" name="Прямоугольник 3"/>
          <p:cNvSpPr/>
          <p:nvPr/>
        </p:nvSpPr>
        <p:spPr>
          <a:xfrm>
            <a:off x="708339" y="373487"/>
            <a:ext cx="7804596" cy="5693866"/>
          </a:xfrm>
          <a:prstGeom prst="rect">
            <a:avLst/>
          </a:prstGeom>
        </p:spPr>
        <p:txBody>
          <a:bodyPr wrap="square">
            <a:spAutoFit/>
          </a:bodyPr>
          <a:lstStyle/>
          <a:p>
            <a:pPr fontAlgn="base"/>
            <a:r>
              <a:rPr lang="ru-RU" sz="2800" dirty="0">
                <a:latin typeface="Arial" panose="020B0604020202020204" pitchFamily="34" charset="0"/>
              </a:rPr>
              <a:t>Ядовитых </a:t>
            </a:r>
            <a:r>
              <a:rPr lang="ru-RU" sz="2800" dirty="0" smtClean="0">
                <a:latin typeface="Arial" panose="020B0604020202020204" pitchFamily="34" charset="0"/>
              </a:rPr>
              <a:t>грибов </a:t>
            </a:r>
            <a:r>
              <a:rPr lang="ru-RU" sz="2800" dirty="0">
                <a:latin typeface="Arial" panose="020B0604020202020204" pitchFamily="34" charset="0"/>
              </a:rPr>
              <a:t>встречается очень много, но наиболее опасные отравления происходят от приема в пищу самых распространенных из них. Это –</a:t>
            </a:r>
          </a:p>
          <a:p>
            <a:pPr fontAlgn="base">
              <a:buFont typeface="Arial" panose="020B0604020202020204" pitchFamily="34" charset="0"/>
              <a:buChar char="•"/>
            </a:pPr>
            <a:r>
              <a:rPr lang="ru-RU" sz="2800" dirty="0" err="1">
                <a:latin typeface="inherit"/>
              </a:rPr>
              <a:t>ложноопенок</a:t>
            </a:r>
            <a:r>
              <a:rPr lang="ru-RU" sz="2800" dirty="0">
                <a:latin typeface="inherit"/>
              </a:rPr>
              <a:t> кирпично-красный;</a:t>
            </a:r>
          </a:p>
          <a:p>
            <a:pPr fontAlgn="base">
              <a:buFont typeface="Arial" panose="020B0604020202020204" pitchFamily="34" charset="0"/>
              <a:buChar char="•"/>
            </a:pPr>
            <a:r>
              <a:rPr lang="ru-RU" sz="2800" dirty="0">
                <a:latin typeface="inherit"/>
              </a:rPr>
              <a:t>мухомор красный;</a:t>
            </a:r>
          </a:p>
          <a:p>
            <a:pPr fontAlgn="base">
              <a:buFont typeface="Arial" panose="020B0604020202020204" pitchFamily="34" charset="0"/>
              <a:buChar char="•"/>
            </a:pPr>
            <a:r>
              <a:rPr lang="ru-RU" sz="2800" dirty="0" err="1">
                <a:latin typeface="inherit"/>
              </a:rPr>
              <a:t>ложноопенок</a:t>
            </a:r>
            <a:r>
              <a:rPr lang="ru-RU" sz="2800" dirty="0">
                <a:latin typeface="inherit"/>
              </a:rPr>
              <a:t> серо-желтый;</a:t>
            </a:r>
          </a:p>
          <a:p>
            <a:pPr fontAlgn="base">
              <a:buFont typeface="Arial" panose="020B0604020202020204" pitchFamily="34" charset="0"/>
              <a:buChar char="•"/>
            </a:pPr>
            <a:r>
              <a:rPr lang="ru-RU" sz="2800" dirty="0">
                <a:latin typeface="inherit"/>
              </a:rPr>
              <a:t>мухомор вонючий;</a:t>
            </a:r>
          </a:p>
          <a:p>
            <a:pPr fontAlgn="base">
              <a:buFont typeface="Arial" panose="020B0604020202020204" pitchFamily="34" charset="0"/>
              <a:buChar char="•"/>
            </a:pPr>
            <a:r>
              <a:rPr lang="ru-RU" sz="2800" dirty="0">
                <a:latin typeface="inherit"/>
              </a:rPr>
              <a:t>ложный белый гриб или сатанинский;</a:t>
            </a:r>
          </a:p>
          <a:p>
            <a:pPr fontAlgn="base">
              <a:buFont typeface="Arial" panose="020B0604020202020204" pitchFamily="34" charset="0"/>
              <a:buChar char="•"/>
            </a:pPr>
            <a:r>
              <a:rPr lang="ru-RU" sz="2800" dirty="0">
                <a:latin typeface="inherit"/>
              </a:rPr>
              <a:t>мухомор пантерный;</a:t>
            </a:r>
          </a:p>
          <a:p>
            <a:pPr fontAlgn="base">
              <a:buFont typeface="Arial" panose="020B0604020202020204" pitchFamily="34" charset="0"/>
              <a:buChar char="•"/>
            </a:pPr>
            <a:r>
              <a:rPr lang="ru-RU" sz="2800" dirty="0">
                <a:latin typeface="inherit"/>
              </a:rPr>
              <a:t>валуй ложный;</a:t>
            </a:r>
          </a:p>
          <a:p>
            <a:pPr fontAlgn="base">
              <a:buFont typeface="Arial" panose="020B0604020202020204" pitchFamily="34" charset="0"/>
              <a:buChar char="•"/>
            </a:pPr>
            <a:r>
              <a:rPr lang="ru-RU" sz="2800" dirty="0">
                <a:latin typeface="inherit"/>
              </a:rPr>
              <a:t>лисичка ложная;</a:t>
            </a:r>
          </a:p>
          <a:p>
            <a:pPr fontAlgn="base">
              <a:buFont typeface="Arial" panose="020B0604020202020204" pitchFamily="34" charset="0"/>
              <a:buChar char="•"/>
            </a:pPr>
            <a:r>
              <a:rPr lang="ru-RU" sz="2800" dirty="0">
                <a:latin typeface="inherit"/>
              </a:rPr>
              <a:t>поганка бледная.</a:t>
            </a:r>
            <a:endParaRPr lang="ru-RU" sz="2800" b="0" i="0" dirty="0">
              <a:effectLst/>
              <a:latin typeface="inherit"/>
            </a:endParaRPr>
          </a:p>
        </p:txBody>
      </p:sp>
    </p:spTree>
    <p:extLst>
      <p:ext uri="{BB962C8B-B14F-4D97-AF65-F5344CB8AC3E}">
        <p14:creationId xmlns:p14="http://schemas.microsoft.com/office/powerpoint/2010/main" val="84378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1015835">
            <a:off x="8351163" y="335192"/>
            <a:ext cx="3316758" cy="147467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800" b="1" dirty="0" smtClean="0">
                <a:solidFill>
                  <a:srgbClr val="FFFF00"/>
                </a:solidFill>
                <a:latin typeface="Times New Roman" panose="02020603050405020304" pitchFamily="18" charset="0"/>
                <a:cs typeface="Times New Roman" panose="02020603050405020304" pitchFamily="18" charset="0"/>
              </a:rPr>
              <a:t>      Красный </a:t>
            </a:r>
            <a:r>
              <a:rPr lang="ru-RU" sz="2800" b="1" dirty="0">
                <a:solidFill>
                  <a:srgbClr val="FFFF00"/>
                </a:solidFill>
                <a:latin typeface="Times New Roman" panose="02020603050405020304" pitchFamily="18" charset="0"/>
                <a:cs typeface="Times New Roman" panose="02020603050405020304" pitchFamily="18" charset="0"/>
              </a:rPr>
              <a:t>мухомор</a:t>
            </a:r>
          </a:p>
        </p:txBody>
      </p:sp>
      <p:sp>
        <p:nvSpPr>
          <p:cNvPr id="3" name="Прямоугольник 2"/>
          <p:cNvSpPr/>
          <p:nvPr/>
        </p:nvSpPr>
        <p:spPr>
          <a:xfrm>
            <a:off x="605307" y="540913"/>
            <a:ext cx="6729377" cy="5693866"/>
          </a:xfrm>
          <a:prstGeom prst="rect">
            <a:avLst/>
          </a:prstGeom>
        </p:spPr>
        <p:txBody>
          <a:bodyPr wrap="square">
            <a:spAutoFit/>
          </a:bodyPr>
          <a:lstStyle/>
          <a:p>
            <a:r>
              <a:rPr lang="ru-RU" sz="2800" dirty="0">
                <a:latin typeface="Times New Roman" panose="02020603050405020304" pitchFamily="18" charset="0"/>
                <a:cs typeface="Times New Roman" panose="02020603050405020304" pitchFamily="18" charset="0"/>
              </a:rPr>
              <a:t>Красный мухомор может достигать 20 сантиметров, а более молодой – 8 сантиметров. Он обладает толстой и мясистой ножкой шириной 1–2 сантиметра. Цвет шляпки красный и насыщенный, покрыт белыми «бородавками» У зрелых мухоморов есть полая ножка белого или жёлтого цвета, на верху которой находится свисающее плёнчатое кольцо. Красные мухоморы растут на кислых почвах в умеренных зонах северного полушария, под берёзами и елями.</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74732" y="2314620"/>
            <a:ext cx="3879242" cy="4201023"/>
          </a:xfrm>
          <a:prstGeom prst="rect">
            <a:avLst/>
          </a:prstGeom>
        </p:spPr>
      </p:pic>
    </p:spTree>
    <p:extLst>
      <p:ext uri="{BB962C8B-B14F-4D97-AF65-F5344CB8AC3E}">
        <p14:creationId xmlns:p14="http://schemas.microsoft.com/office/powerpoint/2010/main" val="1637632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0383631">
            <a:off x="8363245" y="502964"/>
            <a:ext cx="3307386" cy="15545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800" b="1" dirty="0">
                <a:solidFill>
                  <a:srgbClr val="FFFF00"/>
                </a:solidFill>
                <a:latin typeface="Times New Roman" panose="02020603050405020304" pitchFamily="18" charset="0"/>
                <a:cs typeface="Times New Roman" panose="02020603050405020304" pitchFamily="18" charset="0"/>
              </a:rPr>
              <a:t>Мухомор вонючий</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9534" y="2603826"/>
            <a:ext cx="3610036" cy="3765485"/>
          </a:xfrm>
          <a:prstGeom prst="rect">
            <a:avLst/>
          </a:prstGeom>
        </p:spPr>
      </p:pic>
      <p:sp>
        <p:nvSpPr>
          <p:cNvPr id="4" name="Прямоугольник 3"/>
          <p:cNvSpPr/>
          <p:nvPr/>
        </p:nvSpPr>
        <p:spPr>
          <a:xfrm>
            <a:off x="682580" y="875763"/>
            <a:ext cx="6465195" cy="5262979"/>
          </a:xfrm>
          <a:prstGeom prst="rect">
            <a:avLst/>
          </a:prstGeom>
        </p:spPr>
        <p:txBody>
          <a:bodyPr wrap="square">
            <a:spAutoFit/>
          </a:bodyPr>
          <a:lstStyle/>
          <a:p>
            <a:pPr fontAlgn="base"/>
            <a:r>
              <a:rPr lang="ru-RU" sz="2800" dirty="0">
                <a:latin typeface="Open Sans"/>
              </a:rPr>
              <a:t>Размер шляпки – 12 сантиметров. Сама шляпка немного липкая и имеет коническую форму. Размер ножки – 7 сантиметров в длину, </a:t>
            </a:r>
          </a:p>
          <a:p>
            <a:pPr fontAlgn="base"/>
            <a:r>
              <a:rPr lang="ru-RU" sz="2800" dirty="0">
                <a:latin typeface="Open Sans"/>
              </a:rPr>
              <a:t>1–1,5 сантиметра в ширину. Она белая, ровная, утолщённая у основания и имеет белое кольцо. Растёт в хвойных и смешанных сырых лесах на песчаных почвах с середины лета и до начала осени.</a:t>
            </a:r>
          </a:p>
          <a:p>
            <a:r>
              <a:rPr lang="ru-RU" sz="2800" dirty="0"/>
              <a:t/>
            </a:r>
            <a:br>
              <a:rPr lang="ru-RU" sz="2800" dirty="0"/>
            </a:br>
            <a:endParaRPr lang="ru-RU" sz="2800" dirty="0"/>
          </a:p>
        </p:txBody>
      </p:sp>
    </p:spTree>
    <p:extLst>
      <p:ext uri="{BB962C8B-B14F-4D97-AF65-F5344CB8AC3E}">
        <p14:creationId xmlns:p14="http://schemas.microsoft.com/office/powerpoint/2010/main" val="2486954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0383631">
            <a:off x="7868161" y="621891"/>
            <a:ext cx="3621148" cy="1372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err="1" smtClean="0">
                <a:solidFill>
                  <a:srgbClr val="FFFF00"/>
                </a:solidFill>
                <a:latin typeface="Times New Roman" panose="02020603050405020304" pitchFamily="18" charset="0"/>
                <a:cs typeface="Times New Roman" panose="02020603050405020304" pitchFamily="18" charset="0"/>
              </a:rPr>
              <a:t>Говорушка</a:t>
            </a:r>
            <a:r>
              <a:rPr lang="ru-RU" sz="2800" b="1" dirty="0" smtClean="0">
                <a:solidFill>
                  <a:srgbClr val="FFFF00"/>
                </a:solidFill>
                <a:latin typeface="Times New Roman" panose="02020603050405020304" pitchFamily="18" charset="0"/>
                <a:cs typeface="Times New Roman" panose="02020603050405020304" pitchFamily="18" charset="0"/>
              </a:rPr>
              <a:t> беловатая</a:t>
            </a: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44699" y="437883"/>
            <a:ext cx="7740202" cy="6001643"/>
          </a:xfrm>
          <a:prstGeom prst="rect">
            <a:avLst/>
          </a:prstGeom>
        </p:spPr>
        <p:txBody>
          <a:bodyPr wrap="square">
            <a:spAutoFit/>
          </a:bodyPr>
          <a:lstStyle/>
          <a:p>
            <a:r>
              <a:rPr lang="ru-RU" sz="2400" b="1" dirty="0" err="1" smtClean="0">
                <a:latin typeface="Times New Roman" panose="02020603050405020304" pitchFamily="18" charset="0"/>
                <a:cs typeface="Times New Roman" panose="02020603050405020304" pitchFamily="18" charset="0"/>
              </a:rPr>
              <a:t>Говорушка</a:t>
            </a:r>
            <a:r>
              <a:rPr lang="ru-RU" sz="2400" b="1" dirty="0" smtClean="0">
                <a:latin typeface="Times New Roman" panose="02020603050405020304" pitchFamily="18" charset="0"/>
                <a:cs typeface="Times New Roman" panose="02020603050405020304" pitchFamily="18" charset="0"/>
              </a:rPr>
              <a:t> </a:t>
            </a:r>
            <a:r>
              <a:rPr lang="ru-RU" sz="2400" b="1" dirty="0">
                <a:latin typeface="Times New Roman" panose="02020603050405020304" pitchFamily="18" charset="0"/>
                <a:cs typeface="Times New Roman" panose="02020603050405020304" pitchFamily="18" charset="0"/>
              </a:rPr>
              <a:t>беловатая</a:t>
            </a:r>
            <a:r>
              <a:rPr lang="ru-RU" sz="2400" dirty="0">
                <a:latin typeface="Times New Roman" panose="02020603050405020304" pitchFamily="18" charset="0"/>
                <a:cs typeface="Times New Roman" panose="02020603050405020304" pitchFamily="18" charset="0"/>
              </a:rPr>
              <a:t>. </a:t>
            </a:r>
            <a:r>
              <a:rPr lang="ru-RU" sz="2400" dirty="0" smtClean="0">
                <a:latin typeface="Times New Roman" panose="02020603050405020304" pitchFamily="18" charset="0"/>
                <a:cs typeface="Times New Roman" panose="02020603050405020304" pitchFamily="18" charset="0"/>
              </a:rPr>
              <a:t>Произрастает </a:t>
            </a:r>
            <a:r>
              <a:rPr lang="ru-RU" sz="2400" dirty="0">
                <a:latin typeface="Times New Roman" panose="02020603050405020304" pitchFamily="18" charset="0"/>
                <a:cs typeface="Times New Roman" panose="02020603050405020304" pitchFamily="18" charset="0"/>
              </a:rPr>
              <a:t>на лугах и полях, может встречаться вблизи лесных опушек и пастбищ, иногда в скверах и парках. Растет колониями, образующими своеобразные кольца или «</a:t>
            </a:r>
            <a:r>
              <a:rPr lang="ru-RU" sz="2400" dirty="0" err="1">
                <a:latin typeface="Times New Roman" panose="02020603050405020304" pitchFamily="18" charset="0"/>
                <a:cs typeface="Times New Roman" panose="02020603050405020304" pitchFamily="18" charset="0"/>
              </a:rPr>
              <a:t>ведьмины</a:t>
            </a:r>
            <a:r>
              <a:rPr lang="ru-RU" sz="2400" dirty="0">
                <a:latin typeface="Times New Roman" panose="02020603050405020304" pitchFamily="18" charset="0"/>
                <a:cs typeface="Times New Roman" panose="02020603050405020304" pitchFamily="18" charset="0"/>
              </a:rPr>
              <a:t> круги» с конца июля по конец октября. Ее белая шляпка выпуклой формы, на ней отчетливо видно серый налет, края подвернуты внутрь, на последней стадии развития они приобретают очертания воронки. Ножка короткая, мягкая, цилиндрическая, вся в пятнах, при надавливании сильно темнеет. </a:t>
            </a:r>
            <a:r>
              <a:rPr lang="ru-RU" sz="2400" b="1" u="sng" dirty="0">
                <a:latin typeface="Times New Roman" panose="02020603050405020304" pitchFamily="18" charset="0"/>
                <a:cs typeface="Times New Roman" panose="02020603050405020304" pitchFamily="18" charset="0"/>
                <a:hlinkClick r:id="rId2"/>
              </a:rPr>
              <a:t>Из-за высокой концентрации</a:t>
            </a:r>
            <a:r>
              <a:rPr lang="ru-RU" sz="2400" dirty="0">
                <a:latin typeface="Times New Roman" panose="02020603050405020304" pitchFamily="18" charset="0"/>
                <a:cs typeface="Times New Roman" panose="02020603050405020304" pitchFamily="18" charset="0"/>
              </a:rPr>
              <a:t> в ее тканях токсина мускарина вызывает тяжелую интоксикацию. Симптомы проявляются быстро, уже через 20 минут у пострадавшего понижается давление, падает пульс, наблюдается сильная слезоточивость глаз, он сильно потеет. Если вовремя не сделать промывание желудка и дать противоядие, больной может умереть.</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2631" y="2459338"/>
            <a:ext cx="3510828" cy="3980188"/>
          </a:xfrm>
          <a:prstGeom prst="rect">
            <a:avLst/>
          </a:prstGeom>
        </p:spPr>
      </p:pic>
    </p:spTree>
    <p:extLst>
      <p:ext uri="{BB962C8B-B14F-4D97-AF65-F5344CB8AC3E}">
        <p14:creationId xmlns:p14="http://schemas.microsoft.com/office/powerpoint/2010/main" val="28815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0383631">
            <a:off x="7979081" y="571900"/>
            <a:ext cx="3621148" cy="179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a:solidFill>
                  <a:srgbClr val="FFFF00"/>
                </a:solidFill>
              </a:rPr>
              <a:t>Мухомор пантерный</a:t>
            </a:r>
            <a:endParaRPr lang="ru-RU" sz="2400" dirty="0">
              <a:solidFill>
                <a:srgbClr val="FFFF00"/>
              </a:solidFill>
            </a:endParaRPr>
          </a:p>
        </p:txBody>
      </p:sp>
      <p:sp>
        <p:nvSpPr>
          <p:cNvPr id="3" name="Прямоугольник 2"/>
          <p:cNvSpPr/>
          <p:nvPr/>
        </p:nvSpPr>
        <p:spPr>
          <a:xfrm>
            <a:off x="309094" y="283335"/>
            <a:ext cx="7843234" cy="6104763"/>
          </a:xfrm>
          <a:prstGeom prst="rect">
            <a:avLst/>
          </a:prstGeom>
        </p:spPr>
        <p:txBody>
          <a:bodyPr wrap="square">
            <a:spAutoFit/>
          </a:bodyPr>
          <a:lstStyle/>
          <a:p>
            <a:pPr fontAlgn="base">
              <a:lnSpc>
                <a:spcPct val="150000"/>
              </a:lnSpc>
              <a:spcAft>
                <a:spcPts val="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Представитель рода мухоморов, который крайне опасен для человека. Пантерный мухомор сложно определить правильно, гриб часто принимают за сорта, пригодные для употребления в пищу. Он отличается от его собрата мухомора красного, известного своей яркой окраской. Растет с конца июля по октябрь в широколиственных и хвойных лесах. Обычно обитает по соседству с видами, пригодными к употреблению в пищу. Можно отличить его по плотной шляпке, чаще всего она бурого оттенка, но изредка бывает коричневой или серой. Ее поверхность усеяна множеством хлопьев белесого цвета, которые легко отделяются от кожицы. Ножка тонкая, утолщенная у основания. Обладает высокой токсичностью, после использования его в пищу шансы на выживание у пострадавшего не очень высокие. Первые симптомы отравления проявляются спустя два часа. Наступает сильный приступ удушья из-за спазмов в бронхах и легких, у больного начинаются сильнейшие судороги, и он теряет сознание.</a:t>
            </a:r>
            <a:endParaRPr lang="ru-RU"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C:\Users\Ravganiyt\Downloads\35274951_orig.jpg"/>
          <p:cNvPicPr/>
          <p:nvPr/>
        </p:nvPicPr>
        <p:blipFill>
          <a:blip r:embed="rId2">
            <a:extLst>
              <a:ext uri="{28A0092B-C50C-407E-A947-70E740481C1C}">
                <a14:useLocalDpi xmlns:a14="http://schemas.microsoft.com/office/drawing/2010/main" val="0"/>
              </a:ext>
            </a:extLst>
          </a:blip>
          <a:srcRect/>
          <a:stretch>
            <a:fillRect/>
          </a:stretch>
        </p:blipFill>
        <p:spPr bwMode="auto">
          <a:xfrm>
            <a:off x="8152329" y="2704563"/>
            <a:ext cx="3645880" cy="3683535"/>
          </a:xfrm>
          <a:prstGeom prst="rect">
            <a:avLst/>
          </a:prstGeom>
          <a:noFill/>
          <a:ln>
            <a:noFill/>
          </a:ln>
        </p:spPr>
      </p:pic>
    </p:spTree>
    <p:extLst>
      <p:ext uri="{BB962C8B-B14F-4D97-AF65-F5344CB8AC3E}">
        <p14:creationId xmlns:p14="http://schemas.microsoft.com/office/powerpoint/2010/main" val="878820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0383631">
            <a:off x="8031383" y="377056"/>
            <a:ext cx="3168181" cy="15169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800" b="1" dirty="0">
                <a:solidFill>
                  <a:srgbClr val="FFFF00"/>
                </a:solidFill>
                <a:latin typeface="Times New Roman" panose="02020603050405020304" pitchFamily="18" charset="0"/>
                <a:cs typeface="Times New Roman" panose="02020603050405020304" pitchFamily="18" charset="0"/>
              </a:rPr>
              <a:t>Бледная поганка</a:t>
            </a:r>
          </a:p>
        </p:txBody>
      </p:sp>
      <p:sp>
        <p:nvSpPr>
          <p:cNvPr id="3" name="Прямоугольник 2"/>
          <p:cNvSpPr/>
          <p:nvPr/>
        </p:nvSpPr>
        <p:spPr>
          <a:xfrm>
            <a:off x="609599" y="257908"/>
            <a:ext cx="7568485" cy="6124754"/>
          </a:xfrm>
          <a:prstGeom prst="rect">
            <a:avLst/>
          </a:prstGeom>
        </p:spPr>
        <p:txBody>
          <a:bodyPr wrap="square">
            <a:spAutoFit/>
          </a:bodyPr>
          <a:lstStyle/>
          <a:p>
            <a:pPr lvl="0" defTabSz="914400" eaLnBrk="0" fontAlgn="base" hangingPunct="0">
              <a:spcBef>
                <a:spcPct val="0"/>
              </a:spcBef>
              <a:spcAft>
                <a:spcPct val="0"/>
              </a:spcAft>
            </a:pPr>
            <a:r>
              <a:rPr lang="ru-RU" altLang="ru-RU" sz="2800" dirty="0">
                <a:latin typeface="Times New Roman" panose="02020603050405020304" pitchFamily="18" charset="0"/>
                <a:cs typeface="Times New Roman" panose="02020603050405020304" pitchFamily="18" charset="0"/>
              </a:rPr>
              <a:t>Является наиболее токсичным из всех существующих грибов. Случаи отравления бледной поганкой происходят не так часто, но в 90 % всех прецедентов всё заканчивается смертельным исходом. Этот гриб имеет белый цвет всех частей: ножка длиной 15 сантиметров, </a:t>
            </a:r>
            <a:r>
              <a:rPr lang="ru-RU" altLang="ru-RU" sz="2800" dirty="0" err="1">
                <a:latin typeface="Times New Roman" panose="02020603050405020304" pitchFamily="18" charset="0"/>
                <a:cs typeface="Times New Roman" panose="02020603050405020304" pitchFamily="18" charset="0"/>
              </a:rPr>
              <a:t>мешковидная</a:t>
            </a:r>
            <a:r>
              <a:rPr lang="ru-RU" altLang="ru-RU" sz="2800" dirty="0">
                <a:latin typeface="Times New Roman" panose="02020603050405020304" pitchFamily="18" charset="0"/>
                <a:cs typeface="Times New Roman" panose="02020603050405020304" pitchFamily="18" charset="0"/>
              </a:rPr>
              <a:t> </a:t>
            </a:r>
            <a:r>
              <a:rPr lang="ru-RU" altLang="ru-RU" sz="2800" dirty="0" err="1">
                <a:latin typeface="Times New Roman" panose="02020603050405020304" pitchFamily="18" charset="0"/>
                <a:cs typeface="Times New Roman" panose="02020603050405020304" pitchFamily="18" charset="0"/>
              </a:rPr>
              <a:t>вольва</a:t>
            </a:r>
            <a:r>
              <a:rPr lang="ru-RU" altLang="ru-RU" sz="2800" dirty="0">
                <a:latin typeface="Times New Roman" panose="02020603050405020304" pitchFamily="18" charset="0"/>
                <a:cs typeface="Times New Roman" panose="02020603050405020304" pitchFamily="18" charset="0"/>
              </a:rPr>
              <a:t>, прочное кольцо (в некоторых случаях прямостоящее или свисающее), пластинки (свободные, широкие, ланцетовидные, частые) и споры. Более молодые поганки обладают яйцевидным телом, скрытым под плёнкой. На данном этапе развития на шляпке могут быть остатки хлопьевидного покрывала.</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510" y="2474592"/>
            <a:ext cx="3475388" cy="3886384"/>
          </a:xfrm>
          <a:prstGeom prst="rect">
            <a:avLst/>
          </a:prstGeom>
        </p:spPr>
      </p:pic>
    </p:spTree>
    <p:extLst>
      <p:ext uri="{BB962C8B-B14F-4D97-AF65-F5344CB8AC3E}">
        <p14:creationId xmlns:p14="http://schemas.microsoft.com/office/powerpoint/2010/main" val="578026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rot="20383631">
            <a:off x="7940443" y="608968"/>
            <a:ext cx="3621148" cy="179016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a:solidFill>
                  <a:srgbClr val="FFFF00"/>
                </a:solidFill>
                <a:latin typeface="Times New Roman" panose="02020603050405020304" pitchFamily="18" charset="0"/>
                <a:cs typeface="Times New Roman" panose="02020603050405020304" pitchFamily="18" charset="0"/>
              </a:rPr>
              <a:t>Перечный </a:t>
            </a:r>
            <a:r>
              <a:rPr lang="ru-RU" sz="2800" b="1" dirty="0" smtClean="0">
                <a:solidFill>
                  <a:srgbClr val="FFFF00"/>
                </a:solidFill>
                <a:latin typeface="Times New Roman" panose="02020603050405020304" pitchFamily="18" charset="0"/>
                <a:cs typeface="Times New Roman" panose="02020603050405020304" pitchFamily="18" charset="0"/>
              </a:rPr>
              <a:t>гриб</a:t>
            </a:r>
            <a:endParaRPr lang="ru-RU" sz="2800" dirty="0">
              <a:solidFill>
                <a:srgbClr val="FFFF0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528034" y="489397"/>
            <a:ext cx="7214430" cy="6122510"/>
          </a:xfrm>
          <a:prstGeom prst="rect">
            <a:avLst/>
          </a:prstGeom>
        </p:spPr>
        <p:txBody>
          <a:bodyPr wrap="square">
            <a:spAutoFit/>
          </a:bodyPr>
          <a:lstStyle/>
          <a:p>
            <a:pPr>
              <a:lnSpc>
                <a:spcPct val="107000"/>
              </a:lnSpc>
              <a:spcAft>
                <a:spcPts val="80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Внешне похож на мелкий масленок или моховик. Но если внимательно его рассмотреть, можно обнаружить очевидные различия. У перечного гриба выпуклая шляпка коричневого или рыжеватого цвета. Спороносный слой трубчатый, желтовато-красного или коричневого цвета (у маслят – белого или светло-желтого цвета, у моховиков – желтовато-зеленоватого). Мякоть перечного гриба желтоватая, на изломе иногда краснеет (у </a:t>
            </a:r>
            <a:r>
              <a:rPr lang="ru-RU" sz="2400" dirty="0">
                <a:solidFill>
                  <a:srgbClr val="0563C1"/>
                </a:solidFill>
                <a:latin typeface="Times New Roman" panose="02020603050405020304" pitchFamily="18" charset="0"/>
                <a:ea typeface="Calibri" panose="020F0502020204030204" pitchFamily="34" charset="0"/>
                <a:cs typeface="Times New Roman" panose="02020603050405020304" pitchFamily="18" charset="0"/>
                <a:hlinkClick r:id="rId2"/>
              </a:rPr>
              <a:t>масленка</a:t>
            </a:r>
            <a:r>
              <a:rPr lang="ru-RU" sz="2400" dirty="0">
                <a:latin typeface="Times New Roman" panose="02020603050405020304" pitchFamily="18" charset="0"/>
                <a:ea typeface="Calibri" panose="020F0502020204030204" pitchFamily="34" charset="0"/>
                <a:cs typeface="Times New Roman" panose="02020603050405020304" pitchFamily="18" charset="0"/>
              </a:rPr>
              <a:t> – белая, у моховика – синеет). И, наконец, вкус у перечного гриба, как легко догадаться по его названию, жгуче-горький, перечный. Хотя черный перец по сравнению с ним может показаться лакомством. Перечный гриб растет одиночно, в тех же местах, где и маслята.</a:t>
            </a:r>
            <a:endParaRPr lang="ru-RU"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2400" b="1" dirty="0">
                <a:latin typeface="Times New Roman" panose="02020603050405020304" pitchFamily="18" charset="0"/>
                <a:ea typeface="Calibri" panose="020F0502020204030204" pitchFamily="34" charset="0"/>
                <a:cs typeface="Times New Roman" panose="02020603050405020304" pitchFamily="18" charset="0"/>
              </a:rPr>
              <a:t> </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Рисунок 3" descr="C:\Users\Ravganiyt\Downloads\200899342.jpg"/>
          <p:cNvPicPr/>
          <p:nvPr/>
        </p:nvPicPr>
        <p:blipFill>
          <a:blip r:embed="rId3">
            <a:extLst>
              <a:ext uri="{28A0092B-C50C-407E-A947-70E740481C1C}">
                <a14:useLocalDpi xmlns:a14="http://schemas.microsoft.com/office/drawing/2010/main" val="0"/>
              </a:ext>
            </a:extLst>
          </a:blip>
          <a:srcRect/>
          <a:stretch>
            <a:fillRect/>
          </a:stretch>
        </p:blipFill>
        <p:spPr bwMode="auto">
          <a:xfrm>
            <a:off x="7984902" y="2717441"/>
            <a:ext cx="3890578" cy="3668960"/>
          </a:xfrm>
          <a:prstGeom prst="rect">
            <a:avLst/>
          </a:prstGeom>
          <a:noFill/>
          <a:ln>
            <a:noFill/>
          </a:ln>
        </p:spPr>
      </p:pic>
    </p:spTree>
    <p:extLst>
      <p:ext uri="{BB962C8B-B14F-4D97-AF65-F5344CB8AC3E}">
        <p14:creationId xmlns:p14="http://schemas.microsoft.com/office/powerpoint/2010/main" val="2053515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478851" y="1287887"/>
            <a:ext cx="2446986" cy="3554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ru-RU" sz="2800" dirty="0">
                <a:solidFill>
                  <a:srgbClr val="FFFF00"/>
                </a:solidFill>
              </a:rPr>
              <a:t>Отравление ядовитыми </a:t>
            </a:r>
            <a:r>
              <a:rPr lang="ru-RU" sz="2800" dirty="0" smtClean="0">
                <a:solidFill>
                  <a:srgbClr val="FFFF00"/>
                </a:solidFill>
              </a:rPr>
              <a:t>грибами</a:t>
            </a:r>
            <a:endParaRPr lang="ru-RU" sz="2800" dirty="0">
              <a:solidFill>
                <a:srgbClr val="FFFF00"/>
              </a:solidFill>
            </a:endParaRPr>
          </a:p>
        </p:txBody>
      </p:sp>
      <p:sp>
        <p:nvSpPr>
          <p:cNvPr id="4" name="Прямоугольник 3"/>
          <p:cNvSpPr/>
          <p:nvPr/>
        </p:nvSpPr>
        <p:spPr>
          <a:xfrm>
            <a:off x="1078523" y="844062"/>
            <a:ext cx="8065477" cy="4524315"/>
          </a:xfrm>
          <a:prstGeom prst="rect">
            <a:avLst/>
          </a:prstGeom>
        </p:spPr>
        <p:txBody>
          <a:bodyPr wrap="square">
            <a:spAutoFit/>
          </a:bodyPr>
          <a:lstStyle/>
          <a:p>
            <a:r>
              <a:rPr lang="ru-RU" sz="3600" dirty="0">
                <a:latin typeface="Times New Roman" panose="02020603050405020304" pitchFamily="18" charset="0"/>
                <a:cs typeface="Times New Roman" panose="02020603050405020304" pitchFamily="18" charset="0"/>
              </a:rPr>
              <a:t>Отравление ядовитыми грибами протекает в ряде случаев почти одинаково: резкая боль в брюшной полости, рвота, головокружение, помутнение сознания. Но есть и некоторые отличительные признаки, позволяющие разграничить отравление одним видом грибов от других</a:t>
            </a:r>
            <a:r>
              <a:rPr lang="ru-RU" dirty="0">
                <a:solidFill>
                  <a:srgbClr val="555555"/>
                </a:solidFill>
                <a:latin typeface="Arial" panose="020B0604020202020204" pitchFamily="34" charset="0"/>
              </a:rPr>
              <a:t>.</a:t>
            </a:r>
            <a:endParaRPr lang="ru-RU" dirty="0"/>
          </a:p>
        </p:txBody>
      </p:sp>
    </p:spTree>
    <p:extLst>
      <p:ext uri="{BB962C8B-B14F-4D97-AF65-F5344CB8AC3E}">
        <p14:creationId xmlns:p14="http://schemas.microsoft.com/office/powerpoint/2010/main" val="3232224806"/>
      </p:ext>
    </p:extLst>
  </p:cSld>
  <p:clrMapOvr>
    <a:masterClrMapping/>
  </p:clrMapOvr>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Берлин</Template>
  <TotalTime>116</TotalTime>
  <Words>727</Words>
  <Application>Microsoft Office PowerPoint</Application>
  <PresentationFormat>Широкоэкранный</PresentationFormat>
  <Paragraphs>51</Paragraphs>
  <Slides>11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11</vt:i4>
      </vt:variant>
    </vt:vector>
  </HeadingPairs>
  <TitlesOfParts>
    <vt:vector size="19" baseType="lpstr">
      <vt:lpstr>Arial</vt:lpstr>
      <vt:lpstr>Calibri</vt:lpstr>
      <vt:lpstr>inherit</vt:lpstr>
      <vt:lpstr>Open Sans</vt:lpstr>
      <vt:lpstr>Times New Roman</vt:lpstr>
      <vt:lpstr>Times New Roman CYR</vt:lpstr>
      <vt:lpstr>Trebuchet MS</vt:lpstr>
      <vt:lpstr>Берлин</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Ravganiyt</dc:creator>
  <cp:lastModifiedBy>Ravganiyt</cp:lastModifiedBy>
  <cp:revision>15</cp:revision>
  <dcterms:created xsi:type="dcterms:W3CDTF">2018-05-30T10:22:47Z</dcterms:created>
  <dcterms:modified xsi:type="dcterms:W3CDTF">2018-05-31T17:29:08Z</dcterms:modified>
</cp:coreProperties>
</file>