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7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6C117F-5CCF-4837-BE5F-2B92066CAFAF}"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4EB90BD-B6CE-46B7-997F-7313B992CCDC}"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B9D11F-B188-461D-B23F-39381795C052}"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E6D8D9-55A2-4063-B0F3-121F44549695}"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4B24536-994D-4021-A283-9F449C0DB509}" type="datetimeFigureOut">
              <a:rPr lang="en-US" dirty="0"/>
              <a:t>6/22/2018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CBBBB78-C96F-47B7-AB17-D852CA960AC9}" type="datetimeFigureOut">
              <a:rPr lang="en-US" dirty="0"/>
              <a:t>6/22/2018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6/22/2018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578ACC-22D6-47C1-A373-4FD133E34F3C}" type="datetimeFigureOut">
              <a:rPr lang="en-US" dirty="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331444B-B92B-4E27-8C94-BB93EAF5CB18}"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63EFA5E-FA76-400D-B3DC-F0BA90E6D107}"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6/22/2018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8" Type="http://schemas.openxmlformats.org/officeDocument/2006/relationships/hyperlink" Target="https://animalreader.ru/wp-content/uploads/2014/11/animalreader.ru-kozhistaja-cherepaha_3.jpg" TargetMode="External"/><Relationship Id="rId3" Type="http://schemas.openxmlformats.org/officeDocument/2006/relationships/hyperlink" Target="http://www.bugaga.ru/interesting/1146738866-10-uzhasnyh-i-opasnyh-cherepah-i-yascheric.html" TargetMode="External"/><Relationship Id="rId7" Type="http://schemas.openxmlformats.org/officeDocument/2006/relationships/hyperlink" Target="http://pitomci.nemo.su/upload/editor/images/Claudius_A.jpg" TargetMode="External"/><Relationship Id="rId2" Type="http://schemas.openxmlformats.org/officeDocument/2006/relationships/hyperlink" Target="http://otravlen.ru/aydovitye-yashcherecy/" TargetMode="External"/><Relationship Id="rId1" Type="http://schemas.openxmlformats.org/officeDocument/2006/relationships/slideLayout" Target="../slideLayouts/slideLayout7.xml"/><Relationship Id="rId6" Type="http://schemas.openxmlformats.org/officeDocument/2006/relationships/hyperlink" Target="http://29palms.ru/photo/blog/animals/varan-2/thumb/001_Blog_Pavla_Aksenova_Indoneziya_OKomodo_Komodskiy_varan_(lat_Varanus_komodoensis)_Foto_GUDKOVANDREY_-_Depositphotos.jpg" TargetMode="External"/><Relationship Id="rId5" Type="http://schemas.openxmlformats.org/officeDocument/2006/relationships/hyperlink" Target="http://topkin.ru/best/priroda/samyie-yadovityie-i-opasnyie-zmei-v-mire-osobennosti-reptiliy/" TargetMode="External"/><Relationship Id="rId10" Type="http://schemas.openxmlformats.org/officeDocument/2006/relationships/hyperlink" Target="http://www.thelistcafe.com/wp-content/uploads/Tiger-Snake-e1431365316316.jpg" TargetMode="External"/><Relationship Id="rId4" Type="http://schemas.openxmlformats.org/officeDocument/2006/relationships/hyperlink" Target="http://www.zooeco.com/int/int-zmei9-002.html" TargetMode="External"/><Relationship Id="rId9" Type="http://schemas.openxmlformats.org/officeDocument/2006/relationships/hyperlink" Target="http://animalworld.com.ua/images/2017/June/Animals/Bungarus/Bungarus-1.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73488" y="2733709"/>
            <a:ext cx="7907628" cy="1117074"/>
          </a:xfrm>
        </p:spPr>
        <p:txBody>
          <a:bodyPr/>
          <a:lstStyle/>
          <a:p>
            <a:r>
              <a:rPr lang="ru-RU" dirty="0" smtClean="0">
                <a:solidFill>
                  <a:srgbClr val="FF0000"/>
                </a:solidFill>
                <a:latin typeface="Times New Roman" panose="02020603050405020304" pitchFamily="18" charset="0"/>
                <a:cs typeface="Times New Roman" panose="02020603050405020304" pitchFamily="18" charset="0"/>
              </a:rPr>
              <a:t>Самые опасные рептилии</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80321" y="4394040"/>
            <a:ext cx="10949301" cy="963572"/>
          </a:xfrm>
        </p:spPr>
        <p:txBody>
          <a:bodyPr>
            <a:noAutofit/>
          </a:bodyPr>
          <a:lstStyle/>
          <a:p>
            <a:pPr>
              <a:lnSpc>
                <a:spcPct val="120000"/>
              </a:lnSpc>
            </a:pPr>
            <a:r>
              <a:rPr lang="ru-RU" sz="1600" dirty="0">
                <a:solidFill>
                  <a:srgbClr val="000000"/>
                </a:solidFill>
                <a:latin typeface="Times New Roman CYR" panose="02020603050405020304" pitchFamily="18" charset="0"/>
                <a:ea typeface="Calibri" panose="020F0502020204030204" pitchFamily="34" charset="0"/>
                <a:cs typeface="Times New Roman" panose="02020603050405020304" pitchFamily="18" charset="0"/>
              </a:rPr>
              <a:t> </a:t>
            </a:r>
            <a:r>
              <a:rPr lang="ru-RU" sz="1600" b="1" dirty="0">
                <a:latin typeface="Times New Roman" panose="02020603050405020304" pitchFamily="18" charset="0"/>
                <a:ea typeface="Calibri" panose="020F0502020204030204" pitchFamily="34" charset="0"/>
                <a:cs typeface="Times New Roman" panose="02020603050405020304" pitchFamily="18" charset="0"/>
              </a:rPr>
              <a:t>Автор: учитель биологии</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ru-RU" sz="1600" b="1" dirty="0">
                <a:latin typeface="Times New Roman" panose="02020603050405020304" pitchFamily="18" charset="0"/>
                <a:ea typeface="Calibri" panose="020F0502020204030204" pitchFamily="34" charset="0"/>
                <a:cs typeface="Times New Roman" panose="02020603050405020304" pitchFamily="18" charset="0"/>
              </a:rPr>
              <a:t>		МКОУ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Новокаякентская</a:t>
            </a:r>
            <a:r>
              <a:rPr lang="ru-RU" sz="1600" b="1" dirty="0">
                <a:latin typeface="Times New Roman" panose="02020603050405020304" pitchFamily="18" charset="0"/>
                <a:ea typeface="Calibri" panose="020F0502020204030204" pitchFamily="34" charset="0"/>
                <a:cs typeface="Times New Roman" panose="02020603050405020304" pitchFamily="18" charset="0"/>
              </a:rPr>
              <a:t> СОШ»</a:t>
            </a:r>
          </a:p>
          <a:p>
            <a:pPr>
              <a:lnSpc>
                <a:spcPct val="120000"/>
              </a:lnSpc>
            </a:pPr>
            <a:r>
              <a:rPr lang="ru-RU" sz="1600" b="1" dirty="0" err="1">
                <a:latin typeface="Times New Roman" panose="02020603050405020304" pitchFamily="18" charset="0"/>
                <a:ea typeface="Calibri" panose="020F0502020204030204" pitchFamily="34" charset="0"/>
                <a:cs typeface="Times New Roman" panose="02020603050405020304" pitchFamily="18" charset="0"/>
              </a:rPr>
              <a:t>с.Нововокаякет</a:t>
            </a:r>
            <a:endParaRPr lang="ru-RU" sz="16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pPr>
            <a:r>
              <a:rPr lang="ru-RU" sz="1600" b="1" dirty="0">
                <a:latin typeface="Times New Roman" panose="02020603050405020304" pitchFamily="18" charset="0"/>
                <a:ea typeface="Calibri" panose="020F0502020204030204" pitchFamily="34" charset="0"/>
                <a:cs typeface="Times New Roman" panose="02020603050405020304" pitchFamily="18" charset="0"/>
              </a:rPr>
              <a:t>Каякентский район Республика Дагестан</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ru-RU" sz="1600" b="1" dirty="0" err="1">
                <a:latin typeface="Times New Roman" panose="02020603050405020304" pitchFamily="18" charset="0"/>
                <a:ea typeface="Calibri" panose="020F0502020204030204" pitchFamily="34" charset="0"/>
                <a:cs typeface="Times New Roman" panose="02020603050405020304" pitchFamily="18" charset="0"/>
              </a:rPr>
              <a:t>Умалатова</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Равганият</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Бийбулатовна</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600" b="1" dirty="0">
                <a:solidFill>
                  <a:srgbClr val="000000"/>
                </a:solidFill>
                <a:latin typeface="Times New Roman CYR" panose="02020603050405020304" pitchFamily="18" charset="0"/>
                <a:ea typeface="Calibri" panose="020F0502020204030204" pitchFamily="34" charset="0"/>
                <a:cs typeface="Times New Roman" panose="02020603050405020304" pitchFamily="18" charset="0"/>
              </a:rPr>
              <a:t> </a:t>
            </a:r>
            <a:r>
              <a:rPr lang="ru-RU" sz="1600" b="1" dirty="0">
                <a:latin typeface="Times New Roman CYR" panose="02020603050405020304" pitchFamily="18" charset="0"/>
                <a:ea typeface="Calibri" panose="020F0502020204030204" pitchFamily="34" charset="0"/>
                <a:cs typeface="Times New Roman" panose="02020603050405020304" pitchFamily="18" charset="0"/>
              </a:rPr>
              <a:t>                                                                       2018 г.</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descr="C:\Users\Ravganiyt\Downloads\Tiger-Snake-e1431365316316.jpg"/>
          <p:cNvPicPr/>
          <p:nvPr/>
        </p:nvPicPr>
        <p:blipFill>
          <a:blip r:embed="rId2">
            <a:extLst>
              <a:ext uri="{28A0092B-C50C-407E-A947-70E740481C1C}">
                <a14:useLocalDpi xmlns:a14="http://schemas.microsoft.com/office/drawing/2010/main" val="0"/>
              </a:ext>
            </a:extLst>
          </a:blip>
          <a:srcRect/>
          <a:stretch>
            <a:fillRect/>
          </a:stretch>
        </p:blipFill>
        <p:spPr bwMode="auto">
          <a:xfrm>
            <a:off x="1880316" y="372950"/>
            <a:ext cx="4400810" cy="1983884"/>
          </a:xfrm>
          <a:prstGeom prst="rect">
            <a:avLst/>
          </a:prstGeom>
          <a:noFill/>
          <a:ln>
            <a:noFill/>
          </a:ln>
        </p:spPr>
      </p:pic>
      <p:sp>
        <p:nvSpPr>
          <p:cNvPr id="5" name="Овал 4"/>
          <p:cNvSpPr/>
          <p:nvPr/>
        </p:nvSpPr>
        <p:spPr>
          <a:xfrm rot="20143365">
            <a:off x="6164641" y="454431"/>
            <a:ext cx="3219552" cy="13336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200" b="1" dirty="0">
                <a:solidFill>
                  <a:srgbClr val="FFFF00"/>
                </a:solidFill>
              </a:rPr>
              <a:t>Тигровая змея </a:t>
            </a:r>
            <a:endParaRPr lang="ru-RU" sz="3200" dirty="0">
              <a:solidFill>
                <a:srgbClr val="FFFF00"/>
              </a:solidFill>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8817" y="4635319"/>
            <a:ext cx="3915600" cy="1942904"/>
          </a:xfrm>
          <a:prstGeom prst="rect">
            <a:avLst/>
          </a:prstGeom>
        </p:spPr>
      </p:pic>
      <p:sp>
        <p:nvSpPr>
          <p:cNvPr id="8" name="Овал 7"/>
          <p:cNvSpPr/>
          <p:nvPr/>
        </p:nvSpPr>
        <p:spPr>
          <a:xfrm rot="20619543">
            <a:off x="618515" y="5074662"/>
            <a:ext cx="3302108" cy="124693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b="1" dirty="0" err="1">
                <a:solidFill>
                  <a:srgbClr val="FFFF00"/>
                </a:solidFill>
              </a:rPr>
              <a:t>Комодский</a:t>
            </a:r>
            <a:r>
              <a:rPr lang="ru-RU" sz="2400" b="1" dirty="0">
                <a:solidFill>
                  <a:srgbClr val="FFFF00"/>
                </a:solidFill>
              </a:rPr>
              <a:t> варан</a:t>
            </a:r>
            <a:endParaRPr lang="ru-RU" sz="2400" dirty="0">
              <a:solidFill>
                <a:srgbClr val="FFFF00"/>
              </a:solidFill>
            </a:endParaRPr>
          </a:p>
        </p:txBody>
      </p:sp>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4151" y="2678260"/>
            <a:ext cx="2820474" cy="1503780"/>
          </a:xfrm>
          <a:prstGeom prst="rect">
            <a:avLst/>
          </a:prstGeom>
        </p:spPr>
      </p:pic>
    </p:spTree>
    <p:extLst>
      <p:ext uri="{BB962C8B-B14F-4D97-AF65-F5344CB8AC3E}">
        <p14:creationId xmlns:p14="http://schemas.microsoft.com/office/powerpoint/2010/main" val="33197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98547" y="927280"/>
            <a:ext cx="2678805" cy="244698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a:t>Источники информации</a:t>
            </a:r>
            <a:r>
              <a:rPr lang="ru-RU" b="1" dirty="0"/>
              <a:t>:</a:t>
            </a:r>
            <a:endParaRPr lang="ru-RU" dirty="0"/>
          </a:p>
        </p:txBody>
      </p:sp>
      <p:sp>
        <p:nvSpPr>
          <p:cNvPr id="3" name="Прямоугольник 2"/>
          <p:cNvSpPr/>
          <p:nvPr/>
        </p:nvSpPr>
        <p:spPr>
          <a:xfrm>
            <a:off x="437881" y="218941"/>
            <a:ext cx="8706119" cy="6594177"/>
          </a:xfrm>
          <a:prstGeom prst="rect">
            <a:avLst/>
          </a:prstGeom>
        </p:spPr>
        <p:txBody>
          <a:bodyPr wrap="square">
            <a:spAutoFit/>
          </a:bodyPr>
          <a:lstStyle/>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1.Ядовитые ящерицы и вараны.  </a:t>
            </a:r>
            <a:r>
              <a:rPr lang="ru-RU" u="sng" dirty="0">
                <a:latin typeface="Times New Roman" panose="02020603050405020304" pitchFamily="18" charset="0"/>
                <a:ea typeface="Calibri" panose="020F0502020204030204" pitchFamily="34" charset="0"/>
                <a:cs typeface="Times New Roman" panose="02020603050405020304" pitchFamily="18" charset="0"/>
                <a:hlinkClick r:id="rId2"/>
              </a:rPr>
              <a:t>http://otravlen.ru/aydovitye-yashcherecy</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2.10 Ужасных и опасных ящериц и черепах (Дата обращения: 22.06ю2018 г.)</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3. </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http://www.bugaga.ru/interesting/1146738866-10-uzhasnyh-i-opasnyh-cherepah-i-yascheric.html</a:t>
            </a:r>
            <a:r>
              <a:rPr lang="ru-RU" dirty="0">
                <a:latin typeface="Times New Roman" panose="02020603050405020304" pitchFamily="18" charset="0"/>
                <a:ea typeface="Calibri" panose="020F0502020204030204" pitchFamily="34" charset="0"/>
                <a:cs typeface="Times New Roman" panose="02020603050405020304" pitchFamily="18" charset="0"/>
              </a:rPr>
              <a:t> (Дата обращения: 22.06.2018 г)</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4</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Первая помощь при укусах ядовитых змей. </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http://www.zooeco.com/int/int-zmei9-002.html</a:t>
            </a:r>
            <a:r>
              <a:rPr lang="ru-RU" dirty="0">
                <a:latin typeface="Times New Roman" panose="02020603050405020304" pitchFamily="18" charset="0"/>
                <a:ea typeface="Calibri" panose="020F0502020204030204" pitchFamily="34" charset="0"/>
                <a:cs typeface="Times New Roman" panose="02020603050405020304" pitchFamily="18" charset="0"/>
              </a:rPr>
              <a:t> ( Дата обращения: 22.0.2018 г)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5</a:t>
            </a:r>
            <a:r>
              <a:rPr lang="ru-RU" dirty="0" smtClean="0">
                <a:latin typeface="Times New Roman" panose="02020603050405020304" pitchFamily="18" charset="0"/>
                <a:ea typeface="Calibri" panose="020F0502020204030204" pitchFamily="34" charset="0"/>
                <a:cs typeface="Times New Roman" panose="02020603050405020304" pitchFamily="18" charset="0"/>
              </a:rPr>
              <a:t>.Самые </a:t>
            </a:r>
            <a:r>
              <a:rPr lang="ru-RU" dirty="0">
                <a:latin typeface="Times New Roman" panose="02020603050405020304" pitchFamily="18" charset="0"/>
                <a:ea typeface="Calibri" panose="020F0502020204030204" pitchFamily="34" charset="0"/>
                <a:cs typeface="Times New Roman" panose="02020603050405020304" pitchFamily="18" charset="0"/>
              </a:rPr>
              <a:t>ядовитые и опасные змеи в мире – особенности рептилий </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5"/>
              </a:rPr>
              <a:t>http://topkin.ru/best/priroda/samyie-yadovityie-i-opasnyie-zmei-v-mire-osobennosti-reptiliy/</a:t>
            </a:r>
            <a:r>
              <a:rPr lang="ru-RU" dirty="0">
                <a:latin typeface="Times New Roman" panose="02020603050405020304" pitchFamily="18" charset="0"/>
                <a:ea typeface="Calibri" panose="020F0502020204030204" pitchFamily="34" charset="0"/>
                <a:cs typeface="Times New Roman" panose="02020603050405020304" pitchFamily="18" charset="0"/>
              </a:rPr>
              <a:t> (Дата обращения : 17.06.2018 г.)</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6</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r>
              <a:rPr lang="ru-RU" u="sng"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http</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://29palms.ru/</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photo</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blog</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animals</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/varan-2/</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thumb</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/001_Blog_Pavla_Aksenova_Indoneziya_OKomodo_Komodskiy_varan_(lat_Varanus_komodoensis)_Foto_GUDKOVANDREY_-_Depositphotos.jpg</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комодский</a:t>
            </a:r>
            <a:r>
              <a:rPr lang="ru-RU" dirty="0">
                <a:latin typeface="Times New Roman" panose="02020603050405020304" pitchFamily="18" charset="0"/>
                <a:ea typeface="Calibri" panose="020F0502020204030204" pitchFamily="34" charset="0"/>
                <a:cs typeface="Times New Roman" panose="02020603050405020304" pitchFamily="18" charset="0"/>
              </a:rPr>
              <a:t> варан</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7</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r>
              <a:rPr lang="ru-RU" u="sng"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http</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://pitomci.nemo.su/</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upload</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editor</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images</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/Claudius_A.jpg</a:t>
            </a:r>
            <a:r>
              <a:rPr lang="ru-RU" dirty="0">
                <a:latin typeface="Times New Roman" panose="02020603050405020304" pitchFamily="18" charset="0"/>
                <a:ea typeface="Calibri" panose="020F0502020204030204" pitchFamily="34" charset="0"/>
                <a:cs typeface="Times New Roman" panose="02020603050405020304" pitchFamily="18" charset="0"/>
              </a:rPr>
              <a:t> большеголовая черепаха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8</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r>
              <a:rPr lang="ru-RU" u="sng"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8"/>
              </a:rPr>
              <a:t>https</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8"/>
              </a:rPr>
              <a:t>://animalreader.ru/</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8"/>
              </a:rPr>
              <a:t>wp-content</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8"/>
              </a:rPr>
              <a:t>/</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8"/>
              </a:rPr>
              <a:t>uploads</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8"/>
              </a:rPr>
              <a:t>/2014/11/animalreader.ru-kozhistaja-cherepaha_3.jpg</a:t>
            </a:r>
            <a:r>
              <a:rPr lang="ru-RU" dirty="0">
                <a:latin typeface="Times New Roman" panose="02020603050405020304" pitchFamily="18" charset="0"/>
                <a:ea typeface="Calibri" panose="020F0502020204030204" pitchFamily="34" charset="0"/>
                <a:cs typeface="Times New Roman" panose="02020603050405020304" pitchFamily="18" charset="0"/>
              </a:rPr>
              <a:t> кожистая черепаха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9</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r>
              <a:rPr lang="ru-RU" u="sng"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http</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://animalworld.com.ua/</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images</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/2017/</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June</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Animals</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a:t>
            </a:r>
            <a:r>
              <a:rPr lang="ru-RU"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Bungarus</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9"/>
              </a:rPr>
              <a:t>/Bungarus-1.jpg</a:t>
            </a:r>
            <a:r>
              <a:rPr lang="ru-RU" dirty="0">
                <a:latin typeface="Times New Roman" panose="02020603050405020304" pitchFamily="18" charset="0"/>
                <a:ea typeface="Calibri" panose="020F0502020204030204" pitchFamily="34" charset="0"/>
                <a:cs typeface="Times New Roman" panose="02020603050405020304" pitchFamily="18" charset="0"/>
              </a:rPr>
              <a:t> Малайский </a:t>
            </a:r>
            <a:r>
              <a:rPr lang="ru-RU" dirty="0" err="1">
                <a:latin typeface="Times New Roman" panose="02020603050405020304" pitchFamily="18" charset="0"/>
                <a:ea typeface="Calibri" panose="020F0502020204030204" pitchFamily="34" charset="0"/>
                <a:cs typeface="Times New Roman" panose="02020603050405020304" pitchFamily="18" charset="0"/>
              </a:rPr>
              <a:t>крайт</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10.</a:t>
            </a:r>
            <a:r>
              <a:rPr lang="ru-RU" u="sng"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10"/>
              </a:rPr>
              <a:t>http</a:t>
            </a:r>
            <a:r>
              <a:rPr lang="ru-RU"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10"/>
              </a:rPr>
              <a:t>://www.thelistcafe.com/wp-content/uploads/Tiger-Snake-e1431365316316.jpg</a:t>
            </a:r>
            <a:r>
              <a:rPr lang="ru-RU" dirty="0">
                <a:latin typeface="Times New Roman" panose="02020603050405020304" pitchFamily="18" charset="0"/>
                <a:ea typeface="Calibri" panose="020F0502020204030204" pitchFamily="34" charset="0"/>
                <a:cs typeface="Times New Roman" panose="02020603050405020304" pitchFamily="18" charset="0"/>
              </a:rPr>
              <a:t> тигровая змея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051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8308" y="2625971"/>
            <a:ext cx="4642337" cy="3892061"/>
          </a:xfrm>
          <a:prstGeom prst="rect">
            <a:avLst/>
          </a:prstGeom>
        </p:spPr>
      </p:pic>
      <p:sp>
        <p:nvSpPr>
          <p:cNvPr id="3" name="Овал 2"/>
          <p:cNvSpPr/>
          <p:nvPr/>
        </p:nvSpPr>
        <p:spPr>
          <a:xfrm rot="20619543">
            <a:off x="7524762" y="383187"/>
            <a:ext cx="4252264" cy="16784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b="1" dirty="0" err="1">
                <a:solidFill>
                  <a:srgbClr val="FFFF00"/>
                </a:solidFill>
              </a:rPr>
              <a:t>Комодский</a:t>
            </a:r>
            <a:r>
              <a:rPr lang="ru-RU" sz="2400" b="1" dirty="0">
                <a:solidFill>
                  <a:srgbClr val="FFFF00"/>
                </a:solidFill>
              </a:rPr>
              <a:t> варан</a:t>
            </a:r>
            <a:endParaRPr lang="ru-RU" sz="2400" dirty="0">
              <a:solidFill>
                <a:srgbClr val="FFFF00"/>
              </a:solidFill>
            </a:endParaRPr>
          </a:p>
        </p:txBody>
      </p:sp>
      <p:sp>
        <p:nvSpPr>
          <p:cNvPr id="4" name="Прямоугольник 3"/>
          <p:cNvSpPr/>
          <p:nvPr/>
        </p:nvSpPr>
        <p:spPr>
          <a:xfrm>
            <a:off x="334851" y="218941"/>
            <a:ext cx="6761408" cy="6459204"/>
          </a:xfrm>
          <a:prstGeom prst="rect">
            <a:avLst/>
          </a:prstGeom>
        </p:spPr>
        <p:txBody>
          <a:bodyPr wrap="square">
            <a:spAutoFit/>
          </a:bodyPr>
          <a:lstStyle/>
          <a:p>
            <a:pPr>
              <a:lnSpc>
                <a:spcPct val="106000"/>
              </a:lnSpc>
              <a:spcAft>
                <a:spcPts val="8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В природе встречаются особи длиной более трех метров и имеющих вес больше 150 кг. Почти половину длины ящерицы занимает мощный хвост, с помощью которого дракон способен оглушить свою жертву. Варан обладает острыми пилообразными зубами, которые могут разрывать пойманную добычу на куски. Охотятся крупные ящерицы в основном в одиночку. Взрослый дракон способен напасть на крупное животное (кабана, козу, буйвола), нанести ему опасные рваные раны. Варан следует за своей добычей по пятам, а когда последнюю настигает смерть, ящерица поедает </a:t>
            </a:r>
            <a:r>
              <a:rPr lang="ru-RU" sz="2400" dirty="0" err="1" smtClean="0">
                <a:latin typeface="Times New Roman" panose="02020603050405020304" pitchFamily="18" charset="0"/>
                <a:ea typeface="Calibri" panose="020F0502020204030204" pitchFamily="34" charset="0"/>
                <a:cs typeface="Times New Roman" panose="02020603050405020304" pitchFamily="18" charset="0"/>
              </a:rPr>
              <a:t>труп.Варан</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имеет 2 ядовитые железы, расположенные в нижней челюсти. Железы выделяют особый белок, обладающий сильной токсичностью.</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875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Ravganiyt\Downloads\Claudius_A.jpg"/>
          <p:cNvPicPr/>
          <p:nvPr/>
        </p:nvPicPr>
        <p:blipFill>
          <a:blip r:embed="rId2">
            <a:extLst>
              <a:ext uri="{28A0092B-C50C-407E-A947-70E740481C1C}">
                <a14:useLocalDpi xmlns:a14="http://schemas.microsoft.com/office/drawing/2010/main" val="0"/>
              </a:ext>
            </a:extLst>
          </a:blip>
          <a:srcRect/>
          <a:stretch>
            <a:fillRect/>
          </a:stretch>
        </p:blipFill>
        <p:spPr bwMode="auto">
          <a:xfrm>
            <a:off x="7174522" y="2661227"/>
            <a:ext cx="4544891" cy="3700740"/>
          </a:xfrm>
          <a:prstGeom prst="rect">
            <a:avLst/>
          </a:prstGeom>
          <a:noFill/>
          <a:ln>
            <a:noFill/>
          </a:ln>
        </p:spPr>
      </p:pic>
      <p:sp>
        <p:nvSpPr>
          <p:cNvPr id="3" name="Овал 2"/>
          <p:cNvSpPr/>
          <p:nvPr/>
        </p:nvSpPr>
        <p:spPr>
          <a:xfrm rot="20619543">
            <a:off x="7652029" y="664639"/>
            <a:ext cx="3619463" cy="15162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b="1" dirty="0">
                <a:solidFill>
                  <a:srgbClr val="FFFF00"/>
                </a:solidFill>
              </a:rPr>
              <a:t>Большеголовая черепаха </a:t>
            </a:r>
            <a:endParaRPr lang="ru-RU" sz="2400" dirty="0">
              <a:solidFill>
                <a:srgbClr val="FFFF00"/>
              </a:solidFill>
            </a:endParaRPr>
          </a:p>
        </p:txBody>
      </p:sp>
      <p:sp>
        <p:nvSpPr>
          <p:cNvPr id="4" name="Прямоугольник 3"/>
          <p:cNvSpPr/>
          <p:nvPr/>
        </p:nvSpPr>
        <p:spPr>
          <a:xfrm>
            <a:off x="553792" y="334852"/>
            <a:ext cx="6620730" cy="6356612"/>
          </a:xfrm>
          <a:prstGeom prst="rect">
            <a:avLst/>
          </a:prstGeom>
        </p:spPr>
        <p:txBody>
          <a:bodyPr wrap="square">
            <a:spAutoFit/>
          </a:bodyPr>
          <a:lstStyle/>
          <a:p>
            <a:pPr>
              <a:lnSpc>
                <a:spcPct val="106000"/>
              </a:lnSpc>
              <a:spcAft>
                <a:spcPts val="80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Это причудливо </a:t>
            </a:r>
            <a:r>
              <a:rPr lang="ru-RU" sz="2400" dirty="0">
                <a:latin typeface="Times New Roman" panose="02020603050405020304" pitchFamily="18" charset="0"/>
                <a:ea typeface="Calibri" panose="020F0502020204030204" pitchFamily="34" charset="0"/>
                <a:cs typeface="Times New Roman" panose="02020603050405020304" pitchFamily="18" charset="0"/>
              </a:rPr>
              <a:t>выглядящее создание с длинным, змеевидным хвостом, который по длине почти равен длине её тела. Эта черепаха является эндемичной Юго-Восточной Азии, где она охотится на различную добычу в реках. Большая голова не втягивается в панцирь, и оснащена очень мощными челюстями. Если черепаха чувствует угрозу, она без колебаний пускает в ход свой клюв, способный сокрушить кости, так что с ними лучше держать дистанцию. Невероятно, но это существо, живущее в Азии, способно лазить по деревьям, где оно может сидеть по-птичьи. К сожалению, это удивительное существо находится под угрозой исчезновения из-за браконьерства, с которым нужно непрестанно бороться.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41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rot="20182507">
            <a:off x="8192404" y="779683"/>
            <a:ext cx="3158224" cy="131412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b="1" dirty="0">
                <a:solidFill>
                  <a:srgbClr val="FFFF00"/>
                </a:solidFill>
              </a:rPr>
              <a:t>Кожистая черепаха</a:t>
            </a:r>
            <a:endParaRPr lang="ru-RU" sz="2400" dirty="0">
              <a:solidFill>
                <a:srgbClr val="FFFF00"/>
              </a:solidFill>
            </a:endParaRPr>
          </a:p>
        </p:txBody>
      </p:sp>
      <p:sp>
        <p:nvSpPr>
          <p:cNvPr id="3" name="Прямоугольник 2"/>
          <p:cNvSpPr/>
          <p:nvPr/>
        </p:nvSpPr>
        <p:spPr>
          <a:xfrm>
            <a:off x="592428" y="360608"/>
            <a:ext cx="5456680" cy="6001643"/>
          </a:xfrm>
          <a:prstGeom prst="rect">
            <a:avLst/>
          </a:prstGeom>
        </p:spPr>
        <p:txBody>
          <a:bodyPr wrap="square">
            <a:spAutoFit/>
          </a:bodyPr>
          <a:lstStyle/>
          <a:p>
            <a:r>
              <a:rPr lang="ru-RU" sz="2400" dirty="0">
                <a:latin typeface="Times New Roman" panose="02020603050405020304" pitchFamily="18" charset="0"/>
                <a:ea typeface="Calibri" panose="020F0502020204030204" pitchFamily="34" charset="0"/>
              </a:rPr>
              <a:t>Кожистая черепаха является самой крупной из всех черепах, иногда она достигает более 2,5 метров в длину. Эти всеядные 907 килограммовые животные, возможно являются самыми широкими позвоночными животными на Земле, однако их популяция уменьшается с каждым годом из-за индустриального развития, загрязнения и их поимки из-за прилова. Эти черепахи обычно являются довольно нежными гигантами, однако если их побеспокоить, они могут укусить, причём их укус может переломить кости, так как они очень сильные и мощные. </a:t>
            </a:r>
            <a:endParaRPr lang="ru-RU"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1713" y="2524260"/>
            <a:ext cx="4751322" cy="3966693"/>
          </a:xfrm>
          <a:prstGeom prst="rect">
            <a:avLst/>
          </a:prstGeom>
        </p:spPr>
      </p:pic>
    </p:spTree>
    <p:extLst>
      <p:ext uri="{BB962C8B-B14F-4D97-AF65-F5344CB8AC3E}">
        <p14:creationId xmlns:p14="http://schemas.microsoft.com/office/powerpoint/2010/main" val="15390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rot="20358413">
            <a:off x="8042701" y="837118"/>
            <a:ext cx="3422792" cy="13780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a:solidFill>
                  <a:srgbClr val="FFFF00"/>
                </a:solidFill>
              </a:rPr>
              <a:t>Малайский </a:t>
            </a:r>
            <a:r>
              <a:rPr lang="ru-RU" sz="2800" dirty="0" err="1">
                <a:solidFill>
                  <a:srgbClr val="FFFF00"/>
                </a:solidFill>
              </a:rPr>
              <a:t>крайт</a:t>
            </a:r>
            <a:r>
              <a:rPr lang="ru-RU" sz="2800" dirty="0">
                <a:solidFill>
                  <a:srgbClr val="FFFF00"/>
                </a:solidFill>
              </a:rPr>
              <a:t> </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896" y="2557932"/>
            <a:ext cx="4773770" cy="3842868"/>
          </a:xfrm>
          <a:prstGeom prst="rect">
            <a:avLst/>
          </a:prstGeom>
        </p:spPr>
      </p:pic>
      <p:sp>
        <p:nvSpPr>
          <p:cNvPr id="4" name="Прямоугольник 3"/>
          <p:cNvSpPr/>
          <p:nvPr/>
        </p:nvSpPr>
        <p:spPr>
          <a:xfrm>
            <a:off x="489398" y="515155"/>
            <a:ext cx="6478072" cy="6001643"/>
          </a:xfrm>
          <a:prstGeom prst="rect">
            <a:avLst/>
          </a:prstGeom>
        </p:spPr>
        <p:txBody>
          <a:bodyPr wrap="square">
            <a:spAutoFit/>
          </a:bodyPr>
          <a:lstStyle/>
          <a:p>
            <a:r>
              <a:rPr lang="ru-RU" sz="2400" dirty="0">
                <a:latin typeface="Times New Roman" panose="02020603050405020304" pitchFamily="18" charset="0"/>
                <a:ea typeface="Calibri" panose="020F0502020204030204" pitchFamily="34" charset="0"/>
              </a:rPr>
              <a:t>Это млекопитающее имеет полосатый окрас, напоминающий своей расцветкой жезл регулировщика. За яркой черно-белой окраской скрывается агрессивный нрав рептилии. После ее укуса каждый второй человек умирает, причём неважно, получила ли жертва исцеляющую вакцину или нет. Пока ученым не удалось изобрести стопроцентное противоядие от Малайского </a:t>
            </a:r>
            <a:r>
              <a:rPr lang="ru-RU" sz="2400" dirty="0" err="1">
                <a:latin typeface="Times New Roman" panose="02020603050405020304" pitchFamily="18" charset="0"/>
                <a:ea typeface="Calibri" panose="020F0502020204030204" pitchFamily="34" charset="0"/>
              </a:rPr>
              <a:t>крайта</a:t>
            </a:r>
            <a:r>
              <a:rPr lang="ru-RU" sz="2400" dirty="0">
                <a:latin typeface="Times New Roman" panose="02020603050405020304" pitchFamily="18" charset="0"/>
                <a:ea typeface="Calibri" panose="020F0502020204030204" pitchFamily="34" charset="0"/>
              </a:rPr>
              <a:t>. Эта коварная змея обитает в Австралии и в южной части Азии. Нередки случаи, когда это животное проникает в частные домики и пугает их хозяев. Малайский </a:t>
            </a:r>
            <a:r>
              <a:rPr lang="ru-RU" sz="2400" dirty="0" err="1">
                <a:latin typeface="Times New Roman" panose="02020603050405020304" pitchFamily="18" charset="0"/>
                <a:ea typeface="Calibri" panose="020F0502020204030204" pitchFamily="34" charset="0"/>
              </a:rPr>
              <a:t>крайт</a:t>
            </a:r>
            <a:r>
              <a:rPr lang="ru-RU" sz="2400" dirty="0">
                <a:latin typeface="Times New Roman" panose="02020603050405020304" pitchFamily="18" charset="0"/>
                <a:ea typeface="Calibri" panose="020F0502020204030204" pitchFamily="34" charset="0"/>
              </a:rPr>
              <a:t> любит ютиться в небольших норках. А когда он выползает наружу, то часто заползает в густые заросли кустарников и на деревья. </a:t>
            </a:r>
            <a:endParaRPr lang="ru-RU" sz="2400" dirty="0"/>
          </a:p>
        </p:txBody>
      </p:sp>
    </p:spTree>
    <p:extLst>
      <p:ext uri="{BB962C8B-B14F-4D97-AF65-F5344CB8AC3E}">
        <p14:creationId xmlns:p14="http://schemas.microsoft.com/office/powerpoint/2010/main" val="3895334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rot="20143365">
            <a:off x="8375937" y="425220"/>
            <a:ext cx="3413290" cy="15158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200" b="1" dirty="0">
                <a:solidFill>
                  <a:srgbClr val="FFFF00"/>
                </a:solidFill>
              </a:rPr>
              <a:t>Тигровая змея </a:t>
            </a:r>
            <a:endParaRPr lang="ru-RU" sz="3200" dirty="0">
              <a:solidFill>
                <a:srgbClr val="FFFF00"/>
              </a:solidFill>
            </a:endParaRPr>
          </a:p>
        </p:txBody>
      </p:sp>
      <p:pic>
        <p:nvPicPr>
          <p:cNvPr id="3" name="Рисунок 2" descr="C:\Users\Ravganiyt\Downloads\Tiger-Snake-e1431365316316.jpg"/>
          <p:cNvPicPr/>
          <p:nvPr/>
        </p:nvPicPr>
        <p:blipFill>
          <a:blip r:embed="rId2">
            <a:extLst>
              <a:ext uri="{28A0092B-C50C-407E-A947-70E740481C1C}">
                <a14:useLocalDpi xmlns:a14="http://schemas.microsoft.com/office/drawing/2010/main" val="0"/>
              </a:ext>
            </a:extLst>
          </a:blip>
          <a:srcRect/>
          <a:stretch>
            <a:fillRect/>
          </a:stretch>
        </p:blipFill>
        <p:spPr bwMode="auto">
          <a:xfrm>
            <a:off x="6882602" y="2356834"/>
            <a:ext cx="4939688" cy="3903778"/>
          </a:xfrm>
          <a:prstGeom prst="rect">
            <a:avLst/>
          </a:prstGeom>
          <a:noFill/>
          <a:ln>
            <a:noFill/>
          </a:ln>
        </p:spPr>
      </p:pic>
      <p:sp>
        <p:nvSpPr>
          <p:cNvPr id="4" name="Прямоугольник 3"/>
          <p:cNvSpPr/>
          <p:nvPr/>
        </p:nvSpPr>
        <p:spPr>
          <a:xfrm>
            <a:off x="347730" y="399245"/>
            <a:ext cx="6534871" cy="6617196"/>
          </a:xfrm>
          <a:prstGeom prst="rect">
            <a:avLst/>
          </a:prstGeom>
        </p:spPr>
        <p:txBody>
          <a:bodyPr wrap="square">
            <a:spAutoFit/>
          </a:bodyPr>
          <a:lstStyle/>
          <a:p>
            <a:pPr>
              <a:lnSpc>
                <a:spcPct val="106000"/>
              </a:lnSpc>
              <a:spcAft>
                <a:spcPts val="800"/>
              </a:spcAft>
            </a:pPr>
            <a:r>
              <a:rPr lang="ru-RU"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Самая ядовитая змея на планете. Ее укус приводит к моментальной смерти. Эту змею можно повстречать в любой точке Австралии, а также в Новой Гвинее и на острове Тасмания. Змея получила название благодаря своей полосатой окраске. Черное тело рептилии расчерчено желтыми горизонтальными полосами. Яда, который выделяется при одном укусе, может умереть 300 — 400 человек. Острые зубы у тигровой змеи расположены на верхней области челюсти. Их всего два, с правой и левой стороны. Яд действует мгновенно. Он атакует нервную систему человека, после чего наступает полный паралич. Спустя короткое время останавливается работа нервных окончаний, отвечающих за работу сердца и легких. Затем наступает смерть. Если тигровая змея выбрала жертвой мелкое животное, оно погибнет через три секунды после укуса. Тигровые змеи предпочитают питаться небольшими птицами и лакомиться яйцами из их гнезд. Также они утоляют свой голод мышами и жабами.</a:t>
            </a:r>
            <a:br>
              <a:rPr lang="ru-RU" sz="2000" dirty="0">
                <a:latin typeface="Times New Roman" panose="02020603050405020304" pitchFamily="18" charset="0"/>
                <a:ea typeface="Calibri" panose="020F0502020204030204" pitchFamily="34" charset="0"/>
                <a:cs typeface="Times New Roman" panose="02020603050405020304" pitchFamily="18" charset="0"/>
              </a:rPr>
            </a:b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36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7014" y="2765414"/>
            <a:ext cx="4326046" cy="3744857"/>
          </a:xfrm>
          <a:prstGeom prst="rect">
            <a:avLst/>
          </a:prstGeom>
        </p:spPr>
      </p:pic>
      <p:sp>
        <p:nvSpPr>
          <p:cNvPr id="3" name="Овал 2"/>
          <p:cNvSpPr/>
          <p:nvPr/>
        </p:nvSpPr>
        <p:spPr>
          <a:xfrm rot="20765374">
            <a:off x="7885145" y="875732"/>
            <a:ext cx="3499036" cy="15791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600" dirty="0">
                <a:solidFill>
                  <a:srgbClr val="FFFF00"/>
                </a:solidFill>
              </a:rPr>
              <a:t>Ядозуб</a:t>
            </a:r>
          </a:p>
        </p:txBody>
      </p:sp>
      <p:sp>
        <p:nvSpPr>
          <p:cNvPr id="4" name="Прямоугольник 3"/>
          <p:cNvSpPr/>
          <p:nvPr/>
        </p:nvSpPr>
        <p:spPr>
          <a:xfrm>
            <a:off x="257577" y="193183"/>
            <a:ext cx="7070501" cy="6356612"/>
          </a:xfrm>
          <a:prstGeom prst="rect">
            <a:avLst/>
          </a:prstGeom>
        </p:spPr>
        <p:txBody>
          <a:bodyPr wrap="square">
            <a:spAutoFit/>
          </a:bodyPr>
          <a:lstStyle/>
          <a:p>
            <a:pPr>
              <a:lnSpc>
                <a:spcPct val="106000"/>
              </a:lnSpc>
              <a:spcAft>
                <a:spcPts val="8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Я</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дозуб</a:t>
            </a:r>
            <a:r>
              <a:rPr lang="ru-RU" sz="2400" dirty="0">
                <a:latin typeface="Times New Roman" panose="02020603050405020304" pitchFamily="18" charset="0"/>
                <a:ea typeface="Calibri" panose="020F0502020204030204" pitchFamily="34" charset="0"/>
                <a:cs typeface="Times New Roman" panose="02020603050405020304" pitchFamily="18" charset="0"/>
              </a:rPr>
              <a:t>, которого можно встретить на Юго-Западе Соединенных Штатов Америки и его сородич мексиканский ядозуб, встречающийся в лесах западной Мексики. Яд таких рептилий чрезвычайно опасен, но, как правило, эти представители крайне редко сами нападают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людей</a:t>
            </a:r>
            <a:r>
              <a:rPr lang="ru-RU" sz="2400" dirty="0" err="1" smtClean="0">
                <a:latin typeface="Times New Roman" panose="02020603050405020304" pitchFamily="18" charset="0"/>
                <a:ea typeface="Calibri" panose="020F0502020204030204" pitchFamily="34" charset="0"/>
                <a:cs typeface="Times New Roman" panose="02020603050405020304" pitchFamily="18" charset="0"/>
              </a:rPr>
              <a:t>..На</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самом дне ротовой полости у них имеется 8 ядовитых желез, в которых и вырабатывается опасное токсическое вещество. Яд равномерно распределяется по зубам ящериц и во время укуса впрыскивается в тело жертвы. Ядозубы очень сильно прицепляются к своему противнику, иногда оторвать пресмыкающееся от жертвы практически невозможно. Токсин, попадающий с зубов в ранку, оказывает паралитическое действие и вызывает сильную интоксикацию.</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8660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2124" y="922466"/>
            <a:ext cx="7881868" cy="5830308"/>
          </a:xfrm>
          <a:prstGeom prst="rect">
            <a:avLst/>
          </a:prstGeom>
        </p:spPr>
        <p:txBody>
          <a:bodyPr wrap="square">
            <a:spAutoFit/>
          </a:bodyPr>
          <a:lstStyle/>
          <a:p>
            <a:r>
              <a:rPr lang="ru-RU" sz="2400" dirty="0">
                <a:latin typeface="Times New Roman" panose="02020603050405020304" pitchFamily="18" charset="0"/>
                <a:cs typeface="Times New Roman" panose="02020603050405020304" pitchFamily="18" charset="0"/>
              </a:rPr>
              <a:t>При укусе необходимо как можно быстрее наложить жгут пострадавшему на укушенную конечность, что сразу может замедлить или даже прекратить распространение яда. Конечность нужно быстро обвязать широким жгутом, выше от места укуса. При этом жгут должен быть наложен с давлением приблизительно 70 </a:t>
            </a:r>
            <a:r>
              <a:rPr lang="ru-RU" sz="2400" dirty="0" err="1">
                <a:latin typeface="Times New Roman" panose="02020603050405020304" pitchFamily="18" charset="0"/>
                <a:cs typeface="Times New Roman" panose="02020603050405020304" pitchFamily="18" charset="0"/>
              </a:rPr>
              <a:t>мм.рт.ст</a:t>
            </a:r>
            <a:r>
              <a:rPr lang="ru-RU" sz="2400" dirty="0">
                <a:latin typeface="Times New Roman" panose="02020603050405020304" pitchFamily="18" charset="0"/>
                <a:cs typeface="Times New Roman" panose="02020603050405020304" pitchFamily="18" charset="0"/>
              </a:rPr>
              <a:t>.), а вот прикладывание льда или  разрезания ранки необходимо избегать.</a:t>
            </a:r>
          </a:p>
          <a:p>
            <a:r>
              <a:rPr lang="ru-RU" sz="2400" dirty="0">
                <a:latin typeface="Times New Roman" panose="02020603050405020304" pitchFamily="18" charset="0"/>
                <a:cs typeface="Times New Roman" panose="02020603050405020304" pitchFamily="18" charset="0"/>
              </a:rPr>
              <a:t>На случай рвоты укушенного укладывают набок и тепло укрывают, ему обеспечивают неподвижность и покой. Место укуса, при возможности можно обмыть перекисью водорода, но нельзя алкоголем или эфиром, которые способствуют лучшему всасыванию яда. В любом случае необходимо доставить больного как можно скорее в ближайший медпункт</a:t>
            </a:r>
            <a:r>
              <a:rPr lang="ru-RU" sz="2400" dirty="0">
                <a:solidFill>
                  <a:srgbClr val="333333"/>
                </a:solidFill>
                <a:latin typeface="PFRegal"/>
              </a:rPr>
              <a:t>.</a:t>
            </a:r>
            <a:endParaRPr lang="ru-RU" sz="2400" b="0" i="0" dirty="0">
              <a:solidFill>
                <a:srgbClr val="333333"/>
              </a:solidFill>
              <a:effectLst/>
              <a:latin typeface="PFRegal"/>
            </a:endParaRPr>
          </a:p>
        </p:txBody>
      </p:sp>
      <p:sp>
        <p:nvSpPr>
          <p:cNvPr id="4" name="Прямоугольник 3"/>
          <p:cNvSpPr/>
          <p:nvPr/>
        </p:nvSpPr>
        <p:spPr>
          <a:xfrm>
            <a:off x="9285668" y="1236372"/>
            <a:ext cx="2678805" cy="400532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200" dirty="0">
                <a:solidFill>
                  <a:schemeClr val="tx1"/>
                </a:solidFill>
                <a:latin typeface="Times New Roman" panose="02020603050405020304" pitchFamily="18" charset="0"/>
                <a:cs typeface="Times New Roman" panose="02020603050405020304" pitchFamily="18" charset="0"/>
              </a:rPr>
              <a:t>Первая помощь при укусах ядовитых змей</a:t>
            </a:r>
          </a:p>
        </p:txBody>
      </p:sp>
      <p:sp>
        <p:nvSpPr>
          <p:cNvPr id="5" name="Прямоугольник 4"/>
          <p:cNvSpPr/>
          <p:nvPr/>
        </p:nvSpPr>
        <p:spPr>
          <a:xfrm>
            <a:off x="566670" y="399245"/>
            <a:ext cx="7719224" cy="523220"/>
          </a:xfrm>
          <a:prstGeom prst="rect">
            <a:avLst/>
          </a:prstGeom>
        </p:spPr>
        <p:txBody>
          <a:bodyPr wrap="square">
            <a:spAutoFit/>
          </a:bodyPr>
          <a:lstStyle/>
          <a:p>
            <a:r>
              <a:rPr lang="ru-RU" sz="2800" dirty="0">
                <a:latin typeface="Times New Roman" panose="02020603050405020304" pitchFamily="18" charset="0"/>
                <a:cs typeface="Times New Roman" panose="02020603050405020304" pitchFamily="18" charset="0"/>
              </a:rPr>
              <a:t>Первая помощь при укусах ядовитых змей</a:t>
            </a:r>
          </a:p>
        </p:txBody>
      </p:sp>
    </p:spTree>
    <p:extLst>
      <p:ext uri="{BB962C8B-B14F-4D97-AF65-F5344CB8AC3E}">
        <p14:creationId xmlns:p14="http://schemas.microsoft.com/office/powerpoint/2010/main" val="404223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3639" y="798490"/>
            <a:ext cx="7320484" cy="5632311"/>
          </a:xfrm>
          <a:prstGeom prst="rect">
            <a:avLst/>
          </a:prstGeom>
        </p:spPr>
        <p:txBody>
          <a:bodyPr wrap="square">
            <a:spAutoFit/>
          </a:bodyPr>
          <a:lstStyle/>
          <a:p>
            <a:r>
              <a:rPr lang="ru-RU" sz="2400" dirty="0">
                <a:latin typeface="Times New Roman" panose="02020603050405020304" pitchFamily="18" charset="0"/>
                <a:cs typeface="Times New Roman" panose="02020603050405020304" pitchFamily="18" charset="0"/>
              </a:rPr>
              <a:t>Чего никогда не следует делать.</a:t>
            </a:r>
          </a:p>
          <a:p>
            <a:r>
              <a:rPr lang="ru-RU" sz="2400" dirty="0">
                <a:latin typeface="Times New Roman" panose="02020603050405020304" pitchFamily="18" charset="0"/>
                <a:cs typeface="Times New Roman" panose="02020603050405020304" pitchFamily="18" charset="0"/>
              </a:rPr>
              <a:t>Нельзя давать напитки, </a:t>
            </a:r>
            <a:r>
              <a:rPr lang="ru-RU" sz="2400" dirty="0" err="1">
                <a:latin typeface="Times New Roman" panose="02020603050405020304" pitchFamily="18" charset="0"/>
                <a:cs typeface="Times New Roman" panose="02020603050405020304" pitchFamily="18" charset="0"/>
              </a:rPr>
              <a:t>возбуждаюших</a:t>
            </a:r>
            <a:r>
              <a:rPr lang="ru-RU" sz="2400" dirty="0">
                <a:latin typeface="Times New Roman" panose="02020603050405020304" pitchFamily="18" charset="0"/>
                <a:cs typeface="Times New Roman" panose="02020603050405020304" pitchFamily="18" charset="0"/>
              </a:rPr>
              <a:t> работу сердца, как алкоголь, чай, кофе, а воду можно, во избежание обезвоживания организма. Никогда нельзя надрезать или прижигать ранку. </a:t>
            </a:r>
          </a:p>
          <a:p>
            <a:r>
              <a:rPr lang="ru-RU" sz="2400" dirty="0">
                <a:latin typeface="Times New Roman" panose="02020603050405020304" pitchFamily="18" charset="0"/>
                <a:cs typeface="Times New Roman" panose="02020603050405020304" pitchFamily="18" charset="0"/>
              </a:rPr>
              <a:t>А наиболее эффективным методом лечения отравления ядами змей является серотерапия, т.е. применение лечебных противозмеиных сывороток. Раньше у нас производились </a:t>
            </a:r>
            <a:r>
              <a:rPr lang="ru-RU" sz="2400" dirty="0" err="1">
                <a:latin typeface="Times New Roman" panose="02020603050405020304" pitchFamily="18" charset="0"/>
                <a:cs typeface="Times New Roman" panose="02020603050405020304" pitchFamily="18" charset="0"/>
              </a:rPr>
              <a:t>моновалентные</a:t>
            </a:r>
            <a:r>
              <a:rPr lang="ru-RU" sz="2400" dirty="0">
                <a:latin typeface="Times New Roman" panose="02020603050405020304" pitchFamily="18" charset="0"/>
                <a:cs typeface="Times New Roman" panose="02020603050405020304" pitchFamily="18" charset="0"/>
              </a:rPr>
              <a:t> противозмеиные сыворотки «</a:t>
            </a:r>
            <a:r>
              <a:rPr lang="ru-RU" sz="2400" dirty="0" err="1">
                <a:latin typeface="Times New Roman" panose="02020603050405020304" pitchFamily="18" charset="0"/>
                <a:cs typeface="Times New Roman" panose="02020603050405020304" pitchFamily="18" charset="0"/>
              </a:rPr>
              <a:t>Антигюрза</a:t>
            </a:r>
            <a:r>
              <a:rPr lang="ru-RU" sz="2400" dirty="0">
                <a:latin typeface="Times New Roman" panose="02020603050405020304" pitchFamily="18" charset="0"/>
                <a:cs typeface="Times New Roman" panose="02020603050405020304" pitchFamily="18" charset="0"/>
              </a:rPr>
              <a:t>» и «</a:t>
            </a:r>
            <a:r>
              <a:rPr lang="ru-RU" sz="2400" dirty="0" err="1">
                <a:latin typeface="Times New Roman" panose="02020603050405020304" pitchFamily="18" charset="0"/>
                <a:cs typeface="Times New Roman" panose="02020603050405020304" pitchFamily="18" charset="0"/>
              </a:rPr>
              <a:t>Антикобра</a:t>
            </a:r>
            <a:r>
              <a:rPr lang="ru-RU" sz="2400" dirty="0">
                <a:latin typeface="Times New Roman" panose="02020603050405020304" pitchFamily="18" charset="0"/>
                <a:cs typeface="Times New Roman" panose="02020603050405020304" pitchFamily="18" charset="0"/>
              </a:rPr>
              <a:t>», а также поливалентная сыворотка против ядов кобры, гюрзы и эфы. При введении сыворотки необходимо строго придерживаться инструкции по ее применению, иначе лекарство может причинить больший вред, чем укус.</a:t>
            </a:r>
            <a:endParaRPr lang="ru-RU" sz="2400" b="0" i="0" dirty="0">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8937938" y="1081825"/>
            <a:ext cx="2550017" cy="38250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1"/>
                </a:solidFill>
                <a:latin typeface="Times New Roman" panose="02020603050405020304" pitchFamily="18" charset="0"/>
                <a:cs typeface="Times New Roman" panose="02020603050405020304" pitchFamily="18" charset="0"/>
              </a:rPr>
              <a:t>Чего никогда не следует делать</a:t>
            </a:r>
          </a:p>
        </p:txBody>
      </p:sp>
    </p:spTree>
    <p:extLst>
      <p:ext uri="{BB962C8B-B14F-4D97-AF65-F5344CB8AC3E}">
        <p14:creationId xmlns:p14="http://schemas.microsoft.com/office/powerpoint/2010/main" val="995194444"/>
      </p:ext>
    </p:extLst>
  </p:cSld>
  <p:clrMapOvr>
    <a:masterClrMapping/>
  </p:clrMapOvr>
</p:sld>
</file>

<file path=ppt/theme/theme1.xml><?xml version="1.0" encoding="utf-8"?>
<a:theme xmlns:a="http://schemas.openxmlformats.org/drawingml/2006/main" name="Берлин">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Берлин</Template>
  <TotalTime>78</TotalTime>
  <Words>806</Words>
  <Application>Microsoft Office PowerPoint</Application>
  <PresentationFormat>Широкоэкранный</PresentationFormat>
  <Paragraphs>40</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PFRegal</vt:lpstr>
      <vt:lpstr>Times New Roman</vt:lpstr>
      <vt:lpstr>Times New Roman CYR</vt:lpstr>
      <vt:lpstr>Trebuchet MS</vt:lpstr>
      <vt:lpstr>Берлин</vt:lpstr>
      <vt:lpstr>Самые опасные рептилии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Самые опасные рептилии</dc:title>
  <dc:creator>Ravganiyt</dc:creator>
  <cp:lastModifiedBy>Ravganiyt</cp:lastModifiedBy>
  <cp:revision>12</cp:revision>
  <dcterms:created xsi:type="dcterms:W3CDTF">2018-05-30T18:20:14Z</dcterms:created>
  <dcterms:modified xsi:type="dcterms:W3CDTF">2018-06-22T17:30:53Z</dcterms:modified>
</cp:coreProperties>
</file>