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266" r:id="rId2"/>
    <p:sldId id="267" r:id="rId3"/>
    <p:sldId id="268" r:id="rId4"/>
    <p:sldId id="272" r:id="rId5"/>
    <p:sldId id="269" r:id="rId6"/>
    <p:sldId id="270" r:id="rId7"/>
    <p:sldId id="257" r:id="rId8"/>
    <p:sldId id="258" r:id="rId9"/>
    <p:sldId id="259" r:id="rId10"/>
    <p:sldId id="265" r:id="rId11"/>
    <p:sldId id="263" r:id="rId12"/>
    <p:sldId id="271" r:id="rId13"/>
    <p:sldId id="273" r:id="rId14"/>
    <p:sldId id="262" r:id="rId15"/>
    <p:sldId id="280" r:id="rId16"/>
    <p:sldId id="260" r:id="rId17"/>
    <p:sldId id="261" r:id="rId18"/>
    <p:sldId id="264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68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80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12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1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05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421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031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94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23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364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03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07E6DD8-E721-46BB-BC83-59A2092F134F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B920CE5-ED8A-4138-8CDA-A1D5E3A5FA9C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78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3282" y="4752304"/>
            <a:ext cx="9144000" cy="75894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Методическая разработка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908867" y="5820630"/>
            <a:ext cx="3528646" cy="758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dirty="0" smtClean="0"/>
              <a:t>Методист: Малышева М.И.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2723" t="30292" r="32347" b="24638"/>
          <a:stretch/>
        </p:blipFill>
        <p:spPr>
          <a:xfrm>
            <a:off x="725509" y="3181082"/>
            <a:ext cx="1596980" cy="1545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2723" t="30292" r="32347" b="24638"/>
          <a:stretch/>
        </p:blipFill>
        <p:spPr>
          <a:xfrm flipH="1">
            <a:off x="10085232" y="3181082"/>
            <a:ext cx="1584101" cy="15454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223" y="386989"/>
            <a:ext cx="4670740" cy="28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77747 -0.001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6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1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76719 -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5" y="128789"/>
            <a:ext cx="3987124" cy="77273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+mn-lt"/>
              </a:rPr>
              <a:t>Проект 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4. </a:t>
            </a:r>
            <a:br>
              <a:rPr lang="ru-RU" sz="24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Берегись автомобиля.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420" y="1812718"/>
            <a:ext cx="3372333" cy="363371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Ход работы: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Запустить </a:t>
            </a:r>
            <a:r>
              <a:rPr lang="ru-RU" sz="1600" dirty="0"/>
              <a:t>программу </a:t>
            </a:r>
            <a:r>
              <a:rPr lang="en-US" sz="1600" dirty="0" smtClean="0"/>
              <a:t>SCRATCH</a:t>
            </a:r>
            <a:endParaRPr lang="ru-RU" sz="1600" b="1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Нарисовать фон.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Загрузить спрайты «машина» (или несколько машин) и «самолет»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Создать  </a:t>
            </a:r>
            <a:r>
              <a:rPr lang="ru-RU" sz="1600" b="1" dirty="0" smtClean="0"/>
              <a:t>скрипты</a:t>
            </a:r>
            <a:r>
              <a:rPr lang="ru-RU" sz="1600" dirty="0" smtClean="0"/>
              <a:t>  для  </a:t>
            </a:r>
            <a:r>
              <a:rPr lang="ru-RU" sz="1600" b="1" dirty="0" smtClean="0"/>
              <a:t>спрайтов «машина» и «самолет».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 </a:t>
            </a:r>
            <a:r>
              <a:rPr lang="ru-RU" sz="1600" dirty="0"/>
              <a:t>Проверить  работу  </a:t>
            </a:r>
            <a:r>
              <a:rPr lang="ru-RU" sz="1600" dirty="0" smtClean="0"/>
              <a:t>скрипта.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Сохранить </a:t>
            </a:r>
            <a:r>
              <a:rPr lang="ru-RU" sz="1600" dirty="0"/>
              <a:t>проект </a:t>
            </a:r>
            <a:r>
              <a:rPr lang="ru-RU" sz="1600" b="1" dirty="0" smtClean="0">
                <a:solidFill>
                  <a:srgbClr val="0070C0"/>
                </a:solidFill>
              </a:rPr>
              <a:t>Берегись_ автомобиля</a:t>
            </a:r>
            <a:r>
              <a:rPr lang="ru-RU" sz="1600" b="1" dirty="0" smtClean="0"/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1364" y="1033954"/>
            <a:ext cx="415730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Цель: Повторение </a:t>
            </a:r>
            <a:r>
              <a:rPr lang="ru-RU" dirty="0"/>
              <a:t>цикла. Конструкция всегда</a:t>
            </a:r>
            <a:r>
              <a:rPr lang="ru-RU" dirty="0" smtClean="0"/>
              <a:t>. Команда </a:t>
            </a:r>
            <a:r>
              <a:rPr lang="ru-RU" dirty="0"/>
              <a:t>повторить.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025" t="14272" r="549" b="31268"/>
          <a:stretch/>
        </p:blipFill>
        <p:spPr>
          <a:xfrm>
            <a:off x="5331853" y="128789"/>
            <a:ext cx="6233375" cy="4150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927" t="15211" r="34726" b="50610"/>
          <a:stretch/>
        </p:blipFill>
        <p:spPr>
          <a:xfrm>
            <a:off x="5022761" y="3464417"/>
            <a:ext cx="3136005" cy="28255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5574" t="15399" b="53239"/>
          <a:stretch/>
        </p:blipFill>
        <p:spPr>
          <a:xfrm>
            <a:off x="2124927" y="4604724"/>
            <a:ext cx="2673305" cy="19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1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5" y="128789"/>
            <a:ext cx="2650472" cy="77273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+mn-lt"/>
              </a:rPr>
              <a:t>Проект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5. </a:t>
            </a:r>
            <a:br>
              <a:rPr lang="ru-RU" sz="20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Гонки по вертикали.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512" y="2367838"/>
            <a:ext cx="3372333" cy="363371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Ход работы: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Запустить </a:t>
            </a:r>
            <a:r>
              <a:rPr lang="ru-RU" sz="1600" dirty="0"/>
              <a:t>программу </a:t>
            </a:r>
            <a:r>
              <a:rPr lang="en-US" sz="1600" dirty="0" smtClean="0"/>
              <a:t>SCRATCH</a:t>
            </a:r>
            <a:endParaRPr lang="ru-RU" sz="1600" b="1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Нарисовать фон.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Загрузить спрайт «машина»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Создать  </a:t>
            </a:r>
            <a:r>
              <a:rPr lang="ru-RU" sz="1600" b="1" dirty="0" smtClean="0"/>
              <a:t>скрипт</a:t>
            </a:r>
            <a:r>
              <a:rPr lang="ru-RU" sz="1600" dirty="0" smtClean="0"/>
              <a:t>  для  </a:t>
            </a:r>
            <a:r>
              <a:rPr lang="ru-RU" sz="1600" b="1" dirty="0" smtClean="0"/>
              <a:t>спрайта «машина».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 </a:t>
            </a:r>
            <a:r>
              <a:rPr lang="ru-RU" sz="1600" dirty="0"/>
              <a:t>Проверить  работу  </a:t>
            </a:r>
            <a:r>
              <a:rPr lang="ru-RU" sz="1600" dirty="0" smtClean="0"/>
              <a:t>скрипта.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Измените направление движения машины в другую сторону. Добавьте ещё одну машину.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Сохранить </a:t>
            </a:r>
            <a:r>
              <a:rPr lang="ru-RU" sz="1600" dirty="0"/>
              <a:t>проект </a:t>
            </a:r>
            <a:r>
              <a:rPr lang="ru-RU" sz="1600" b="1" dirty="0" err="1" smtClean="0"/>
              <a:t>Гонки_по_вертикали</a:t>
            </a:r>
            <a:r>
              <a:rPr lang="ru-RU" sz="1600" b="1" dirty="0" smtClean="0"/>
              <a:t>. 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365" y="1033954"/>
            <a:ext cx="326865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Цель: </a:t>
            </a:r>
            <a:r>
              <a:rPr lang="ru-RU" dirty="0"/>
              <a:t>Конструкция всегда</a:t>
            </a:r>
            <a:r>
              <a:rPr lang="ru-RU" dirty="0" smtClean="0"/>
              <a:t>. Повторение </a:t>
            </a:r>
            <a:r>
              <a:rPr lang="ru-RU" dirty="0"/>
              <a:t>цикла. Команда повторить.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48448" t="16150" b="18686"/>
          <a:stretch/>
        </p:blipFill>
        <p:spPr>
          <a:xfrm>
            <a:off x="5417115" y="128789"/>
            <a:ext cx="6444327" cy="651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4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708" y="82149"/>
            <a:ext cx="10058400" cy="62779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Проект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6</a:t>
            </a:r>
            <a:r>
              <a:rPr lang="en-US" sz="2800" b="1" dirty="0" smtClean="0">
                <a:solidFill>
                  <a:srgbClr val="0070C0"/>
                </a:solidFill>
              </a:rPr>
              <a:t>.</a:t>
            </a:r>
            <a:r>
              <a:rPr lang="ru-RU" sz="2800" b="1" dirty="0" smtClean="0">
                <a:solidFill>
                  <a:srgbClr val="0070C0"/>
                </a:solidFill>
              </a:rPr>
              <a:t> «Движение спрайта по экрану»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708" y="830060"/>
            <a:ext cx="6319519" cy="24937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/>
              <a:t>Теперь посмотрим на команды движения из синего </a:t>
            </a:r>
            <a:r>
              <a:rPr lang="ru-RU" dirty="0" smtClean="0"/>
              <a:t>блока. </a:t>
            </a:r>
            <a:r>
              <a:rPr lang="ru-RU" dirty="0"/>
              <a:t>Многие из них связаны с координатами. </a:t>
            </a:r>
            <a:r>
              <a:rPr lang="ru-RU" b="1" dirty="0" smtClean="0"/>
              <a:t>Центр </a:t>
            </a:r>
            <a:r>
              <a:rPr lang="ru-RU" b="1" dirty="0"/>
              <a:t>сцены </a:t>
            </a:r>
            <a:r>
              <a:rPr lang="ru-RU" dirty="0"/>
              <a:t>имеет координаты x=0, y=0. При движении спрайта его координаты изменяются. </a:t>
            </a:r>
            <a:endParaRPr lang="ru-RU" dirty="0" smtClean="0"/>
          </a:p>
          <a:p>
            <a:r>
              <a:rPr lang="ru-RU" dirty="0" smtClean="0"/>
              <a:t>Попробуем </a:t>
            </a:r>
            <a:r>
              <a:rPr lang="ru-RU" dirty="0"/>
              <a:t>выбрать сцену из набора фонов, на которой отображаются координаты (</a:t>
            </a:r>
            <a:r>
              <a:rPr lang="ru-RU" i="1" dirty="0"/>
              <a:t>Фоны </a:t>
            </a:r>
            <a:r>
              <a:rPr lang="ru-RU" i="1" dirty="0" err="1" smtClean="0"/>
              <a:t>xy-grid</a:t>
            </a:r>
            <a:r>
              <a:rPr lang="ru-RU" dirty="0"/>
              <a:t>). На ней мы увидим, что координата x может изменяться от -240 до 240, а координата y - от -180 до 180.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127" t="31323" r="39672" b="33545"/>
          <a:stretch/>
        </p:blipFill>
        <p:spPr>
          <a:xfrm>
            <a:off x="6937829" y="2322286"/>
            <a:ext cx="4325257" cy="35544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97486" y="1228957"/>
            <a:ext cx="4281488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Напишем скрипт, который заставит Кота перемещаться вдоль стенок нашей сцены. </a:t>
            </a:r>
            <a:r>
              <a:rPr lang="ru-RU" dirty="0"/>
              <a:t>Сохранить проект </a:t>
            </a:r>
            <a:r>
              <a:rPr lang="ru-RU" b="1" dirty="0" smtClean="0"/>
              <a:t>Движение вдоль </a:t>
            </a:r>
            <a:r>
              <a:rPr lang="ru-RU" b="1" dirty="0" err="1" smtClean="0"/>
              <a:t>стенок_ФИО</a:t>
            </a:r>
            <a:r>
              <a:rPr lang="ru-RU" b="1" dirty="0" smtClean="0"/>
              <a:t> </a:t>
            </a:r>
            <a:endParaRPr lang="ru-RU" b="1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1344" t="15449" b="47514"/>
          <a:stretch/>
        </p:blipFill>
        <p:spPr>
          <a:xfrm>
            <a:off x="1567542" y="3526971"/>
            <a:ext cx="4071231" cy="31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5" y="128789"/>
            <a:ext cx="3487598" cy="77273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+mn-lt"/>
              </a:rPr>
              <a:t>Проект 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7. </a:t>
            </a:r>
            <a:br>
              <a:rPr lang="ru-RU" sz="24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Управляемый робот.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420" y="1812718"/>
            <a:ext cx="3423848" cy="412444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/>
              <a:t>Ход работы: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Запустить </a:t>
            </a:r>
            <a:r>
              <a:rPr lang="ru-RU" sz="1800" dirty="0"/>
              <a:t>программу </a:t>
            </a:r>
            <a:r>
              <a:rPr lang="en-US" sz="1800" dirty="0" smtClean="0"/>
              <a:t>SCRATCH</a:t>
            </a:r>
            <a:endParaRPr lang="ru-RU" sz="1800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Нарисовать спрайт «робот»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Создать  </a:t>
            </a:r>
            <a:r>
              <a:rPr lang="ru-RU" sz="1800" b="1" dirty="0" smtClean="0"/>
              <a:t>скрипт</a:t>
            </a:r>
            <a:r>
              <a:rPr lang="ru-RU" sz="1800" dirty="0" smtClean="0"/>
              <a:t>  для  </a:t>
            </a:r>
            <a:r>
              <a:rPr lang="ru-RU" sz="1800" b="1" dirty="0" smtClean="0"/>
              <a:t>спрайта «робот», дописав самостоятельно команды управления «вниз, вправо, влево»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 </a:t>
            </a:r>
            <a:r>
              <a:rPr lang="ru-RU" sz="1800" dirty="0"/>
              <a:t>Проверить  работу  </a:t>
            </a:r>
            <a:r>
              <a:rPr lang="ru-RU" sz="1800" dirty="0" smtClean="0"/>
              <a:t>скрипта.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Сохранить </a:t>
            </a:r>
            <a:r>
              <a:rPr lang="ru-RU" sz="1800" dirty="0"/>
              <a:t>проект </a:t>
            </a:r>
            <a:r>
              <a:rPr lang="ru-RU" sz="1800" b="1" dirty="0" smtClean="0">
                <a:solidFill>
                  <a:srgbClr val="0070C0"/>
                </a:solidFill>
              </a:rPr>
              <a:t>Управляемый робот</a:t>
            </a:r>
            <a:r>
              <a:rPr lang="ru-RU" sz="1800" b="1" dirty="0" smtClean="0"/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1364" y="1033954"/>
            <a:ext cx="41573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Цель: Клавиши управления спрайтом. 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3998460" y="128789"/>
            <a:ext cx="8108293" cy="6246253"/>
            <a:chOff x="3998460" y="128789"/>
            <a:chExt cx="8108293" cy="624625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4031087" y="128789"/>
              <a:ext cx="8075666" cy="6246253"/>
              <a:chOff x="4031087" y="128789"/>
              <a:chExt cx="8075666" cy="6246253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2"/>
              <a:srcRect l="33575" t="11081" r="6030" b="29765"/>
              <a:stretch/>
            </p:blipFill>
            <p:spPr>
              <a:xfrm>
                <a:off x="4135344" y="128789"/>
                <a:ext cx="7971409" cy="6246253"/>
              </a:xfrm>
              <a:prstGeom prst="rect">
                <a:avLst/>
              </a:prstGeom>
            </p:spPr>
          </p:pic>
          <p:sp>
            <p:nvSpPr>
              <p:cNvPr id="9" name="Выноска-облако 8"/>
              <p:cNvSpPr/>
              <p:nvPr/>
            </p:nvSpPr>
            <p:spPr>
              <a:xfrm>
                <a:off x="4031087" y="2047741"/>
                <a:ext cx="3631843" cy="3889420"/>
              </a:xfrm>
              <a:prstGeom prst="cloudCallou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l="22457" t="23662" r="41487" b="40845"/>
            <a:stretch/>
          </p:blipFill>
          <p:spPr>
            <a:xfrm>
              <a:off x="3998460" y="2514600"/>
              <a:ext cx="3753273" cy="2955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43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36" y="90152"/>
            <a:ext cx="9993081" cy="50227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Проект 8.  «Кругосветное путешествие Магеллана»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48" y="785611"/>
            <a:ext cx="7160654" cy="53704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26" y="1"/>
            <a:ext cx="1296473" cy="16231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02" y="1911975"/>
            <a:ext cx="361950" cy="381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4025" t="15399" r="44942" b="63756"/>
          <a:stretch/>
        </p:blipFill>
        <p:spPr>
          <a:xfrm>
            <a:off x="596973" y="614965"/>
            <a:ext cx="3752279" cy="2975020"/>
          </a:xfrm>
          <a:prstGeom prst="rect">
            <a:avLst/>
          </a:prstGeom>
        </p:spPr>
      </p:pic>
      <p:sp>
        <p:nvSpPr>
          <p:cNvPr id="12" name="Стрелка вниз 11"/>
          <p:cNvSpPr/>
          <p:nvPr/>
        </p:nvSpPr>
        <p:spPr>
          <a:xfrm>
            <a:off x="2217193" y="3322651"/>
            <a:ext cx="473489" cy="6568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336374" y="3979474"/>
            <a:ext cx="218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Дальше самостоятельно!</a:t>
            </a:r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82899" y="4644682"/>
            <a:ext cx="4780426" cy="204247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Ход работы: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Запустить </a:t>
            </a:r>
            <a:r>
              <a:rPr lang="ru-RU" sz="1600" dirty="0"/>
              <a:t>программу </a:t>
            </a:r>
            <a:r>
              <a:rPr lang="en-US" sz="1600" dirty="0" smtClean="0"/>
              <a:t>SCRATCH</a:t>
            </a:r>
            <a:endParaRPr lang="ru-RU" sz="1600" b="1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Вставить фон карты.</a:t>
            </a:r>
            <a:endParaRPr lang="ru-RU" sz="1600" dirty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Загрузить спрайты корабля.</a:t>
            </a:r>
            <a:r>
              <a:rPr lang="ru-RU" sz="1600" b="1" dirty="0" smtClean="0"/>
              <a:t>   </a:t>
            </a:r>
            <a:endParaRPr lang="ru-RU" sz="1600" b="1" dirty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Создать  </a:t>
            </a:r>
            <a:r>
              <a:rPr lang="ru-RU" sz="1600" b="1" dirty="0" smtClean="0"/>
              <a:t>скрипты</a:t>
            </a:r>
            <a:r>
              <a:rPr lang="ru-RU" sz="1600" dirty="0" smtClean="0"/>
              <a:t>  для  </a:t>
            </a:r>
            <a:r>
              <a:rPr lang="ru-RU" sz="1600" b="1" dirty="0"/>
              <a:t>к</a:t>
            </a:r>
            <a:r>
              <a:rPr lang="ru-RU" sz="1600" b="1" dirty="0" smtClean="0"/>
              <a:t>орабля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 </a:t>
            </a:r>
            <a:r>
              <a:rPr lang="ru-RU" sz="1600" dirty="0"/>
              <a:t>Проверить  работу  скрипта </a:t>
            </a:r>
            <a:r>
              <a:rPr lang="ru-RU" sz="1600" dirty="0" smtClean="0"/>
              <a:t>(</a:t>
            </a:r>
            <a:r>
              <a:rPr lang="ru-RU" sz="1600" dirty="0"/>
              <a:t>нажмем ЛКМ на зеленый флажок) 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Сохранить </a:t>
            </a:r>
            <a:r>
              <a:rPr lang="ru-RU" sz="1600" dirty="0"/>
              <a:t>проект </a:t>
            </a:r>
            <a:r>
              <a:rPr lang="ru-RU" sz="1600" b="1" dirty="0" err="1" smtClean="0"/>
              <a:t>Магеллан_ФИО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54266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562" y="0"/>
            <a:ext cx="9993081" cy="50227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Проект 8.  «Кругосветное путешествие Магеллана» (продолжение)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160172" y="592428"/>
            <a:ext cx="3987366" cy="208239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Ход работы: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1600" b="1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Добавить 1</a:t>
            </a:r>
            <a:r>
              <a:rPr lang="en-US" sz="1600" dirty="0" smtClean="0"/>
              <a:t> (</a:t>
            </a:r>
            <a:r>
              <a:rPr lang="ru-RU" sz="1600" dirty="0" smtClean="0"/>
              <a:t>фото Магеллана) и создать 2 костюма (с текстом) к спрайту.</a:t>
            </a:r>
            <a:endParaRPr lang="ru-RU" sz="1600" dirty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/>
              <a:t>Добавить костюмы к </a:t>
            </a:r>
            <a:r>
              <a:rPr lang="ru-RU" sz="1600" dirty="0" smtClean="0"/>
              <a:t>фону.</a:t>
            </a:r>
            <a:r>
              <a:rPr lang="ru-RU" sz="1600" b="1" dirty="0" smtClean="0"/>
              <a:t>   </a:t>
            </a:r>
            <a:endParaRPr lang="ru-RU" sz="1600" b="1" dirty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Дописать  </a:t>
            </a:r>
            <a:r>
              <a:rPr lang="ru-RU" sz="1600" b="1" dirty="0" smtClean="0"/>
              <a:t>скрипт</a:t>
            </a:r>
            <a:r>
              <a:rPr lang="ru-RU" sz="1600" dirty="0" smtClean="0"/>
              <a:t>  для  </a:t>
            </a:r>
            <a:r>
              <a:rPr lang="ru-RU" sz="1600" b="1" dirty="0"/>
              <a:t>к</a:t>
            </a:r>
            <a:r>
              <a:rPr lang="ru-RU" sz="1600" b="1" dirty="0" smtClean="0"/>
              <a:t>орабля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 </a:t>
            </a:r>
            <a:r>
              <a:rPr lang="ru-RU" sz="1600" dirty="0"/>
              <a:t>Проверить  работу  скрипта </a:t>
            </a:r>
            <a:r>
              <a:rPr lang="ru-RU" sz="1600" dirty="0" smtClean="0"/>
              <a:t>Сохранить </a:t>
            </a:r>
            <a:r>
              <a:rPr lang="ru-RU" sz="1600" dirty="0"/>
              <a:t>проект </a:t>
            </a:r>
            <a:r>
              <a:rPr lang="ru-RU" sz="1600" b="1" dirty="0" err="1" smtClean="0"/>
              <a:t>Магеллан_ФИО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89862" b="49484"/>
          <a:stretch/>
        </p:blipFill>
        <p:spPr>
          <a:xfrm>
            <a:off x="160172" y="2674821"/>
            <a:ext cx="1049359" cy="4183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189" t="14330" r="42688" b="33896"/>
          <a:stretch/>
        </p:blipFill>
        <p:spPr>
          <a:xfrm>
            <a:off x="1338861" y="3207956"/>
            <a:ext cx="3464959" cy="31115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274" t="11268" r="41787" b="28639"/>
          <a:stretch/>
        </p:blipFill>
        <p:spPr>
          <a:xfrm>
            <a:off x="4933150" y="3207956"/>
            <a:ext cx="3709117" cy="3131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7136" r="88660" b="49296"/>
          <a:stretch/>
        </p:blipFill>
        <p:spPr>
          <a:xfrm>
            <a:off x="4501027" y="463639"/>
            <a:ext cx="972087" cy="2987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9969" t="14288" r="45543" b="14191"/>
          <a:stretch/>
        </p:blipFill>
        <p:spPr>
          <a:xfrm>
            <a:off x="9008768" y="33313"/>
            <a:ext cx="2878431" cy="67254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11424" y="4881093"/>
            <a:ext cx="273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т.д., затем конец: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5" y="128789"/>
            <a:ext cx="2650472" cy="772732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+mn-lt"/>
              </a:rPr>
              <a:t>Проект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9. </a:t>
            </a:r>
            <a:br>
              <a:rPr lang="ru-RU" sz="20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Рисование. Разноцветные кольца.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115" y="3052097"/>
            <a:ext cx="3141157" cy="264036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Ход работы: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Запустить </a:t>
            </a:r>
            <a:r>
              <a:rPr lang="ru-RU" sz="1600" dirty="0"/>
              <a:t>программу </a:t>
            </a:r>
            <a:r>
              <a:rPr lang="en-US" sz="1600" dirty="0" smtClean="0"/>
              <a:t>SCRATCH</a:t>
            </a:r>
            <a:endParaRPr lang="ru-RU" sz="1600" b="1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Создать  </a:t>
            </a:r>
            <a:r>
              <a:rPr lang="ru-RU" sz="1600" b="1" dirty="0" smtClean="0"/>
              <a:t>скрипт</a:t>
            </a:r>
            <a:r>
              <a:rPr lang="ru-RU" sz="1600" dirty="0" smtClean="0"/>
              <a:t>  для  </a:t>
            </a:r>
            <a:r>
              <a:rPr lang="ru-RU" sz="1600" b="1" dirty="0" smtClean="0"/>
              <a:t>Кота для рисования синего кольца.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 </a:t>
            </a:r>
            <a:r>
              <a:rPr lang="ru-RU" sz="1600" dirty="0"/>
              <a:t>Проверить  работу  скрипта </a:t>
            </a:r>
            <a:r>
              <a:rPr lang="ru-RU" sz="1600" dirty="0" smtClean="0"/>
              <a:t>(</a:t>
            </a:r>
            <a:r>
              <a:rPr lang="ru-RU" sz="1600" dirty="0"/>
              <a:t>нажмем ЛКМ на зеленый флажок) 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Сохранить </a:t>
            </a:r>
            <a:r>
              <a:rPr lang="ru-RU" sz="1600" dirty="0"/>
              <a:t>проект </a:t>
            </a:r>
            <a:r>
              <a:rPr lang="ru-RU" sz="1600" b="1" dirty="0" err="1" smtClean="0"/>
              <a:t>Кольцо_ФИО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365" y="1033954"/>
            <a:ext cx="3268658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Цель: изучить команды рисования и научиться создавать скрипты рисования объектов с помощью  спрайтов.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3653" t="11079" r="6853" b="31267"/>
          <a:stretch/>
        </p:blipFill>
        <p:spPr>
          <a:xfrm>
            <a:off x="3577055" y="-12879"/>
            <a:ext cx="8605267" cy="66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5" y="164982"/>
            <a:ext cx="2650472" cy="55379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+mn-lt"/>
              </a:rPr>
              <a:t>Проект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10. </a:t>
            </a:r>
            <a:br>
              <a:rPr lang="ru-RU" sz="20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Рисование. Дом и солнце.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866" y="3785490"/>
            <a:ext cx="3141157" cy="288379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Ход работы: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Запустить </a:t>
            </a:r>
            <a:r>
              <a:rPr lang="ru-RU" sz="1600" dirty="0"/>
              <a:t>программу </a:t>
            </a:r>
            <a:r>
              <a:rPr lang="en-US" sz="1600" dirty="0" smtClean="0"/>
              <a:t>SCRATCH</a:t>
            </a:r>
            <a:endParaRPr lang="ru-RU" sz="1600" b="1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Создать  </a:t>
            </a:r>
            <a:r>
              <a:rPr lang="ru-RU" sz="1600" b="1" dirty="0" smtClean="0"/>
              <a:t>скрипт</a:t>
            </a:r>
            <a:r>
              <a:rPr lang="ru-RU" sz="1600" dirty="0" smtClean="0"/>
              <a:t>  для  </a:t>
            </a:r>
            <a:r>
              <a:rPr lang="ru-RU" sz="1600" b="1" dirty="0" smtClean="0"/>
              <a:t>Кота для рисования домика и солнышка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 </a:t>
            </a:r>
            <a:r>
              <a:rPr lang="ru-RU" sz="1600" dirty="0"/>
              <a:t>Проверить  работу  скрипта </a:t>
            </a:r>
            <a:r>
              <a:rPr lang="ru-RU" sz="1600" dirty="0" smtClean="0"/>
              <a:t>(</a:t>
            </a:r>
            <a:r>
              <a:rPr lang="ru-RU" sz="1600" dirty="0"/>
              <a:t>нажмем ЛКМ на зеленый флажок)  </a:t>
            </a:r>
            <a:endParaRPr lang="ru-RU" sz="1600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Дорисуйте </a:t>
            </a:r>
            <a:r>
              <a:rPr lang="ru-RU" sz="1600" b="1" dirty="0" smtClean="0"/>
              <a:t>окно</a:t>
            </a:r>
            <a:r>
              <a:rPr lang="ru-RU" sz="1600" dirty="0" smtClean="0"/>
              <a:t> в домике.</a:t>
            </a:r>
            <a:endParaRPr lang="ru-RU" sz="1600" dirty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Сохранить </a:t>
            </a:r>
            <a:r>
              <a:rPr lang="ru-RU" sz="1600" dirty="0"/>
              <a:t>проект </a:t>
            </a:r>
            <a:r>
              <a:rPr lang="ru-RU" sz="1600" b="1" dirty="0" smtClean="0"/>
              <a:t>Домик и </a:t>
            </a:r>
            <a:r>
              <a:rPr lang="ru-RU" sz="1600" b="1" dirty="0" err="1" smtClean="0"/>
              <a:t>солнце_ФИО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365" y="1033954"/>
            <a:ext cx="3268658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Цель: изучить команды рисования и научиться создавать скрипты рисования объектов с помощью  спрайтов.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2000" t="11852" r="3185" b="54259"/>
          <a:stretch/>
        </p:blipFill>
        <p:spPr>
          <a:xfrm>
            <a:off x="1292144" y="2308162"/>
            <a:ext cx="1798786" cy="1400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7185" t="17963" r="41111" b="17475"/>
          <a:stretch/>
        </p:blipFill>
        <p:spPr>
          <a:xfrm>
            <a:off x="3942616" y="0"/>
            <a:ext cx="3407177" cy="55507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5852" t="13148" r="43630" b="10370"/>
          <a:stretch/>
        </p:blipFill>
        <p:spPr>
          <a:xfrm>
            <a:off x="7202472" y="128788"/>
            <a:ext cx="3262328" cy="65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6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5" y="128789"/>
            <a:ext cx="2650472" cy="772732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+mn-lt"/>
              </a:rPr>
              <a:t>Проект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11. </a:t>
            </a:r>
            <a:br>
              <a:rPr lang="ru-RU" sz="20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Рисование. Узоры и орнаменты.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966" y="3836029"/>
            <a:ext cx="3316981" cy="278371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Ход работы: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Запустить </a:t>
            </a:r>
            <a:r>
              <a:rPr lang="ru-RU" sz="1600" dirty="0"/>
              <a:t>программу </a:t>
            </a:r>
            <a:r>
              <a:rPr lang="en-US" sz="1600" dirty="0" smtClean="0"/>
              <a:t>SCRATCH</a:t>
            </a:r>
            <a:endParaRPr lang="ru-RU" sz="1600" b="1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Создать  </a:t>
            </a:r>
            <a:r>
              <a:rPr lang="ru-RU" sz="1600" b="1" dirty="0" smtClean="0"/>
              <a:t>скрипты</a:t>
            </a:r>
            <a:r>
              <a:rPr lang="ru-RU" sz="1600" dirty="0" smtClean="0"/>
              <a:t>  для  </a:t>
            </a:r>
            <a:r>
              <a:rPr lang="ru-RU" sz="1600" b="1" dirty="0" smtClean="0"/>
              <a:t>двух спрайтов для рисования узоров.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 </a:t>
            </a:r>
            <a:r>
              <a:rPr lang="ru-RU" sz="1600" dirty="0"/>
              <a:t>Проверить  работу  скрипта </a:t>
            </a:r>
            <a:r>
              <a:rPr lang="ru-RU" sz="1600" dirty="0" smtClean="0"/>
              <a:t>(</a:t>
            </a:r>
            <a:r>
              <a:rPr lang="ru-RU" sz="1600" dirty="0"/>
              <a:t>нажмем ЛКМ на зеленый флажок)  </a:t>
            </a:r>
            <a:endParaRPr lang="ru-RU" sz="1600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Придумать свой </a:t>
            </a:r>
            <a:r>
              <a:rPr lang="ru-RU" sz="1600" b="1" dirty="0" smtClean="0"/>
              <a:t>узор</a:t>
            </a:r>
            <a:r>
              <a:rPr lang="ru-RU" sz="1600" dirty="0" smtClean="0"/>
              <a:t> или </a:t>
            </a:r>
            <a:r>
              <a:rPr lang="ru-RU" sz="1600" b="1" dirty="0" smtClean="0"/>
              <a:t>орнамент</a:t>
            </a:r>
            <a:r>
              <a:rPr lang="ru-RU" sz="1600" dirty="0" smtClean="0"/>
              <a:t>.</a:t>
            </a:r>
            <a:endParaRPr lang="ru-RU" sz="1600" dirty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Сохранить </a:t>
            </a:r>
            <a:r>
              <a:rPr lang="ru-RU" sz="1600" dirty="0"/>
              <a:t>проект </a:t>
            </a:r>
            <a:r>
              <a:rPr lang="ru-RU" sz="1600" b="1" dirty="0" smtClean="0"/>
              <a:t>Узор 1. 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365" y="1033954"/>
            <a:ext cx="326865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Цель: Понятие </a:t>
            </a:r>
            <a:r>
              <a:rPr lang="ru-RU" dirty="0"/>
              <a:t>цикла. Команда повторить.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4476" t="23098" r="44642" b="26761"/>
          <a:stretch/>
        </p:blipFill>
        <p:spPr>
          <a:xfrm>
            <a:off x="7145487" y="128789"/>
            <a:ext cx="2929943" cy="56280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64823" t="27230" r="5130" b="52300"/>
          <a:stretch/>
        </p:blipFill>
        <p:spPr>
          <a:xfrm>
            <a:off x="131365" y="1812717"/>
            <a:ext cx="3715582" cy="2024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4974" t="15211" r="-429" b="52676"/>
          <a:stretch/>
        </p:blipFill>
        <p:spPr>
          <a:xfrm>
            <a:off x="9757893" y="128789"/>
            <a:ext cx="2434107" cy="1763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6795" t="21032" r="31571" b="20939"/>
          <a:stretch/>
        </p:blipFill>
        <p:spPr>
          <a:xfrm>
            <a:off x="4062140" y="128789"/>
            <a:ext cx="2918209" cy="62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13" y="285413"/>
            <a:ext cx="4863064" cy="62977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Проект 12. «Кот и попугай»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9127" y="128789"/>
            <a:ext cx="6632620" cy="91311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dirty="0"/>
              <a:t>Кот определяет и говорит количество шагов до Попугая, приближаясь к нему. Как только Кот нападает на Попугая, тот улетает</a:t>
            </a:r>
            <a:r>
              <a:rPr lang="ru-RU" sz="1800" dirty="0" smtClean="0"/>
              <a:t>. </a:t>
            </a:r>
            <a:r>
              <a:rPr lang="ru-RU" sz="1800" dirty="0"/>
              <a:t>В примере используются два спрайта - Кот и Попугай.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3083" t="28142" r="25206" b="27955"/>
          <a:stretch/>
        </p:blipFill>
        <p:spPr>
          <a:xfrm>
            <a:off x="0" y="1118780"/>
            <a:ext cx="6709828" cy="5647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568045" y="1695005"/>
            <a:ext cx="209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Код Кота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2195" t="15962" r="472" b="48631"/>
          <a:stretch/>
        </p:blipFill>
        <p:spPr>
          <a:xfrm>
            <a:off x="3837903" y="4009588"/>
            <a:ext cx="3633759" cy="27570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2372" t="16150" r="35477" b="21315"/>
          <a:stretch/>
        </p:blipFill>
        <p:spPr>
          <a:xfrm>
            <a:off x="7731698" y="1041846"/>
            <a:ext cx="3678983" cy="5724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702941" y="1488299"/>
            <a:ext cx="209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Код Попугая</a:t>
            </a:r>
            <a:endParaRPr lang="ru-RU" b="1" dirty="0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11410682" y="5344732"/>
            <a:ext cx="631065" cy="52803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37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600734" cy="3566160"/>
          </a:xfrm>
        </p:spPr>
        <p:txBody>
          <a:bodyPr>
            <a:normAutofit/>
          </a:bodyPr>
          <a:lstStyle/>
          <a:p>
            <a:r>
              <a:rPr lang="ru-RU" b="1" dirty="0" smtClean="0"/>
              <a:t>Интерфейс программы</a:t>
            </a:r>
            <a:r>
              <a:rPr lang="ru-RU" b="1" dirty="0"/>
              <a:t>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Спрайты </a:t>
            </a:r>
            <a:r>
              <a:rPr lang="ru-RU" b="1" dirty="0"/>
              <a:t>и </a:t>
            </a:r>
            <a:r>
              <a:rPr lang="ru-RU" b="1" dirty="0" smtClean="0"/>
              <a:t>сцены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1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538" y="170693"/>
            <a:ext cx="4168461" cy="61491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Проект 13. «Лабиринт»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68" y="914401"/>
            <a:ext cx="4327299" cy="3245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74477" y="5058162"/>
            <a:ext cx="544535" cy="260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8982" t="12771" r="23309" b="4413"/>
          <a:stretch/>
        </p:blipFill>
        <p:spPr>
          <a:xfrm>
            <a:off x="0" y="170693"/>
            <a:ext cx="3575497" cy="6282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41231" t="15774" r="24660" b="15493"/>
          <a:stretch/>
        </p:blipFill>
        <p:spPr>
          <a:xfrm>
            <a:off x="3584106" y="312360"/>
            <a:ext cx="3911398" cy="6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3894" t="22723" r="38031" b="28075"/>
          <a:stretch/>
        </p:blipFill>
        <p:spPr>
          <a:xfrm>
            <a:off x="8394623" y="3206839"/>
            <a:ext cx="3619771" cy="2963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612" t="27042" r="30670" b="44977"/>
          <a:stretch/>
        </p:blipFill>
        <p:spPr>
          <a:xfrm>
            <a:off x="0" y="478151"/>
            <a:ext cx="8394623" cy="4298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0148" t="19155" r="923" b="63005"/>
          <a:stretch/>
        </p:blipFill>
        <p:spPr>
          <a:xfrm>
            <a:off x="8446261" y="193180"/>
            <a:ext cx="3568133" cy="2690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772" y="389635"/>
            <a:ext cx="3884317" cy="614917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Проект 15. «Сад»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650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489" y="187626"/>
            <a:ext cx="10058400" cy="65355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Проект 16. «Учимся считать»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457" y="1073002"/>
            <a:ext cx="11073256" cy="128383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Если присмотреться к командам из </a:t>
            </a:r>
            <a:r>
              <a:rPr lang="ru-RU" dirty="0" smtClean="0"/>
              <a:t>блока </a:t>
            </a:r>
            <a:r>
              <a:rPr lang="ru-RU" b="1" dirty="0" smtClean="0"/>
              <a:t>Операторы</a:t>
            </a:r>
            <a:r>
              <a:rPr lang="ru-RU" dirty="0"/>
              <a:t>, то можно заметить, что это кирпичики, которые не могут использоваться сами по себе. Они не соединяются с другими кирпичиками, а вкладываются в них. Это видно по их форме. Будем вкладывать зелёные кирпичики в  команду </a:t>
            </a:r>
            <a:r>
              <a:rPr lang="ru-RU" b="1" dirty="0"/>
              <a:t>Сказать</a:t>
            </a:r>
            <a:r>
              <a:rPr lang="ru-RU" dirty="0"/>
              <a:t> из </a:t>
            </a:r>
            <a:r>
              <a:rPr lang="ru-RU" b="1" dirty="0"/>
              <a:t>фиолетового ящика.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612" t="30986" r="39534" b="52676"/>
          <a:stretch/>
        </p:blipFill>
        <p:spPr>
          <a:xfrm>
            <a:off x="285911" y="2820475"/>
            <a:ext cx="8379847" cy="3142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3236" t="23098" r="10388" b="58686"/>
          <a:stretch/>
        </p:blipFill>
        <p:spPr>
          <a:xfrm>
            <a:off x="9095060" y="3085966"/>
            <a:ext cx="2060620" cy="18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4067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Проект 17. «Привет!»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8034" y="1060123"/>
            <a:ext cx="10210371" cy="100049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Посмотрите на следующий </a:t>
            </a:r>
            <a:r>
              <a:rPr lang="ru-RU" dirty="0" smtClean="0"/>
              <a:t>скрипт. </a:t>
            </a:r>
            <a:r>
              <a:rPr lang="ru-RU" dirty="0"/>
              <a:t>Здесь используется команда из </a:t>
            </a:r>
            <a:r>
              <a:rPr lang="ru-RU" dirty="0" smtClean="0"/>
              <a:t>блока</a:t>
            </a:r>
            <a:r>
              <a:rPr lang="ru-RU" dirty="0"/>
              <a:t> </a:t>
            </a:r>
            <a:r>
              <a:rPr lang="ru-RU" i="1" dirty="0"/>
              <a:t>Сенсоры</a:t>
            </a:r>
            <a:r>
              <a:rPr lang="ru-RU" dirty="0"/>
              <a:t>, о котором мы ещё будем говорить. При запуске скрипта нужно будет ввести с клавиатуры ваше имя. Спрайт будет приветствовать вас.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166" t="17652" r="42388" b="61690"/>
          <a:stretch/>
        </p:blipFill>
        <p:spPr>
          <a:xfrm>
            <a:off x="824247" y="2550018"/>
            <a:ext cx="6471285" cy="3631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3687" t="22160" r="5281" b="56995"/>
          <a:stretch/>
        </p:blipFill>
        <p:spPr>
          <a:xfrm>
            <a:off x="8190963" y="2936382"/>
            <a:ext cx="2810144" cy="22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03" y="157815"/>
            <a:ext cx="5973221" cy="756586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Проект 18. «</a:t>
            </a:r>
            <a:r>
              <a:rPr lang="ru-RU" sz="3600" b="1" dirty="0" err="1" smtClean="0"/>
              <a:t>Угадалка</a:t>
            </a:r>
            <a:r>
              <a:rPr lang="ru-RU" sz="3600" b="1" dirty="0" smtClean="0"/>
              <a:t>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245" y="1300768"/>
            <a:ext cx="4170178" cy="441745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b="1" dirty="0"/>
              <a:t>Условия</a:t>
            </a:r>
            <a:r>
              <a:rPr lang="ru-RU" dirty="0"/>
              <a:t> - это кирпичики, которые помогают скрипту разветвляться. Посмотрим на них </a:t>
            </a:r>
            <a:r>
              <a:rPr lang="ru-RU" dirty="0" smtClean="0"/>
              <a:t>повнимательнее. В блоке </a:t>
            </a:r>
            <a:r>
              <a:rPr lang="ru-RU" b="1" dirty="0" smtClean="0"/>
              <a:t>Управление</a:t>
            </a:r>
            <a:r>
              <a:rPr lang="ru-RU" dirty="0" smtClean="0"/>
              <a:t> можно </a:t>
            </a:r>
            <a:r>
              <a:rPr lang="ru-RU" dirty="0"/>
              <a:t>найти </a:t>
            </a:r>
            <a:r>
              <a:rPr lang="ru-RU" u="sng" dirty="0"/>
              <a:t>три такие </a:t>
            </a:r>
            <a:r>
              <a:rPr lang="ru-RU" u="sng" dirty="0" smtClean="0"/>
              <a:t>команды</a:t>
            </a:r>
            <a:r>
              <a:rPr lang="ru-RU" dirty="0" smtClean="0"/>
              <a:t>. </a:t>
            </a:r>
            <a:r>
              <a:rPr lang="ru-RU" dirty="0"/>
              <a:t>Как видим, после слов </a:t>
            </a:r>
            <a:r>
              <a:rPr lang="ru-RU" i="1" dirty="0"/>
              <a:t>если</a:t>
            </a:r>
            <a:r>
              <a:rPr lang="ru-RU" dirty="0"/>
              <a:t> и </a:t>
            </a:r>
            <a:r>
              <a:rPr lang="ru-RU" i="1" dirty="0"/>
              <a:t>ждать до</a:t>
            </a:r>
            <a:r>
              <a:rPr lang="ru-RU" dirty="0"/>
              <a:t> в кирпичики вкладываются условия, которые могут иметь значение </a:t>
            </a:r>
            <a:r>
              <a:rPr lang="ru-RU" i="1" dirty="0"/>
              <a:t>истина</a:t>
            </a:r>
            <a:r>
              <a:rPr lang="ru-RU" dirty="0"/>
              <a:t> или </a:t>
            </a:r>
            <a:r>
              <a:rPr lang="ru-RU" i="1" dirty="0"/>
              <a:t>ложь</a:t>
            </a:r>
            <a:r>
              <a:rPr lang="ru-RU" dirty="0" smtClean="0"/>
              <a:t>.</a:t>
            </a:r>
          </a:p>
          <a:p>
            <a:r>
              <a:rPr lang="ru-RU" dirty="0"/>
              <a:t>Теперь попробуйте поиграть с Котом в "</a:t>
            </a:r>
            <a:r>
              <a:rPr lang="ru-RU" dirty="0" err="1"/>
              <a:t>Угадалку</a:t>
            </a:r>
            <a:r>
              <a:rPr lang="ru-RU" dirty="0"/>
              <a:t>". Он задумал число от 1 до 100. Нужно отгадать число как можно быстрее.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30" t="42065" r="84348" b="32637"/>
          <a:stretch/>
        </p:blipFill>
        <p:spPr>
          <a:xfrm>
            <a:off x="4456696" y="1300768"/>
            <a:ext cx="1716779" cy="3181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513" t="21408" r="41337" b="29703"/>
          <a:stretch/>
        </p:blipFill>
        <p:spPr>
          <a:xfrm>
            <a:off x="6173475" y="0"/>
            <a:ext cx="5610694" cy="68253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33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3124" t="15024" r="-128" b="14366"/>
          <a:stretch/>
        </p:blipFill>
        <p:spPr>
          <a:xfrm>
            <a:off x="4164179" y="0"/>
            <a:ext cx="8027821" cy="6767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153" y="476519"/>
            <a:ext cx="4118664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Управление кошкой: стрелки вверх, вправо, вниз, влево. </a:t>
            </a:r>
          </a:p>
          <a:p>
            <a:r>
              <a:rPr lang="ru-RU" dirty="0" smtClean="0"/>
              <a:t>Когда кошка ловит мышку: кошка говорит «Поймала!», а мышка говорит «Ой!», меняет цвет на красный и программа останавливается.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3658" t="16526" r="34876" b="29953"/>
          <a:stretch/>
        </p:blipFill>
        <p:spPr>
          <a:xfrm>
            <a:off x="172152" y="2485856"/>
            <a:ext cx="4146769" cy="42819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36416" y="5013522"/>
            <a:ext cx="396669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Попробуйте изменить программу: добавьте вначале заставку с названием игры и кнопкой СТАРТ, а в конце заставку с кнопками «Начать заново» или СТОП. Сделайте несколько уровней с разными фонами, скоростями и объектами.</a:t>
            </a:r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90" y="1"/>
            <a:ext cx="5844433" cy="4765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Проект 19. Игра «Кошки-мышки»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482447" y="0"/>
            <a:ext cx="5844433" cy="4765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70C0"/>
                </a:solidFill>
              </a:rPr>
              <a:t>Проект </a:t>
            </a:r>
            <a:r>
              <a:rPr lang="en-US" sz="2800" b="1" dirty="0" smtClean="0">
                <a:solidFill>
                  <a:srgbClr val="0070C0"/>
                </a:solidFill>
              </a:rPr>
              <a:t>20</a:t>
            </a:r>
            <a:r>
              <a:rPr lang="ru-RU" sz="2800" b="1" dirty="0" smtClean="0">
                <a:solidFill>
                  <a:srgbClr val="0070C0"/>
                </a:solidFill>
              </a:rPr>
              <a:t>. Сказка «Репка»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052" t="17827" r="845" b="17240"/>
          <a:stretch/>
        </p:blipFill>
        <p:spPr>
          <a:xfrm>
            <a:off x="2675964" y="820271"/>
            <a:ext cx="9278471" cy="4450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6650" r="94265" b="34696"/>
          <a:stretch/>
        </p:blipFill>
        <p:spPr>
          <a:xfrm>
            <a:off x="593281" y="0"/>
            <a:ext cx="1423778" cy="679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6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" b="6144"/>
          <a:stretch/>
        </p:blipFill>
        <p:spPr>
          <a:xfrm>
            <a:off x="882866" y="126124"/>
            <a:ext cx="10405243" cy="6259277"/>
          </a:xfrm>
        </p:spPr>
      </p:pic>
      <p:sp>
        <p:nvSpPr>
          <p:cNvPr id="3" name="TextBox 2"/>
          <p:cNvSpPr txBox="1"/>
          <p:nvPr/>
        </p:nvSpPr>
        <p:spPr>
          <a:xfrm>
            <a:off x="490828" y="5515022"/>
            <a:ext cx="229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Версия </a:t>
            </a:r>
            <a:r>
              <a:rPr lang="en-US" sz="2000" b="1" dirty="0" smtClean="0"/>
              <a:t>Scratch 1.4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1810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772" y="177513"/>
            <a:ext cx="8076932" cy="64615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739425" y="1777284"/>
            <a:ext cx="2176530" cy="940157"/>
          </a:xfrm>
          <a:prstGeom prst="wedgeRoundRectCallout">
            <a:avLst>
              <a:gd name="adj1" fmla="val -24755"/>
              <a:gd name="adj2" fmla="val 10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Поле для скрипта активного спрайта или сцены </a:t>
            </a:r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9491730" y="1339402"/>
            <a:ext cx="942036" cy="502277"/>
          </a:xfrm>
          <a:prstGeom prst="wedgeRoundRectCallout">
            <a:avLst>
              <a:gd name="adj1" fmla="val -24755"/>
              <a:gd name="adj2" fmla="val 10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СЦЕНА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8010658" y="4340180"/>
            <a:ext cx="1313645" cy="708338"/>
          </a:xfrm>
          <a:prstGeom prst="wedgeRoundRectCallout">
            <a:avLst>
              <a:gd name="adj1" fmla="val -95343"/>
              <a:gd name="adj2" fmla="val -55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Активный спрайт</a:t>
            </a:r>
            <a:endParaRPr lang="ru-RU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8178085" y="1056068"/>
            <a:ext cx="1004552" cy="412123"/>
          </a:xfrm>
          <a:prstGeom prst="wedgeRoundRectCallout">
            <a:avLst>
              <a:gd name="adj1" fmla="val -11651"/>
              <a:gd name="adj2" fmla="val 10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СПРАЙТ</a:t>
            </a:r>
            <a:endParaRPr lang="ru-RU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795493" y="359215"/>
            <a:ext cx="1120462" cy="503670"/>
          </a:xfrm>
          <a:prstGeom prst="wedgeRoundRectCallout">
            <a:avLst>
              <a:gd name="adj1" fmla="val 69251"/>
              <a:gd name="adj2" fmla="val 37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Запуск скрипта</a:t>
            </a:r>
            <a:endParaRPr lang="ru-RU" sz="1600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7753081" y="359215"/>
            <a:ext cx="1313645" cy="503670"/>
          </a:xfrm>
          <a:prstGeom prst="wedgeRoundRectCallout">
            <a:avLst>
              <a:gd name="adj1" fmla="val -65063"/>
              <a:gd name="adj2" fmla="val 243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Остановка скрипта</a:t>
            </a:r>
            <a:endParaRPr lang="ru-RU" sz="1600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18564" y="862885"/>
            <a:ext cx="1313645" cy="708338"/>
          </a:xfrm>
          <a:prstGeom prst="wedgeRoundRectCallout">
            <a:avLst>
              <a:gd name="adj1" fmla="val 81128"/>
              <a:gd name="adj2" fmla="val 879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Блоки команд</a:t>
            </a:r>
            <a:endParaRPr lang="ru-RU" dirty="0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4481849" y="1017432"/>
            <a:ext cx="1210614" cy="321970"/>
          </a:xfrm>
          <a:prstGeom prst="wedgeRoundRectCallout">
            <a:avLst>
              <a:gd name="adj1" fmla="val -120416"/>
              <a:gd name="adj2" fmla="val 126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Команды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4641" y="3663503"/>
            <a:ext cx="1941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Версия </a:t>
            </a:r>
            <a:r>
              <a:rPr lang="en-US" sz="2000" b="1" dirty="0" smtClean="0"/>
              <a:t>Scratch Desktop</a:t>
            </a:r>
            <a:endParaRPr lang="ru-RU" sz="2000" b="1" dirty="0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9761381" y="3938967"/>
            <a:ext cx="2430619" cy="1012242"/>
          </a:xfrm>
          <a:prstGeom prst="wedgeRoundRectCallout">
            <a:avLst>
              <a:gd name="adj1" fmla="val -61674"/>
              <a:gd name="adj2" fmla="val 332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Поле, в котором отображаются все скрипты и поля, используемые в данном проекте</a:t>
            </a:r>
            <a:endParaRPr lang="ru-RU" sz="1400" dirty="0"/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4240549" y="0"/>
            <a:ext cx="1210614" cy="321970"/>
          </a:xfrm>
          <a:prstGeom prst="wedgeRoundRectCallout">
            <a:avLst>
              <a:gd name="adj1" fmla="val -113073"/>
              <a:gd name="adj2" fmla="val 560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Меню</a:t>
            </a:r>
            <a:endParaRPr lang="ru-RU" dirty="0"/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10553029" y="5440965"/>
            <a:ext cx="1313645" cy="708338"/>
          </a:xfrm>
          <a:prstGeom prst="wedgeRoundRectCallout">
            <a:avLst>
              <a:gd name="adj1" fmla="val -85675"/>
              <a:gd name="adj2" fmla="val 465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Выбрать фон</a:t>
            </a:r>
            <a:endParaRPr lang="ru-RU" dirty="0"/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7860182" y="5327109"/>
            <a:ext cx="1313645" cy="708338"/>
          </a:xfrm>
          <a:prstGeom prst="wedgeRoundRectCallout">
            <a:avLst>
              <a:gd name="adj1" fmla="val 67076"/>
              <a:gd name="adj2" fmla="val 572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Выбрать спрайт</a:t>
            </a:r>
            <a:endParaRPr lang="ru-RU" dirty="0"/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7203360" y="2616199"/>
            <a:ext cx="974726" cy="431993"/>
          </a:xfrm>
          <a:prstGeom prst="wedgeRoundRectCallout">
            <a:avLst>
              <a:gd name="adj1" fmla="val -3415"/>
              <a:gd name="adj2" fmla="val 1357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Имя скрипта</a:t>
            </a:r>
            <a:endParaRPr lang="ru-RU" sz="1400" dirty="0"/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10514170" y="196115"/>
            <a:ext cx="1352504" cy="502277"/>
          </a:xfrm>
          <a:prstGeom prst="wedgeRoundRectCallout">
            <a:avLst>
              <a:gd name="adj1" fmla="val -83879"/>
              <a:gd name="adj2" fmla="val 595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Полноэкранный режим</a:t>
            </a:r>
            <a:endParaRPr lang="ru-RU" sz="1600" dirty="0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186477" y="5344187"/>
            <a:ext cx="1632038" cy="708338"/>
          </a:xfrm>
          <a:prstGeom prst="wedgeRoundRectCallout">
            <a:avLst>
              <a:gd name="adj1" fmla="val 74643"/>
              <a:gd name="adj2" fmla="val 62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Добавить другие блоки команд</a:t>
            </a:r>
            <a:endParaRPr lang="ru-RU" sz="1600" dirty="0"/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10374156" y="2293403"/>
            <a:ext cx="1352504" cy="502277"/>
          </a:xfrm>
          <a:prstGeom prst="wedgeRoundRectCallout">
            <a:avLst>
              <a:gd name="adj1" fmla="val -124256"/>
              <a:gd name="adj2" fmla="val 1657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Координаты скрипта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7845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501673"/>
          </a:xfrm>
        </p:spPr>
        <p:txBody>
          <a:bodyPr>
            <a:noAutofit/>
          </a:bodyPr>
          <a:lstStyle/>
          <a:p>
            <a:r>
              <a:rPr lang="ru-RU" sz="3600" b="1" dirty="0"/>
              <a:t>Спрайты и </a:t>
            </a:r>
            <a:r>
              <a:rPr lang="ru-RU" sz="3600" b="1" dirty="0" smtClean="0"/>
              <a:t>сцены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146" y="904890"/>
            <a:ext cx="6884025" cy="535076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200" dirty="0"/>
              <a:t>Герой, с которым происходят действия в проекте, называется </a:t>
            </a:r>
            <a:r>
              <a:rPr lang="ru-RU" sz="2200" b="1" dirty="0"/>
              <a:t>спрайтом</a:t>
            </a:r>
            <a:r>
              <a:rPr lang="ru-RU" sz="2200" dirty="0"/>
              <a:t>. По умолчанию это </a:t>
            </a:r>
            <a:r>
              <a:rPr lang="ru-RU" sz="2200" b="1" dirty="0"/>
              <a:t>кот</a:t>
            </a:r>
            <a:r>
              <a:rPr lang="ru-RU" sz="2200" dirty="0"/>
              <a:t>, но мы можем выбрать другого спрайта, либо придумать своего. Для этого нужно выбрать </a:t>
            </a:r>
            <a:r>
              <a:rPr lang="ru-RU" sz="2200" b="1" dirty="0" smtClean="0"/>
              <a:t>кнопку «Выбрать костюм».</a:t>
            </a:r>
          </a:p>
          <a:p>
            <a:r>
              <a:rPr lang="ru-RU" sz="2200" dirty="0" smtClean="0"/>
              <a:t>Мы можем </a:t>
            </a:r>
            <a:r>
              <a:rPr lang="ru-RU" sz="2200" dirty="0"/>
              <a:t>изменить костюм: что-то стереть или дорисовать детали.</a:t>
            </a:r>
            <a:br>
              <a:rPr lang="ru-RU" sz="2200" dirty="0"/>
            </a:br>
            <a:r>
              <a:rPr lang="ru-RU" sz="2200" dirty="0"/>
              <a:t>Можно нарисовать своего героя. Для этого после нажатия на </a:t>
            </a:r>
            <a:r>
              <a:rPr lang="ru-RU" sz="2200" b="1" i="1" dirty="0"/>
              <a:t>Рисовать</a:t>
            </a:r>
            <a:r>
              <a:rPr lang="ru-RU" sz="2200" i="1" dirty="0"/>
              <a:t> </a:t>
            </a:r>
            <a:r>
              <a:rPr lang="ru-RU" sz="2200" dirty="0"/>
              <a:t>придётся поработать в графическом редакторе. </a:t>
            </a:r>
            <a:endParaRPr lang="ru-RU" sz="2200" dirty="0" smtClean="0"/>
          </a:p>
          <a:p>
            <a:r>
              <a:rPr lang="ru-RU" sz="2200" dirty="0"/>
              <a:t>Все действия в программе происходят </a:t>
            </a:r>
            <a:r>
              <a:rPr lang="ru-RU" sz="2200" b="1" dirty="0"/>
              <a:t>на сцене</a:t>
            </a:r>
            <a:r>
              <a:rPr lang="ru-RU" sz="2200" dirty="0"/>
              <a:t>. По умолчанию это </a:t>
            </a:r>
            <a:r>
              <a:rPr lang="ru-RU" sz="2200" b="1" dirty="0"/>
              <a:t>белый лист</a:t>
            </a:r>
            <a:r>
              <a:rPr lang="ru-RU" sz="2200" dirty="0"/>
              <a:t>, но мы можем сделать её такой, какой захотим. Для этого сделайте активной сцену и </a:t>
            </a:r>
            <a:r>
              <a:rPr lang="ru-RU" sz="2200" dirty="0" smtClean="0"/>
              <a:t>нажмите </a:t>
            </a:r>
            <a:r>
              <a:rPr lang="ru-RU" sz="2200" b="1" dirty="0"/>
              <a:t>кнопку «Выбрать </a:t>
            </a:r>
            <a:r>
              <a:rPr lang="ru-RU" sz="2200" b="1" dirty="0" smtClean="0"/>
              <a:t>фон». </a:t>
            </a:r>
            <a:r>
              <a:rPr lang="ru-RU" sz="2200" dirty="0" smtClean="0"/>
              <a:t>Теперь </a:t>
            </a:r>
            <a:r>
              <a:rPr lang="ru-RU" sz="2200" dirty="0"/>
              <a:t>можно рисовать сцену в графическом редакторе или выбрать фон из имеющегося шаблона </a:t>
            </a:r>
            <a:endParaRPr lang="ru-RU" sz="22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2191" t="16931" b="49206"/>
          <a:stretch/>
        </p:blipFill>
        <p:spPr>
          <a:xfrm>
            <a:off x="7507389" y="788276"/>
            <a:ext cx="4173069" cy="29899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37714" y="4279890"/>
            <a:ext cx="37294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Задание. </a:t>
            </a:r>
            <a:r>
              <a:rPr lang="ru-RU" dirty="0" smtClean="0"/>
              <a:t>Попробуйте поэкспериментировать со спрайтами и сценами, освойте графический редактор среды </a:t>
            </a:r>
            <a:r>
              <a:rPr lang="ru-RU" dirty="0" err="1" smtClean="0"/>
              <a:t>Scratch</a:t>
            </a:r>
            <a:r>
              <a:rPr lang="ru-RU" dirty="0" smtClean="0"/>
              <a:t>. У меня получилось вот что.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1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392" y="43543"/>
            <a:ext cx="10058400" cy="895531"/>
          </a:xfrm>
        </p:spPr>
        <p:txBody>
          <a:bodyPr/>
          <a:lstStyle/>
          <a:p>
            <a:r>
              <a:rPr lang="ru-RU" dirty="0" smtClean="0"/>
              <a:t>Блоки команд. Скрипты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7392" y="1364077"/>
            <a:ext cx="9419976" cy="408368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800" dirty="0"/>
              <a:t>В среде </a:t>
            </a:r>
            <a:r>
              <a:rPr lang="ru-RU" sz="2800" i="1" dirty="0" err="1"/>
              <a:t>Скрэтч</a:t>
            </a:r>
            <a:r>
              <a:rPr lang="ru-RU" sz="2800" dirty="0"/>
              <a:t> </a:t>
            </a:r>
            <a:r>
              <a:rPr lang="ru-RU" sz="2800" dirty="0" smtClean="0"/>
              <a:t>есть </a:t>
            </a:r>
            <a:r>
              <a:rPr lang="ru-RU" sz="2800" b="1" dirty="0" smtClean="0"/>
              <a:t>команды</a:t>
            </a:r>
            <a:r>
              <a:rPr lang="ru-RU" sz="2800" dirty="0"/>
              <a:t>, которые можно давать </a:t>
            </a:r>
            <a:r>
              <a:rPr lang="ru-RU" sz="2800" b="1" dirty="0"/>
              <a:t>спрайтам</a:t>
            </a:r>
            <a:r>
              <a:rPr lang="ru-RU" sz="2800" dirty="0"/>
              <a:t> и </a:t>
            </a:r>
            <a:r>
              <a:rPr lang="ru-RU" sz="2800" b="1" dirty="0"/>
              <a:t>сценам</a:t>
            </a:r>
            <a:r>
              <a:rPr lang="ru-RU" sz="2800" dirty="0"/>
              <a:t>. Собирая из команд </a:t>
            </a:r>
            <a:r>
              <a:rPr lang="ru-RU" sz="2800" b="1" dirty="0"/>
              <a:t>скрипт</a:t>
            </a:r>
            <a:r>
              <a:rPr lang="ru-RU" sz="2800" dirty="0"/>
              <a:t>, мы получим </a:t>
            </a:r>
            <a:r>
              <a:rPr lang="ru-RU" sz="2800" b="1" dirty="0"/>
              <a:t>сценарий</a:t>
            </a:r>
            <a:r>
              <a:rPr lang="ru-RU" sz="2800" dirty="0"/>
              <a:t>, по которому объекты смогут перемещаться, разговаривать, реагировать на наши действия. </a:t>
            </a:r>
            <a:endParaRPr lang="ru-RU" sz="2800" dirty="0" smtClean="0"/>
          </a:p>
          <a:p>
            <a:r>
              <a:rPr lang="ru-RU" sz="2800" dirty="0"/>
              <a:t>Давайте попробуем собрать </a:t>
            </a:r>
            <a:r>
              <a:rPr lang="ru-RU" sz="2800" b="1" dirty="0"/>
              <a:t>скрипт</a:t>
            </a:r>
            <a:r>
              <a:rPr lang="ru-RU" sz="2800" dirty="0"/>
              <a:t> для героя, используя </a:t>
            </a:r>
            <a:r>
              <a:rPr lang="ru-RU" sz="2800" dirty="0" smtClean="0"/>
              <a:t>команды из разных блоков. </a:t>
            </a:r>
            <a:r>
              <a:rPr lang="ru-RU" sz="2800" dirty="0"/>
              <a:t>Для этого нужно перетаскивать команды в центральную область окна </a:t>
            </a:r>
            <a:r>
              <a:rPr lang="ru-RU" sz="2800" i="1" dirty="0" err="1"/>
              <a:t>Скрэтч</a:t>
            </a:r>
            <a:r>
              <a:rPr lang="ru-RU" sz="2800" dirty="0"/>
              <a:t> и соединять друг с другом. </a:t>
            </a:r>
            <a:r>
              <a:rPr lang="ru-RU" sz="2800" dirty="0" smtClean="0"/>
              <a:t>Команды </a:t>
            </a:r>
            <a:r>
              <a:rPr lang="ru-RU" sz="2800" dirty="0"/>
              <a:t>могут применяться не только к объектам, но и к фону. </a:t>
            </a:r>
          </a:p>
        </p:txBody>
      </p:sp>
    </p:spTree>
    <p:extLst>
      <p:ext uri="{BB962C8B-B14F-4D97-AF65-F5344CB8AC3E}">
        <p14:creationId xmlns:p14="http://schemas.microsoft.com/office/powerpoint/2010/main" val="198255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5" y="128789"/>
            <a:ext cx="2650472" cy="73409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+mn-lt"/>
              </a:rPr>
              <a:t>Проект 1.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Анимация</a:t>
            </a:r>
            <a:r>
              <a:rPr lang="ru-RU" sz="2000" b="1" dirty="0">
                <a:solidFill>
                  <a:srgbClr val="0070C0"/>
                </a:solidFill>
                <a:latin typeface="+mn-lt"/>
              </a:rPr>
              <a:t>. Кот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бегает. 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213" t="10328" r="473" b="32207"/>
          <a:stretch/>
        </p:blipFill>
        <p:spPr>
          <a:xfrm>
            <a:off x="3311623" y="0"/>
            <a:ext cx="8880377" cy="5568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909" y="3924695"/>
            <a:ext cx="7196716" cy="265640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/>
              <a:t>Ход работы: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Запустить </a:t>
            </a:r>
            <a:r>
              <a:rPr lang="ru-RU" sz="1800" dirty="0"/>
              <a:t>программу </a:t>
            </a:r>
            <a:r>
              <a:rPr lang="en-US" sz="1800" dirty="0"/>
              <a:t>SCRATCH</a:t>
            </a:r>
            <a:endParaRPr lang="ru-RU" sz="1800" b="1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Вставить фон.</a:t>
            </a:r>
            <a:endParaRPr lang="ru-RU" sz="1800" dirty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Нажать </a:t>
            </a:r>
            <a:r>
              <a:rPr lang="ru-RU" sz="1800" dirty="0"/>
              <a:t>на </a:t>
            </a:r>
            <a:r>
              <a:rPr lang="ru-RU" sz="1800" b="1" dirty="0"/>
              <a:t>Спрайт 1 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Переименовать  </a:t>
            </a:r>
            <a:r>
              <a:rPr lang="ru-RU" sz="1800" b="1" dirty="0"/>
              <a:t>Спрайт1</a:t>
            </a:r>
            <a:r>
              <a:rPr lang="ru-RU" sz="1800" dirty="0"/>
              <a:t>  на  </a:t>
            </a:r>
            <a:r>
              <a:rPr lang="ru-RU" sz="1800" b="1" dirty="0"/>
              <a:t>Кот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Создать  </a:t>
            </a:r>
            <a:r>
              <a:rPr lang="ru-RU" sz="1800" b="1" dirty="0"/>
              <a:t>скрипт</a:t>
            </a:r>
            <a:r>
              <a:rPr lang="ru-RU" sz="1800" dirty="0"/>
              <a:t>  проекта  </a:t>
            </a:r>
            <a:r>
              <a:rPr lang="ru-RU" sz="1800" b="1" dirty="0" smtClean="0"/>
              <a:t>Кот</a:t>
            </a:r>
            <a:r>
              <a:rPr lang="ru-RU" sz="1800" dirty="0" smtClean="0"/>
              <a:t> (перетащим  нужные  блоки  управления на панель скриптов) 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 </a:t>
            </a:r>
            <a:r>
              <a:rPr lang="ru-RU" sz="1800" dirty="0"/>
              <a:t>Проверить  работу  скрипта </a:t>
            </a:r>
            <a:r>
              <a:rPr lang="ru-RU" sz="1800" dirty="0" smtClean="0"/>
              <a:t> </a:t>
            </a:r>
            <a:r>
              <a:rPr lang="ru-RU" sz="1800" dirty="0"/>
              <a:t>(нажмем ЛКМ на зеленый флажок) 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/>
              <a:t>Сохранить </a:t>
            </a:r>
            <a:r>
              <a:rPr lang="ru-RU" sz="1800" dirty="0"/>
              <a:t>проект </a:t>
            </a:r>
            <a:r>
              <a:rPr lang="ru-RU" sz="1800" b="1" dirty="0" smtClean="0"/>
              <a:t>Кот1_ФИО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365" y="1269746"/>
            <a:ext cx="301108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b="1" dirty="0" smtClean="0"/>
              <a:t>Цель</a:t>
            </a:r>
            <a:r>
              <a:rPr lang="ru-RU" sz="2000" dirty="0" smtClean="0"/>
              <a:t>: знакомство со средой </a:t>
            </a:r>
            <a:r>
              <a:rPr lang="en-US" sz="2000" dirty="0" smtClean="0"/>
              <a:t>SCRATCH</a:t>
            </a:r>
            <a:r>
              <a:rPr lang="ru-RU" sz="2000" dirty="0" smtClean="0"/>
              <a:t>. Бесконечное движение Кота с отражением от стен и сменой </a:t>
            </a:r>
          </a:p>
          <a:p>
            <a:r>
              <a:rPr lang="ru-RU" sz="2000" dirty="0" smtClean="0"/>
              <a:t> костюмов</a:t>
            </a:r>
            <a:endParaRPr lang="ru-RU" sz="2000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318976" y="167425"/>
            <a:ext cx="1313644" cy="476519"/>
          </a:xfrm>
          <a:prstGeom prst="wedgeRoundRectCallout">
            <a:avLst>
              <a:gd name="adj1" fmla="val -94233"/>
              <a:gd name="adj2" fmla="val 943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Из блока «События»</a:t>
            </a:r>
            <a:endParaRPr lang="ru-RU" sz="1400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488154" y="708339"/>
            <a:ext cx="1324770" cy="412124"/>
          </a:xfrm>
          <a:prstGeom prst="wedgeRoundRectCallout">
            <a:avLst>
              <a:gd name="adj1" fmla="val -94233"/>
              <a:gd name="adj2" fmla="val 943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Из блока «Управление»</a:t>
            </a:r>
            <a:endParaRPr lang="ru-RU" sz="1400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505774" y="1201796"/>
            <a:ext cx="1324770" cy="412124"/>
          </a:xfrm>
          <a:prstGeom prst="wedgeRoundRectCallout">
            <a:avLst>
              <a:gd name="adj1" fmla="val -94233"/>
              <a:gd name="adj2" fmla="val 943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Из блока «Движение»</a:t>
            </a:r>
            <a:endParaRPr lang="ru-RU" sz="1400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505773" y="1656617"/>
            <a:ext cx="1564727" cy="412124"/>
          </a:xfrm>
          <a:prstGeom prst="wedgeRoundRectCallout">
            <a:avLst>
              <a:gd name="adj1" fmla="val -79418"/>
              <a:gd name="adj2" fmla="val 6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Из блока «Внешний вид»</a:t>
            </a:r>
            <a:endParaRPr lang="ru-RU" sz="1400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5694218" y="2112131"/>
            <a:ext cx="1324770" cy="412124"/>
          </a:xfrm>
          <a:prstGeom prst="wedgeRoundRectCallout">
            <a:avLst>
              <a:gd name="adj1" fmla="val -94233"/>
              <a:gd name="adj2" fmla="val 943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Из блока «Управление»</a:t>
            </a:r>
            <a:endParaRPr lang="ru-RU" sz="1400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5970235" y="3431238"/>
            <a:ext cx="1324770" cy="412124"/>
          </a:xfrm>
          <a:prstGeom prst="wedgeRoundRectCallout">
            <a:avLst>
              <a:gd name="adj1" fmla="val -49514"/>
              <a:gd name="adj2" fmla="val -15306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Из блока «Движение»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356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5" y="128789"/>
            <a:ext cx="2650472" cy="772732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+mn-lt"/>
              </a:rPr>
              <a:t>Проект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2. </a:t>
            </a:r>
            <a:br>
              <a:rPr lang="ru-RU" sz="20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Анимация</a:t>
            </a:r>
            <a:r>
              <a:rPr lang="ru-RU" sz="2000" b="1" dirty="0">
                <a:solidFill>
                  <a:srgbClr val="0070C0"/>
                </a:solidFill>
                <a:latin typeface="+mn-lt"/>
              </a:rPr>
              <a:t>. Кот говорит, думает, меняет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цвет.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49" y="3274735"/>
            <a:ext cx="3705174" cy="281316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Ход работы: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Запустить </a:t>
            </a:r>
            <a:r>
              <a:rPr lang="ru-RU" sz="1600" dirty="0"/>
              <a:t>программу </a:t>
            </a:r>
            <a:r>
              <a:rPr lang="en-US" sz="1600" dirty="0" smtClean="0"/>
              <a:t>SCRATCH</a:t>
            </a:r>
            <a:endParaRPr lang="ru-RU" sz="1600" b="1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Вставить фон.</a:t>
            </a:r>
            <a:endParaRPr lang="ru-RU" sz="1600" dirty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Нажать </a:t>
            </a:r>
            <a:r>
              <a:rPr lang="ru-RU" sz="1600" dirty="0"/>
              <a:t>на </a:t>
            </a:r>
            <a:r>
              <a:rPr lang="ru-RU" sz="1600" b="1" dirty="0"/>
              <a:t>Спрайт 1 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Переименовать  </a:t>
            </a:r>
            <a:r>
              <a:rPr lang="ru-RU" sz="1600" b="1" dirty="0"/>
              <a:t>Спрайт1</a:t>
            </a:r>
            <a:r>
              <a:rPr lang="ru-RU" sz="1600" dirty="0"/>
              <a:t>  на  </a:t>
            </a:r>
            <a:r>
              <a:rPr lang="ru-RU" sz="1600" b="1" dirty="0"/>
              <a:t>Кот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Создать  </a:t>
            </a:r>
            <a:r>
              <a:rPr lang="ru-RU" sz="1600" b="1" dirty="0"/>
              <a:t>скрипт</a:t>
            </a:r>
            <a:r>
              <a:rPr lang="ru-RU" sz="1600" dirty="0"/>
              <a:t>  проекта  </a:t>
            </a:r>
            <a:r>
              <a:rPr lang="ru-RU" sz="1600" b="1" dirty="0" smtClean="0"/>
              <a:t>Кот</a:t>
            </a:r>
            <a:r>
              <a:rPr lang="ru-RU" sz="1600" dirty="0" smtClean="0"/>
              <a:t> (перетащим  нужные  блоки  управления на панель скриптов) 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 </a:t>
            </a:r>
            <a:r>
              <a:rPr lang="ru-RU" sz="1600" dirty="0"/>
              <a:t>Проверить  работу  скрипта </a:t>
            </a:r>
            <a:r>
              <a:rPr lang="ru-RU" sz="1600" dirty="0" smtClean="0"/>
              <a:t>(</a:t>
            </a:r>
            <a:r>
              <a:rPr lang="ru-RU" sz="1600" dirty="0"/>
              <a:t>нажмем ЛКМ на зеленый флажок) 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Сохранить </a:t>
            </a:r>
            <a:r>
              <a:rPr lang="ru-RU" sz="1600" dirty="0"/>
              <a:t>проект </a:t>
            </a:r>
            <a:r>
              <a:rPr lang="ru-RU" sz="1600" b="1" dirty="0" smtClean="0"/>
              <a:t>Кот</a:t>
            </a:r>
            <a:r>
              <a:rPr lang="en-US" sz="1600" b="1" dirty="0" smtClean="0"/>
              <a:t>2</a:t>
            </a:r>
            <a:r>
              <a:rPr lang="ru-RU" sz="1600" b="1" dirty="0" smtClean="0"/>
              <a:t>_ФИО 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849" y="1062373"/>
            <a:ext cx="3448962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Цель: знакомство со средой </a:t>
            </a:r>
            <a:r>
              <a:rPr lang="en-US" dirty="0" smtClean="0"/>
              <a:t>SCRATCH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Кот при нажатии на </a:t>
            </a:r>
            <a:r>
              <a:rPr lang="ru-RU" b="1" dirty="0" smtClean="0"/>
              <a:t>стрелки вверх-вниз </a:t>
            </a:r>
            <a:r>
              <a:rPr lang="ru-RU" dirty="0" smtClean="0"/>
              <a:t>Кот </a:t>
            </a:r>
            <a:r>
              <a:rPr lang="ru-RU" b="1" dirty="0" smtClean="0"/>
              <a:t>меняет цвет</a:t>
            </a:r>
            <a:r>
              <a:rPr lang="ru-RU" dirty="0" smtClean="0"/>
              <a:t>;  при  нажатии  </a:t>
            </a:r>
            <a:r>
              <a:rPr lang="ru-RU" b="1" dirty="0" smtClean="0"/>
              <a:t>на  пробел  </a:t>
            </a:r>
            <a:r>
              <a:rPr lang="ru-RU" dirty="0" smtClean="0"/>
              <a:t>Кот  </a:t>
            </a:r>
            <a:r>
              <a:rPr lang="ru-RU" b="1" dirty="0" smtClean="0"/>
              <a:t>говорит</a:t>
            </a:r>
            <a:r>
              <a:rPr lang="ru-RU" dirty="0" smtClean="0"/>
              <a:t>  «Привет!»; </a:t>
            </a:r>
            <a:r>
              <a:rPr lang="ru-RU" b="1" dirty="0" smtClean="0"/>
              <a:t>при щелчке </a:t>
            </a:r>
            <a:r>
              <a:rPr lang="ru-RU" dirty="0" smtClean="0"/>
              <a:t>мышью </a:t>
            </a:r>
            <a:r>
              <a:rPr lang="ru-RU" b="1" dirty="0" smtClean="0"/>
              <a:t>по Коту </a:t>
            </a:r>
            <a:r>
              <a:rPr lang="ru-RU" dirty="0" smtClean="0"/>
              <a:t>он мурлычет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2720" t="11831" b="54179"/>
          <a:stretch/>
        </p:blipFill>
        <p:spPr>
          <a:xfrm>
            <a:off x="8971341" y="4526923"/>
            <a:ext cx="3195839" cy="23310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616" t="17840" r="39534" b="44226"/>
          <a:stretch/>
        </p:blipFill>
        <p:spPr>
          <a:xfrm>
            <a:off x="7311847" y="42001"/>
            <a:ext cx="4706947" cy="4484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9067" t="37747" r="43326" b="10868"/>
          <a:stretch/>
        </p:blipFill>
        <p:spPr>
          <a:xfrm>
            <a:off x="3836539" y="0"/>
            <a:ext cx="3649860" cy="54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5" y="128789"/>
            <a:ext cx="2650472" cy="772732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+mn-lt"/>
              </a:rPr>
              <a:t>Проект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3. </a:t>
            </a:r>
            <a:br>
              <a:rPr lang="ru-RU" sz="20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Взаимодействие лошади и льва.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25" y="4121043"/>
            <a:ext cx="3705174" cy="264495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/>
              <a:t>Ход работы: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Запустить </a:t>
            </a:r>
            <a:r>
              <a:rPr lang="ru-RU" sz="1600" dirty="0"/>
              <a:t>программу </a:t>
            </a:r>
            <a:r>
              <a:rPr lang="en-US" sz="1600" dirty="0" smtClean="0"/>
              <a:t>SCRATCH</a:t>
            </a:r>
            <a:endParaRPr lang="ru-RU" sz="1600" b="1" dirty="0" smtClean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Вставить фон.</a:t>
            </a:r>
            <a:endParaRPr lang="ru-RU" sz="1600" dirty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Загрузить спрайты лошади и льва.</a:t>
            </a:r>
            <a:r>
              <a:rPr lang="ru-RU" sz="1600" b="1" dirty="0" smtClean="0"/>
              <a:t>   </a:t>
            </a:r>
            <a:endParaRPr lang="ru-RU" sz="1600" b="1" dirty="0"/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Создать  </a:t>
            </a:r>
            <a:r>
              <a:rPr lang="ru-RU" sz="1600" b="1" dirty="0" smtClean="0"/>
              <a:t>скрипты</a:t>
            </a:r>
            <a:r>
              <a:rPr lang="ru-RU" sz="1600" dirty="0" smtClean="0"/>
              <a:t>  для  </a:t>
            </a:r>
            <a:r>
              <a:rPr lang="ru-RU" sz="1600" b="1" dirty="0" smtClean="0"/>
              <a:t>Лошади</a:t>
            </a:r>
            <a:r>
              <a:rPr lang="ru-RU" sz="1600" dirty="0" smtClean="0"/>
              <a:t> и </a:t>
            </a:r>
            <a:r>
              <a:rPr lang="ru-RU" sz="1600" b="1" dirty="0" smtClean="0"/>
              <a:t>Льва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 </a:t>
            </a:r>
            <a:r>
              <a:rPr lang="ru-RU" sz="1600" dirty="0"/>
              <a:t>Проверить  работу  скрипта </a:t>
            </a:r>
            <a:r>
              <a:rPr lang="ru-RU" sz="1600" dirty="0" smtClean="0"/>
              <a:t>(</a:t>
            </a:r>
            <a:r>
              <a:rPr lang="ru-RU" sz="1600" dirty="0"/>
              <a:t>нажмем ЛКМ на зеленый флажок)  </a:t>
            </a:r>
          </a:p>
          <a:p>
            <a:pPr marL="457200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/>
              <a:t>Сохранить </a:t>
            </a:r>
            <a:r>
              <a:rPr lang="ru-RU" sz="1600" dirty="0"/>
              <a:t>проект </a:t>
            </a:r>
            <a:r>
              <a:rPr lang="ru-RU" sz="1600" b="1" dirty="0" smtClean="0"/>
              <a:t>Лев и </a:t>
            </a:r>
            <a:r>
              <a:rPr lang="ru-RU" sz="1600" b="1" dirty="0" err="1" smtClean="0"/>
              <a:t>лошадь_ФИО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849" y="1062373"/>
            <a:ext cx="3448962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Цель: дальнейшее знакомство со средой </a:t>
            </a:r>
            <a:r>
              <a:rPr lang="en-US" dirty="0" smtClean="0"/>
              <a:t>SCRATCH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Создать объект Лошадка, которая скачет вперёд-назад и при ударе о край говорит «Ой!». При ударе Лошадки о край Лев должен сказать «Бедняжка!», сменить костюм и сделать шаг вперед.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1969" t="11267" r="923" b="54742"/>
          <a:stretch/>
        </p:blipFill>
        <p:spPr>
          <a:xfrm>
            <a:off x="9010917" y="4526924"/>
            <a:ext cx="3181083" cy="23310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7265" t="11455" r="40585" b="17747"/>
          <a:stretch/>
        </p:blipFill>
        <p:spPr>
          <a:xfrm>
            <a:off x="3785023" y="70491"/>
            <a:ext cx="3800633" cy="66955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5527" t="11267" r="39383" b="36150"/>
          <a:stretch/>
        </p:blipFill>
        <p:spPr>
          <a:xfrm>
            <a:off x="7665505" y="70491"/>
            <a:ext cx="3191385" cy="53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703</TotalTime>
  <Words>1138</Words>
  <Application>Microsoft Office PowerPoint</Application>
  <PresentationFormat>Широкоэкранный</PresentationFormat>
  <Paragraphs>154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Calibri</vt:lpstr>
      <vt:lpstr>Calibri Light</vt:lpstr>
      <vt:lpstr>Ретро</vt:lpstr>
      <vt:lpstr>Презентация PowerPoint</vt:lpstr>
      <vt:lpstr>Интерфейс программы.  Спрайты и сцены</vt:lpstr>
      <vt:lpstr>Презентация PowerPoint</vt:lpstr>
      <vt:lpstr>Презентация PowerPoint</vt:lpstr>
      <vt:lpstr>Спрайты и сцены</vt:lpstr>
      <vt:lpstr>Блоки команд. Скрипты</vt:lpstr>
      <vt:lpstr>Проект 1.  Анимация. Кот бегает. </vt:lpstr>
      <vt:lpstr>Проект 2.  Анимация. Кот говорит, думает, меняет цвет.</vt:lpstr>
      <vt:lpstr>Проект 3.  Взаимодействие лошади и льва.</vt:lpstr>
      <vt:lpstr>Проект 4.  Берегись автомобиля.</vt:lpstr>
      <vt:lpstr>Проект 5.  Гонки по вертикали.</vt:lpstr>
      <vt:lpstr>Проект 6. «Движение спрайта по экрану»</vt:lpstr>
      <vt:lpstr>Проект 7.  Управляемый робот.</vt:lpstr>
      <vt:lpstr>Проект 8.  «Кругосветное путешествие Магеллана»</vt:lpstr>
      <vt:lpstr>Проект 8.  «Кругосветное путешествие Магеллана» (продолжение)</vt:lpstr>
      <vt:lpstr>Проект 9.  Рисование. Разноцветные кольца.</vt:lpstr>
      <vt:lpstr>Проект 10.  Рисование. Дом и солнце.</vt:lpstr>
      <vt:lpstr>Проект 11.  Рисование. Узоры и орнаменты.</vt:lpstr>
      <vt:lpstr>Проект 12. «Кот и попугай»</vt:lpstr>
      <vt:lpstr>Проект 13. «Лабиринт»</vt:lpstr>
      <vt:lpstr>Проект 15. «Сад»</vt:lpstr>
      <vt:lpstr>Проект 16. «Учимся считать»</vt:lpstr>
      <vt:lpstr>Проект 17. «Привет!» </vt:lpstr>
      <vt:lpstr>Проект 18. «Угадалка»</vt:lpstr>
      <vt:lpstr>Проект 19. Игра «Кошки-мышки»</vt:lpstr>
      <vt:lpstr>Презентация PowerPoint</vt:lpstr>
    </vt:vector>
  </TitlesOfParts>
  <Company>МАОУДО Центр Диалог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SCRATCH</dc:title>
  <dc:creator>Марина Ивановна Малышева</dc:creator>
  <cp:lastModifiedBy>Марина Ивановна Малышева</cp:lastModifiedBy>
  <cp:revision>163</cp:revision>
  <dcterms:created xsi:type="dcterms:W3CDTF">2019-05-27T12:01:08Z</dcterms:created>
  <dcterms:modified xsi:type="dcterms:W3CDTF">2019-06-21T08:52:11Z</dcterms:modified>
</cp:coreProperties>
</file>