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8" r:id="rId2"/>
    <p:sldId id="307" r:id="rId3"/>
    <p:sldId id="258" r:id="rId4"/>
    <p:sldId id="259" r:id="rId5"/>
    <p:sldId id="272" r:id="rId6"/>
    <p:sldId id="273" r:id="rId7"/>
    <p:sldId id="260" r:id="rId8"/>
    <p:sldId id="267" r:id="rId9"/>
    <p:sldId id="283" r:id="rId10"/>
    <p:sldId id="290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A5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860" autoAdjust="0"/>
  </p:normalViewPr>
  <p:slideViewPr>
    <p:cSldViewPr>
      <p:cViewPr>
        <p:scale>
          <a:sx n="75" d="100"/>
          <a:sy n="75" d="100"/>
        </p:scale>
        <p:origin x="-123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4A94-33BD-4A42-A02B-23ED25A326E7}" type="datetimeFigureOut">
              <a:rPr lang="ru-RU" smtClean="0"/>
              <a:pPr/>
              <a:t>13.02.2022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E727D-FB91-4EA4-9C38-32DF53A94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727D-FB91-4EA4-9C38-32DF53A942C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7F1F-A059-48D0-BEBE-5F487D8A95A7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4915-9137-4AC9-ACA2-27F6CEB89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EAA7-C28F-4553-914A-F3E7C06DECBA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20F5-E7BB-431C-A9C3-C50F1420F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DC96-843F-4993-A917-38E660428657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6599-DA36-47BD-B1C1-C4617DD09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EB10-45B8-43BC-A24A-A95ABEB66F39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63D0-A63C-4E5E-BFD8-529A0D37A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9F90-4D82-4E0C-BE2B-180DBC6AFD18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614E-A468-4FEB-8D07-C6B3F86A8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23804-CF6D-4A37-9E18-4136647E96AA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0D333-08E4-4A15-9C01-C8068A8DC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1778-C567-46AF-ABB5-7CB7D52561C5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72A0-3040-4524-AAFC-DD8A6B2AF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59BA-E1F8-43E4-BA9F-6BD76193513C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7807-9335-4328-A8DC-5CEC78770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9F45-6282-4932-AC69-D0561E386528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89FE8-E716-4C2C-A077-74F5A4494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C771-DE41-4E01-874D-5DA23B23B39B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1797-5778-4CC8-99C5-E2DAA3959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05184-02B7-4249-B24A-3EC221EFC6C9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552D-853B-4C13-9668-A0DB85894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0C962-C498-4E50-A70A-9CD015BE01A2}" type="datetimeFigureOut">
              <a:rPr lang="ru-RU"/>
              <a:pPr>
                <a:defRPr/>
              </a:pPr>
              <a:t>13.02.2022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524A7-A6C4-4FF9-90B4-8180596CA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3538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Заголовок слайда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450" y="333375"/>
            <a:ext cx="7342188" cy="12715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Муниципальное бюджетное общеобразовательное учреждение</a:t>
            </a:r>
          </a:p>
          <a:p>
            <a:pPr algn="ctr">
              <a:defRPr/>
            </a:pPr>
            <a:r>
              <a:rPr lang="ru-RU" sz="1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Мечетновская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ru-RU" sz="1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с</a:t>
            </a:r>
            <a:r>
              <a:rPr lang="ru-RU" sz="1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редняяя</a:t>
            </a: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 общеобразовательная школа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/>
            </a:r>
            <a:b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</a:br>
            <a:endParaRPr lang="ru-RU" sz="1600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284663" y="2060574"/>
            <a:ext cx="46799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Школьный спортивный клуб «пламя»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47813" y="4868863"/>
            <a:ext cx="738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Руководитель клуба: </a:t>
            </a:r>
            <a:r>
              <a:rPr lang="ru-R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Петухов Владимир Георгиевич</a:t>
            </a:r>
            <a:endParaRPr lang="ru-RU" sz="2000" b="1" dirty="0">
              <a:solidFill>
                <a:srgbClr val="37609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 descr="G:\hello_html_1f6a41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81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3538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Заголовок слайда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450" y="333375"/>
            <a:ext cx="7342188" cy="12715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Наши награды</a:t>
            </a:r>
            <a:endParaRPr lang="ru-RU" sz="360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pic>
        <p:nvPicPr>
          <p:cNvPr id="4098" name="Picture 2" descr="C:\Users\пк\Desktop\теле\20210311_140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5024"/>
            <a:ext cx="3851920" cy="2924944"/>
          </a:xfrm>
          <a:prstGeom prst="rect">
            <a:avLst/>
          </a:prstGeom>
          <a:noFill/>
        </p:spPr>
      </p:pic>
      <p:pic>
        <p:nvPicPr>
          <p:cNvPr id="4099" name="Picture 3" descr="C:\Users\пк\Desktop\теле\20210311_101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7558328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079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1590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450" y="333375"/>
            <a:ext cx="7342188" cy="1271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150" y="2276475"/>
            <a:ext cx="6121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913" y="692150"/>
            <a:ext cx="69119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Спасибо за внимание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4499992" y="2060848"/>
            <a:ext cx="46440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Если хочешь стать умелым,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Ловким, быстрым, сильным, смелым,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Научись любить скакалки, вожжи, обручи и палки,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Никогда не унывай,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цель снежками попадай.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санках с горки быстро мчись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И на лыжи становись-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Вот здоровья в чём секрет.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Будь здоров!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Физкульт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привет!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122" name="Picture 2" descr="C:\Users\пк\Desktop\теле\20210311_14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2132856"/>
            <a:ext cx="4890683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1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3538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Заголовок слайда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450" y="333375"/>
            <a:ext cx="7342188" cy="12715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Девиз и эмблема  ШСК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«Пламя»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/>
            </a:r>
            <a:b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</a:br>
            <a:endParaRPr lang="ru-RU" sz="3600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4284663" y="2060575"/>
            <a:ext cx="4679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БЫСТРЕЕ! ВЫШЕ! И СИЛЬНЕЕ!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БЫТЬ ЧЕМПИОНАМИ УМЕЕМ!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НАШ КЛУБ ТРИ ЛИНИИ ВЕДЁТ: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ЗДОРОВЬЕ! </a:t>
            </a:r>
            <a:r>
              <a:rPr lang="en-US" b="1">
                <a:solidFill>
                  <a:schemeClr val="accent2"/>
                </a:solidFill>
              </a:rPr>
              <a:t>ПРОПАГАНДА! СПОРТ!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47813" y="4868863"/>
            <a:ext cx="7380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7609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Руководитель клуба: </a:t>
            </a:r>
            <a:r>
              <a:rPr lang="ru-RU" sz="20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Петухов Владимир Георгиевич</a:t>
            </a:r>
            <a:endParaRPr lang="ru-RU" sz="2000" b="1" dirty="0">
              <a:solidFill>
                <a:srgbClr val="37609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 descr="G:\hello_html_1f6a41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121152" cy="23408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81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4450"/>
            <a:ext cx="9297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95288" y="620713"/>
            <a:ext cx="8385175" cy="8080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2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Школьный спортивный клуб 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«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Пламя</a:t>
            </a:r>
            <a:r>
              <a:rPr lang="ru-RU" sz="32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+mn-cs"/>
              </a:rPr>
              <a:t>»</a:t>
            </a:r>
            <a:endParaRPr lang="ru-RU" sz="3200" b="1" i="1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>
          <a:xfrm>
            <a:off x="838200" y="1557338"/>
            <a:ext cx="8007350" cy="5184775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функционирует на базе школы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u="sng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сентября </a:t>
            </a:r>
            <a:r>
              <a:rPr lang="ru-RU" sz="2800" b="1" u="sng" dirty="0" smtClean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800" b="1" u="sng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работы клуба:</a:t>
            </a:r>
            <a:endParaRPr lang="ru-RU" sz="2800" b="1" u="sng" dirty="0">
              <a:solidFill>
                <a:srgbClr val="EA504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Физкультурно – оздоровительное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Шахматы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 smtClean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Волейбол</a:t>
            </a:r>
            <a:endParaRPr lang="ru-RU" sz="2800" b="1" dirty="0">
              <a:solidFill>
                <a:srgbClr val="EA504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Футбол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dirty="0">
                <a:solidFill>
                  <a:srgbClr val="EA504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2800" b="1" i="1" dirty="0">
              <a:solidFill>
                <a:srgbClr val="EA504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767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3538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Заголовок слайда</a:t>
            </a:r>
          </a:p>
        </p:txBody>
      </p:sp>
      <p:sp>
        <p:nvSpPr>
          <p:cNvPr id="16387" name="Заголовок 1"/>
          <p:cNvSpPr txBox="1">
            <a:spLocks/>
          </p:cNvSpPr>
          <p:nvPr/>
        </p:nvSpPr>
        <p:spPr bwMode="auto">
          <a:xfrm>
            <a:off x="1547813" y="692150"/>
            <a:ext cx="7292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chemeClr val="hlink"/>
                </a:solidFill>
                <a:latin typeface="Cambria" pitchFamily="18" charset="0"/>
              </a:rPr>
              <a:t>Нормативные документы  клуба</a:t>
            </a:r>
          </a:p>
        </p:txBody>
      </p:sp>
      <p:sp>
        <p:nvSpPr>
          <p:cNvPr id="16388" name="Содержимое 23"/>
          <p:cNvSpPr txBox="1">
            <a:spLocks/>
          </p:cNvSpPr>
          <p:nvPr/>
        </p:nvSpPr>
        <p:spPr bwMode="auto">
          <a:xfrm>
            <a:off x="1908175" y="2420938"/>
            <a:ext cx="677862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ru-RU" sz="2800" b="1" dirty="0">
                <a:solidFill>
                  <a:srgbClr val="EA5040"/>
                </a:solidFill>
                <a:latin typeface="Calibri" pitchFamily="34" charset="0"/>
              </a:rPr>
              <a:t>Положение о школьном спортивном клубе </a:t>
            </a:r>
            <a:r>
              <a:rPr lang="ru-RU" sz="2800" b="1" dirty="0" smtClean="0">
                <a:solidFill>
                  <a:srgbClr val="EA5040"/>
                </a:solidFill>
                <a:latin typeface="Calibri" pitchFamily="34" charset="0"/>
              </a:rPr>
              <a:t>«</a:t>
            </a:r>
            <a:r>
              <a:rPr lang="ru-RU" sz="2800" b="1" dirty="0" smtClean="0">
                <a:solidFill>
                  <a:srgbClr val="EA5040"/>
                </a:solidFill>
              </a:rPr>
              <a:t>Пламя</a:t>
            </a:r>
            <a:r>
              <a:rPr lang="ru-RU" sz="2800" b="1" dirty="0" smtClean="0">
                <a:solidFill>
                  <a:srgbClr val="EA5040"/>
                </a:solidFill>
                <a:latin typeface="Calibri" pitchFamily="34" charset="0"/>
              </a:rPr>
              <a:t>»</a:t>
            </a:r>
            <a:endParaRPr lang="ru-RU" sz="2800" b="1" dirty="0">
              <a:solidFill>
                <a:srgbClr val="EA504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ru-RU" sz="2800" b="1" dirty="0">
                <a:solidFill>
                  <a:srgbClr val="EA5040"/>
                </a:solidFill>
                <a:latin typeface="Calibri" pitchFamily="34" charset="0"/>
              </a:rPr>
              <a:t>Устав школьного спортивного клуба </a:t>
            </a:r>
            <a:r>
              <a:rPr lang="ru-RU" sz="2800" b="1" dirty="0" smtClean="0">
                <a:solidFill>
                  <a:srgbClr val="EA5040"/>
                </a:solidFill>
                <a:latin typeface="Calibri" pitchFamily="34" charset="0"/>
              </a:rPr>
              <a:t>«</a:t>
            </a:r>
            <a:r>
              <a:rPr lang="ru-RU" sz="2800" b="1" dirty="0" smtClean="0">
                <a:solidFill>
                  <a:srgbClr val="EA5040"/>
                </a:solidFill>
              </a:rPr>
              <a:t>Пламя</a:t>
            </a:r>
            <a:r>
              <a:rPr lang="ru-RU" sz="2800" b="1" dirty="0" smtClean="0">
                <a:solidFill>
                  <a:srgbClr val="EA5040"/>
                </a:solidFill>
                <a:latin typeface="Calibri" pitchFamily="34" charset="0"/>
              </a:rPr>
              <a:t>»</a:t>
            </a:r>
            <a:endParaRPr lang="ru-RU" sz="2800" b="1" dirty="0">
              <a:solidFill>
                <a:srgbClr val="EA504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ru-RU" sz="2800" b="1" dirty="0">
                <a:solidFill>
                  <a:srgbClr val="EA5040"/>
                </a:solidFill>
                <a:latin typeface="Calibri" pitchFamily="34" charset="0"/>
              </a:rPr>
              <a:t>План работы  ШСК </a:t>
            </a:r>
            <a:r>
              <a:rPr lang="ru-RU" sz="2800" b="1" dirty="0" smtClean="0">
                <a:solidFill>
                  <a:srgbClr val="EA5040"/>
                </a:solidFill>
                <a:latin typeface="Calibri" pitchFamily="34" charset="0"/>
              </a:rPr>
              <a:t>«</a:t>
            </a:r>
            <a:r>
              <a:rPr lang="ru-RU" sz="2800" b="1" dirty="0" smtClean="0">
                <a:solidFill>
                  <a:srgbClr val="EA5040"/>
                </a:solidFill>
              </a:rPr>
              <a:t>Пламя</a:t>
            </a:r>
            <a:r>
              <a:rPr lang="ru-RU" sz="2800" b="1" dirty="0" smtClean="0">
                <a:solidFill>
                  <a:srgbClr val="EA5040"/>
                </a:solidFill>
                <a:latin typeface="Calibri" pitchFamily="34" charset="0"/>
              </a:rPr>
              <a:t>»</a:t>
            </a:r>
            <a:endParaRPr lang="ru-RU" sz="2800" b="1" dirty="0">
              <a:solidFill>
                <a:srgbClr val="EA504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Wingdings 2" pitchFamily="18" charset="2"/>
              <a:buAutoNum type="arabicPeriod"/>
            </a:pPr>
            <a:r>
              <a:rPr lang="ru-RU" sz="2800" b="1" dirty="0">
                <a:solidFill>
                  <a:srgbClr val="EA5040"/>
                </a:solidFill>
                <a:latin typeface="Calibri" pitchFamily="34" charset="0"/>
              </a:rPr>
              <a:t>Положение о совете школьного спортивного клуба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 dirty="0">
              <a:solidFill>
                <a:srgbClr val="EA5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11638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7145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3538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Заголовок слайда</a:t>
            </a:r>
          </a:p>
        </p:txBody>
      </p:sp>
      <p:sp>
        <p:nvSpPr>
          <p:cNvPr id="17411" name="Заголовок 1"/>
          <p:cNvSpPr txBox="1">
            <a:spLocks/>
          </p:cNvSpPr>
          <p:nvPr/>
        </p:nvSpPr>
        <p:spPr bwMode="auto">
          <a:xfrm>
            <a:off x="1547813" y="692150"/>
            <a:ext cx="72929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solidFill>
                  <a:srgbClr val="558ED5"/>
                </a:solidFill>
                <a:latin typeface="Cambria" pitchFamily="18" charset="0"/>
              </a:rPr>
              <a:t>Цел</a:t>
            </a:r>
            <a:r>
              <a:rPr lang="ru-RU" sz="4000" b="1" dirty="0">
                <a:solidFill>
                  <a:srgbClr val="558ED5"/>
                </a:solidFill>
              </a:rPr>
              <a:t>и</a:t>
            </a:r>
            <a:r>
              <a:rPr lang="ru-RU" sz="4000" b="1" dirty="0">
                <a:solidFill>
                  <a:srgbClr val="558ED5"/>
                </a:solidFill>
                <a:latin typeface="Cambria" pitchFamily="18" charset="0"/>
              </a:rPr>
              <a:t> спортивного клуба </a:t>
            </a:r>
            <a:r>
              <a:rPr lang="ru-RU" sz="4000" b="1" dirty="0" smtClean="0">
                <a:solidFill>
                  <a:srgbClr val="558ED5"/>
                </a:solidFill>
                <a:latin typeface="Cambria" pitchFamily="18" charset="0"/>
              </a:rPr>
              <a:t>«</a:t>
            </a:r>
            <a:r>
              <a:rPr lang="ru-RU" sz="4000" b="1" dirty="0" smtClean="0">
                <a:solidFill>
                  <a:srgbClr val="558ED5"/>
                </a:solidFill>
              </a:rPr>
              <a:t>Пламя</a:t>
            </a:r>
            <a:r>
              <a:rPr lang="ru-RU" sz="4000" b="1" dirty="0" smtClean="0">
                <a:solidFill>
                  <a:srgbClr val="558ED5"/>
                </a:solidFill>
                <a:latin typeface="Cambria" pitchFamily="18" charset="0"/>
              </a:rPr>
              <a:t>» </a:t>
            </a:r>
            <a:endParaRPr lang="ru-RU" sz="4000" b="1" dirty="0">
              <a:solidFill>
                <a:srgbClr val="558ED5"/>
              </a:solidFill>
              <a:latin typeface="Cambria" pitchFamily="18" charset="0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1692275" y="2060575"/>
            <a:ext cx="66452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400">
                <a:solidFill>
                  <a:schemeClr val="bg1"/>
                </a:solidFill>
                <a:latin typeface="Times New Roman" pitchFamily="18" charset="0"/>
              </a:rPr>
              <a:t> организация и совершенствование спортивно-массовой работы в школе;</a:t>
            </a:r>
          </a:p>
          <a:p>
            <a:pPr>
              <a:buFont typeface="Wingdings" pitchFamily="2" charset="2"/>
              <a:buChar char="§"/>
            </a:pPr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жизни, укрепление здоровья обучающихся, повышение их работоспособности, повышение спортивного мастерства членов ШСК.</a:t>
            </a:r>
            <a:endParaRPr lang="ru-RU" altLang="ru-RU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slow" advTm="10543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1476375" y="188913"/>
            <a:ext cx="72929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558ED5"/>
                </a:solidFill>
              </a:rPr>
              <a:t>Основными з</a:t>
            </a:r>
            <a:r>
              <a:rPr lang="ru-RU" sz="3200" b="1" dirty="0">
                <a:solidFill>
                  <a:srgbClr val="558ED5"/>
                </a:solidFill>
                <a:latin typeface="Cambria" pitchFamily="18" charset="0"/>
              </a:rPr>
              <a:t>адач</a:t>
            </a:r>
            <a:r>
              <a:rPr lang="ru-RU" sz="3200" b="1" dirty="0">
                <a:solidFill>
                  <a:srgbClr val="558ED5"/>
                </a:solidFill>
              </a:rPr>
              <a:t>ами создания</a:t>
            </a:r>
            <a:r>
              <a:rPr lang="ru-RU" sz="3200" b="1" dirty="0">
                <a:solidFill>
                  <a:srgbClr val="558ED5"/>
                </a:solidFill>
                <a:latin typeface="Cambria" pitchFamily="18" charset="0"/>
              </a:rPr>
              <a:t> спортивного клуба </a:t>
            </a:r>
            <a:r>
              <a:rPr lang="ru-RU" sz="3200" b="1" dirty="0" smtClean="0">
                <a:solidFill>
                  <a:srgbClr val="558ED5"/>
                </a:solidFill>
                <a:latin typeface="Cambria" pitchFamily="18" charset="0"/>
              </a:rPr>
              <a:t>«</a:t>
            </a:r>
            <a:r>
              <a:rPr lang="ru-RU" sz="3200" b="1" dirty="0" smtClean="0">
                <a:solidFill>
                  <a:srgbClr val="558ED5"/>
                </a:solidFill>
              </a:rPr>
              <a:t>Пламя</a:t>
            </a:r>
            <a:r>
              <a:rPr lang="ru-RU" sz="3200" b="1" dirty="0" smtClean="0">
                <a:solidFill>
                  <a:srgbClr val="558ED5"/>
                </a:solidFill>
                <a:latin typeface="Cambria" pitchFamily="18" charset="0"/>
              </a:rPr>
              <a:t>» </a:t>
            </a:r>
            <a:r>
              <a:rPr lang="ru-RU" sz="3200" b="1" dirty="0">
                <a:solidFill>
                  <a:srgbClr val="558ED5"/>
                </a:solidFill>
              </a:rPr>
              <a:t>являются: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908175" y="1654175"/>
            <a:ext cx="6932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cs typeface="+mn-cs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создать условия для развития массовых и индивидуальных форм физкультурно-оздоровительной и спортивной работы в школе;</a:t>
            </a:r>
          </a:p>
          <a:p>
            <a:pPr marL="285750" indent="-285750">
              <a:defRPr/>
            </a:pP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организовать различные формы спортивной жизни среди обучающихся школы;</a:t>
            </a:r>
          </a:p>
          <a:p>
            <a:pPr marL="285750" indent="-285750">
              <a:defRPr/>
            </a:pPr>
            <a:r>
              <a:rPr lang="ru-RU" sz="2400" dirty="0">
                <a:cs typeface="+mn-cs"/>
              </a:rPr>
              <a:t>;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привлекать обучающихся школы к объединению на основе общности интересов в команды по различным видам спорта;</a:t>
            </a:r>
          </a:p>
          <a:p>
            <a:pPr>
              <a:defRPr/>
            </a:pP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- </a:t>
            </a:r>
            <a:r>
              <a:rPr lang="ru-RU" sz="2400" dirty="0">
                <a:cs typeface="+mn-cs"/>
              </a:rPr>
              <a:t>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у обучающихся школы устойчивого интереса к систематическим занятиям физической культурой, спортом, туризмом, к здоровому образу жизни.</a:t>
            </a:r>
            <a:r>
              <a:rPr lang="ru-RU" sz="2400" dirty="0">
                <a:cs typeface="+mn-cs"/>
              </a:rPr>
              <a:t>.</a:t>
            </a:r>
          </a:p>
        </p:txBody>
      </p:sp>
    </p:spTree>
  </p:cSld>
  <p:clrMapOvr>
    <a:masterClrMapping/>
  </p:clrMapOvr>
  <p:transition spd="slow" advTm="10833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3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3538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Заголовок слайда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214438" y="785813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СТРУКТУРА УПРАВЛЕНИЯ КЛУБА</a:t>
            </a: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460" name="Группа 1"/>
          <p:cNvGrpSpPr>
            <a:grpSpLocks/>
          </p:cNvGrpSpPr>
          <p:nvPr/>
        </p:nvGrpSpPr>
        <p:grpSpPr bwMode="auto">
          <a:xfrm>
            <a:off x="1403350" y="1844675"/>
            <a:ext cx="6911975" cy="4024313"/>
            <a:chOff x="500034" y="642918"/>
            <a:chExt cx="7786742" cy="5297814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0034" y="642918"/>
              <a:ext cx="1831333" cy="15005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012752" y="713973"/>
              <a:ext cx="2274859" cy="15005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001187" y="785029"/>
              <a:ext cx="2285589" cy="150261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500431" y="3428712"/>
              <a:ext cx="2072769" cy="150052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2370712" y="1213452"/>
              <a:ext cx="642040" cy="49947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5287611" y="1213452"/>
              <a:ext cx="713575" cy="49947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Стрелка вправо 15"/>
            <p:cNvSpPr>
              <a:spLocks noChangeArrowheads="1"/>
            </p:cNvSpPr>
            <p:nvPr/>
          </p:nvSpPr>
          <p:spPr bwMode="auto">
            <a:xfrm rot="5400000">
              <a:off x="6053643" y="2521333"/>
              <a:ext cx="1107630" cy="640251"/>
            </a:xfrm>
            <a:prstGeom prst="rightArrow">
              <a:avLst>
                <a:gd name="adj1" fmla="val 50000"/>
                <a:gd name="adj2" fmla="val 50002"/>
              </a:avLst>
            </a:prstGeom>
            <a:solidFill>
              <a:srgbClr val="FFC000"/>
            </a:solidFill>
            <a:ln w="25400" algn="ctr">
              <a:solidFill>
                <a:srgbClr val="385D8A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9468" name="TextBox 11"/>
            <p:cNvSpPr txBox="1">
              <a:spLocks noChangeArrowheads="1"/>
            </p:cNvSpPr>
            <p:nvPr/>
          </p:nvSpPr>
          <p:spPr bwMode="auto">
            <a:xfrm>
              <a:off x="786180" y="1071341"/>
              <a:ext cx="1545187" cy="923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</a:rPr>
                <a:t>Совет с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</a:rPr>
                <a:t>к</a:t>
              </a:r>
            </a:p>
            <a:p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«</a:t>
              </a:r>
              <a:r>
                <a:rPr lang="ru-RU" sz="2000" dirty="0" smtClean="0">
                  <a:solidFill>
                    <a:srgbClr val="FF0000"/>
                  </a:solidFill>
                </a:rPr>
                <a:t>Пламя</a:t>
              </a:r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»</a:t>
              </a:r>
              <a:endParaRPr lang="ru-RU" sz="2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9469" name="TextBox 12"/>
            <p:cNvSpPr txBox="1">
              <a:spLocks noChangeArrowheads="1"/>
            </p:cNvSpPr>
            <p:nvPr/>
          </p:nvSpPr>
          <p:spPr bwMode="auto">
            <a:xfrm>
              <a:off x="3012752" y="929230"/>
              <a:ext cx="2274859" cy="140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</a:rPr>
                <a:t>Руководитель </a:t>
              </a:r>
            </a:p>
            <a:p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</a:rPr>
                <a:t>с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</a:rPr>
                <a:t>к </a:t>
              </a:r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«</a:t>
              </a:r>
              <a:r>
                <a:rPr lang="ru-RU" sz="2000" dirty="0" smtClean="0">
                  <a:solidFill>
                    <a:srgbClr val="FF0000"/>
                  </a:solidFill>
                </a:rPr>
                <a:t>Пламя</a:t>
              </a:r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»</a:t>
              </a:r>
              <a:endParaRPr lang="ru-RU" sz="2000" dirty="0">
                <a:solidFill>
                  <a:srgbClr val="FF0000"/>
                </a:solidFill>
                <a:latin typeface="Calibri" pitchFamily="34" charset="0"/>
              </a:endParaRPr>
            </a:p>
            <a:p>
              <a:endParaRPr lang="ru-RU" sz="2400" dirty="0">
                <a:latin typeface="Calibri" pitchFamily="34" charset="0"/>
              </a:endParaRPr>
            </a:p>
          </p:txBody>
        </p:sp>
        <p:sp>
          <p:nvSpPr>
            <p:cNvPr id="19470" name="TextBox 13"/>
            <p:cNvSpPr txBox="1">
              <a:spLocks noChangeArrowheads="1"/>
            </p:cNvSpPr>
            <p:nvPr/>
          </p:nvSpPr>
          <p:spPr bwMode="auto">
            <a:xfrm>
              <a:off x="6287332" y="1142396"/>
              <a:ext cx="1616724" cy="140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</a:rPr>
                <a:t>Члены с</a:t>
              </a:r>
              <a:r>
                <a:rPr lang="en-US" sz="2000" dirty="0">
                  <a:solidFill>
                    <a:srgbClr val="FF0000"/>
                  </a:solidFill>
                  <a:latin typeface="Calibri" pitchFamily="34" charset="0"/>
                </a:rPr>
                <a:t>/</a:t>
              </a:r>
              <a:r>
                <a:rPr lang="ru-RU" sz="2000" dirty="0">
                  <a:solidFill>
                    <a:srgbClr val="FF0000"/>
                  </a:solidFill>
                  <a:latin typeface="Calibri" pitchFamily="34" charset="0"/>
                </a:rPr>
                <a:t>к </a:t>
              </a:r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«</a:t>
              </a:r>
              <a:r>
                <a:rPr lang="ru-RU" sz="2000" dirty="0" smtClean="0">
                  <a:solidFill>
                    <a:srgbClr val="FF0000"/>
                  </a:solidFill>
                </a:rPr>
                <a:t>Пламя</a:t>
              </a:r>
              <a:r>
                <a:rPr lang="ru-RU" sz="2000" dirty="0" smtClean="0">
                  <a:solidFill>
                    <a:srgbClr val="FF0000"/>
                  </a:solidFill>
                  <a:latin typeface="Calibri" pitchFamily="34" charset="0"/>
                </a:rPr>
                <a:t>»</a:t>
              </a:r>
              <a:endParaRPr lang="ru-RU" sz="2000" dirty="0">
                <a:solidFill>
                  <a:srgbClr val="FF0000"/>
                </a:solidFill>
                <a:latin typeface="Calibri" pitchFamily="34" charset="0"/>
              </a:endParaRPr>
            </a:p>
            <a:p>
              <a:r>
                <a:rPr lang="ru-RU" sz="2400" dirty="0">
                  <a:latin typeface="Calibri" pitchFamily="34" charset="0"/>
                </a:rPr>
                <a:t> </a:t>
              </a:r>
            </a:p>
          </p:txBody>
        </p:sp>
        <p:sp>
          <p:nvSpPr>
            <p:cNvPr id="19471" name="TextBox 14"/>
            <p:cNvSpPr txBox="1">
              <a:spLocks noChangeArrowheads="1"/>
            </p:cNvSpPr>
            <p:nvPr/>
          </p:nvSpPr>
          <p:spPr bwMode="auto">
            <a:xfrm>
              <a:off x="5643504" y="3715023"/>
              <a:ext cx="1809872" cy="1726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solidFill>
                    <a:srgbClr val="FF0000"/>
                  </a:solidFill>
                  <a:latin typeface="Calibri" pitchFamily="34" charset="0"/>
                </a:rPr>
                <a:t>Команды по видам спорта </a:t>
              </a:r>
            </a:p>
            <a:p>
              <a:endParaRPr lang="ru-RU" sz="20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472" name="TextBox 15"/>
            <p:cNvSpPr txBox="1">
              <a:spLocks noChangeArrowheads="1"/>
            </p:cNvSpPr>
            <p:nvPr/>
          </p:nvSpPr>
          <p:spPr bwMode="auto">
            <a:xfrm>
              <a:off x="2499478" y="3788168"/>
              <a:ext cx="1929695" cy="522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solidFill>
                    <a:schemeClr val="accent2"/>
                  </a:solidFill>
                  <a:latin typeface="Calibri" pitchFamily="34" charset="0"/>
                </a:rPr>
                <a:t>Учащиеся</a:t>
              </a:r>
            </a:p>
          </p:txBody>
        </p:sp>
        <p:sp>
          <p:nvSpPr>
            <p:cNvPr id="19473" name="TextBox 16"/>
            <p:cNvSpPr txBox="1">
              <a:spLocks noChangeArrowheads="1"/>
            </p:cNvSpPr>
            <p:nvPr/>
          </p:nvSpPr>
          <p:spPr bwMode="auto">
            <a:xfrm>
              <a:off x="2642551" y="4214501"/>
              <a:ext cx="1572013" cy="1726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>
                  <a:solidFill>
                    <a:schemeClr val="accent2"/>
                  </a:solidFill>
                  <a:latin typeface="Calibri" pitchFamily="34" charset="0"/>
                </a:rPr>
                <a:t>школы, так и педагоги, родители</a:t>
              </a:r>
            </a:p>
          </p:txBody>
        </p:sp>
      </p:grpSp>
    </p:spTree>
  </p:cSld>
  <p:clrMapOvr>
    <a:masterClrMapping/>
  </p:clrMapOvr>
  <p:transition spd="slow" advTm="10820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357188" y="928688"/>
            <a:ext cx="3000375" cy="2428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59113" y="188913"/>
            <a:ext cx="3600450" cy="20970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57938" y="1571625"/>
            <a:ext cx="2500312" cy="17859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00750" y="3857625"/>
            <a:ext cx="2857500" cy="20716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000375" y="4929188"/>
            <a:ext cx="2786063" cy="16430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3" y="3786188"/>
            <a:ext cx="2562225" cy="1714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43250" y="2857500"/>
            <a:ext cx="2714625" cy="1571625"/>
          </a:xfrm>
          <a:prstGeom prst="ellipse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3563938" y="476250"/>
            <a:ext cx="24479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Спортивные секции: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Подвижные игры, волейбол, баскетбол, силовая подготовка, шахматы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375" y="3141663"/>
            <a:ext cx="18653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ФОРМЫ РАБОТЫ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6643688" y="1857375"/>
            <a:ext cx="18573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ПРОПАГАНДА ФИЗИЧЕСКОЙ КУЛЬТУРЫ И СПОРТА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6429375" y="4429125"/>
            <a:ext cx="2214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УЧАСТИЕ В МУНИЦИПАЛЬНЫХ И РЕГИОНАЛЬНЫХ СОРЕВНОВАНИЯХ</a:t>
            </a:r>
          </a:p>
        </p:txBody>
      </p:sp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3429000" y="5214938"/>
            <a:ext cx="20716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ПРОВЕДЕНИЕ ФИЗКУЛЬТУРНЫХ ПРАЗДНИКОВ</a:t>
            </a:r>
          </a:p>
        </p:txBody>
      </p:sp>
      <p:sp>
        <p:nvSpPr>
          <p:cNvPr id="20494" name="TextBox 15"/>
          <p:cNvSpPr txBox="1">
            <a:spLocks noChangeArrowheads="1"/>
          </p:cNvSpPr>
          <p:nvPr/>
        </p:nvSpPr>
        <p:spPr bwMode="auto">
          <a:xfrm>
            <a:off x="571500" y="4143375"/>
            <a:ext cx="2000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Уход за спортивным  оборудованием</a:t>
            </a:r>
          </a:p>
        </p:txBody>
      </p:sp>
      <p:sp>
        <p:nvSpPr>
          <p:cNvPr id="20495" name="TextBox 16"/>
          <p:cNvSpPr txBox="1">
            <a:spLocks noChangeArrowheads="1"/>
          </p:cNvSpPr>
          <p:nvPr/>
        </p:nvSpPr>
        <p:spPr bwMode="auto">
          <a:xfrm>
            <a:off x="684213" y="1268413"/>
            <a:ext cx="24288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Проведение внутришкольных  и межшкольных спортивных мероприятий</a:t>
            </a:r>
          </a:p>
        </p:txBody>
      </p:sp>
      <p:sp>
        <p:nvSpPr>
          <p:cNvPr id="19" name="Стрелка вверх 18"/>
          <p:cNvSpPr/>
          <p:nvPr/>
        </p:nvSpPr>
        <p:spPr>
          <a:xfrm>
            <a:off x="4357688" y="2286000"/>
            <a:ext cx="642937" cy="571500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3409487">
            <a:off x="5670550" y="2690813"/>
            <a:ext cx="712788" cy="79216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7982544">
            <a:off x="5594350" y="3922713"/>
            <a:ext cx="642938" cy="608012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214813" y="4429125"/>
            <a:ext cx="714375" cy="500063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3763617">
            <a:off x="2485231" y="3683794"/>
            <a:ext cx="785813" cy="574675"/>
          </a:xfrm>
          <a:prstGeom prst="down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 rot="19075941">
            <a:off x="2998788" y="2671763"/>
            <a:ext cx="700087" cy="477837"/>
          </a:xfrm>
          <a:prstGeom prst="upArrow">
            <a:avLst/>
          </a:prstGeom>
          <a:solidFill>
            <a:srgbClr val="A9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Tm="10822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-17145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557588" y="558800"/>
            <a:ext cx="3538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ahoma" pitchFamily="34" charset="0"/>
                <a:cs typeface="Tahoma" pitchFamily="34" charset="0"/>
              </a:rPr>
              <a:t>Заголовок слайда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450" y="333375"/>
            <a:ext cx="7342188" cy="127158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8" name="TextBox 17"/>
          <p:cNvSpPr txBox="1">
            <a:spLocks noChangeArrowheads="1"/>
          </p:cNvSpPr>
          <p:nvPr/>
        </p:nvSpPr>
        <p:spPr bwMode="auto">
          <a:xfrm>
            <a:off x="2643188" y="0"/>
            <a:ext cx="6500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558ED5"/>
                </a:solidFill>
                <a:latin typeface="Calibri" pitchFamily="34" charset="0"/>
              </a:rPr>
              <a:t>Занятия в секци</a:t>
            </a:r>
            <a:r>
              <a:rPr lang="ru-RU" sz="2800" b="1">
                <a:solidFill>
                  <a:srgbClr val="558ED5"/>
                </a:solidFill>
              </a:rPr>
              <a:t>ях</a:t>
            </a:r>
            <a:r>
              <a:rPr lang="ru-RU" sz="2800" b="1">
                <a:solidFill>
                  <a:srgbClr val="558ED5"/>
                </a:solidFill>
                <a:latin typeface="Calibri" pitchFamily="34" charset="0"/>
              </a:rPr>
              <a:t> </a:t>
            </a:r>
            <a:endParaRPr lang="ru-RU" sz="280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21509" name="Picture 7" descr="SAM_0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64704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4f677d156e193764a40f5cc801e231b2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548680"/>
            <a:ext cx="4392488" cy="2903984"/>
          </a:xfrm>
          <a:prstGeom prst="rect">
            <a:avLst/>
          </a:prstGeom>
          <a:noFill/>
        </p:spPr>
      </p:pic>
      <p:pic>
        <p:nvPicPr>
          <p:cNvPr id="1027" name="Picture 3" descr="F:\IMG-20191017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39" y="3158970"/>
            <a:ext cx="4104457" cy="3078342"/>
          </a:xfrm>
          <a:prstGeom prst="rect">
            <a:avLst/>
          </a:prstGeom>
          <a:noFill/>
        </p:spPr>
      </p:pic>
      <p:pic>
        <p:nvPicPr>
          <p:cNvPr id="1029" name="Picture 5" descr="C:\Users\пк\Desktop\теле\20191018_1143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7" y="764703"/>
            <a:ext cx="4550907" cy="2304257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284984"/>
            <a:ext cx="4283795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536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clip_themeda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clip_themedata</Template>
  <TotalTime>7486847</TotalTime>
  <Words>340</Words>
  <Application>Microsoft Office PowerPoint</Application>
  <PresentationFormat>Экран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Копия clip_themedata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78</cp:revision>
  <dcterms:created xsi:type="dcterms:W3CDTF">2016-03-24T14:13:01Z</dcterms:created>
  <dcterms:modified xsi:type="dcterms:W3CDTF">2022-02-13T17:13:41Z</dcterms:modified>
</cp:coreProperties>
</file>