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73" r:id="rId2"/>
    <p:sldId id="260" r:id="rId3"/>
    <p:sldId id="283" r:id="rId4"/>
    <p:sldId id="286" r:id="rId5"/>
    <p:sldId id="275" r:id="rId6"/>
    <p:sldId id="274" r:id="rId7"/>
    <p:sldId id="282" r:id="rId8"/>
    <p:sldId id="284" r:id="rId9"/>
    <p:sldId id="285" r:id="rId10"/>
    <p:sldId id="278" r:id="rId11"/>
    <p:sldId id="257" r:id="rId12"/>
    <p:sldId id="262" r:id="rId13"/>
    <p:sldId id="256" r:id="rId14"/>
    <p:sldId id="266" r:id="rId15"/>
    <p:sldId id="259" r:id="rId16"/>
    <p:sldId id="261" r:id="rId17"/>
    <p:sldId id="258" r:id="rId18"/>
    <p:sldId id="263" r:id="rId19"/>
    <p:sldId id="279" r:id="rId20"/>
    <p:sldId id="280" r:id="rId21"/>
    <p:sldId id="281" r:id="rId22"/>
    <p:sldId id="269" r:id="rId23"/>
    <p:sldId id="271" r:id="rId24"/>
    <p:sldId id="270" r:id="rId25"/>
    <p:sldId id="28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ttp://go2.imgsmail.ru/imgpreview?key=http%3A//auto.weare1.info/images/FIAT%2520Linea%5F1.jpg&amp;mb=imgdb_preview_2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2857520" cy="2472088"/>
          </a:xfrm>
          <a:prstGeom prst="rect">
            <a:avLst/>
          </a:prstGeom>
          <a:noFill/>
        </p:spPr>
      </p:pic>
      <p:pic>
        <p:nvPicPr>
          <p:cNvPr id="1029" name="Picture 5" descr="http://go4.imgsmail.ru/imgpreview?key=http%3A//zr36.ru/wp-content/uploads/2010/07/07/dsc%5F1344.jpg&amp;mb=imgdb_preview_8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500042"/>
            <a:ext cx="3214710" cy="2138768"/>
          </a:xfrm>
          <a:prstGeom prst="rect">
            <a:avLst/>
          </a:prstGeom>
          <a:noFill/>
        </p:spPr>
      </p:pic>
      <p:pic>
        <p:nvPicPr>
          <p:cNvPr id="1031" name="Picture 7" descr="http://go1.imgsmail.ru/imgpreview?key=http%3A//photo-kharkov.com/streetsandareas/streets/matyushenko%5Fstreet%5Fphoto.jpg&amp;mb=imgdb_preview_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643633"/>
            <a:ext cx="2937776" cy="2347599"/>
          </a:xfrm>
          <a:prstGeom prst="rect">
            <a:avLst/>
          </a:prstGeom>
          <a:noFill/>
        </p:spPr>
      </p:pic>
      <p:pic>
        <p:nvPicPr>
          <p:cNvPr id="1033" name="Picture 9" descr="http://zhezl-ps4.narod.ru/g20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3643314"/>
            <a:ext cx="3262335" cy="2446752"/>
          </a:xfrm>
          <a:prstGeom prst="rect">
            <a:avLst/>
          </a:prstGeom>
          <a:noFill/>
        </p:spPr>
      </p:pic>
      <p:pic>
        <p:nvPicPr>
          <p:cNvPr id="1035" name="Picture 11" descr="http://go3.imgsmail.ru/imgpreview?key=http%3A//www.towiki.ru/w/images/f/f8/%25D0%25A0%25D0%25B5%25D0%25B3%25D1%2583%25D0%25BB%25D0%25B8%25D1%2580%25D0%25BE%25D0%25B2%25D1%2589%25D0%25B8%25D0%25BA.jpg&amp;mb=imgdb_preview_39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298" y="1785926"/>
            <a:ext cx="4191013" cy="2788308"/>
          </a:xfrm>
          <a:prstGeom prst="rect">
            <a:avLst/>
          </a:prstGeom>
          <a:noFill/>
        </p:spPr>
      </p:pic>
      <p:pic>
        <p:nvPicPr>
          <p:cNvPr id="1026" name="Picture 2" descr="\\ADM\USR$\ESannikova\Desktop\1621617629_4-phonoteka_org-p-fon-dorogi-dlya-detei-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56680"/>
            <a:ext cx="8536326" cy="623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181" y="1952703"/>
            <a:ext cx="2774564" cy="41638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71745" y="4479304"/>
            <a:ext cx="2821739" cy="20819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>
                <a:latin typeface="Bookman Old Style" panose="02050604050505020204" pitchFamily="18" charset="0"/>
              </a:rPr>
              <a:t>Составил:</a:t>
            </a:r>
          </a:p>
          <a:p>
            <a:pPr algn="r"/>
            <a:r>
              <a:rPr lang="ru-RU" b="1" dirty="0">
                <a:latin typeface="Bookman Old Style" panose="02050604050505020204" pitchFamily="18" charset="0"/>
              </a:rPr>
              <a:t> педагог дополнительного образования </a:t>
            </a:r>
          </a:p>
          <a:p>
            <a:pPr algn="r"/>
            <a:r>
              <a:rPr lang="ru-RU" b="1" dirty="0">
                <a:latin typeface="Bookman Old Style" panose="02050604050505020204" pitchFamily="18" charset="0"/>
              </a:rPr>
              <a:t>МБОУ СОШ №196</a:t>
            </a:r>
          </a:p>
          <a:p>
            <a:pPr algn="r"/>
            <a:r>
              <a:rPr lang="ru-RU" b="1" dirty="0">
                <a:latin typeface="Bookman Old Style" panose="02050604050505020204" pitchFamily="18" charset="0"/>
              </a:rPr>
              <a:t>Санникова Е.В</a:t>
            </a:r>
          </a:p>
          <a:p>
            <a:pPr algn="r"/>
            <a:r>
              <a:rPr lang="ru-RU" b="1" dirty="0">
                <a:latin typeface="Bookman Old Style" panose="02050604050505020204" pitchFamily="18" charset="0"/>
              </a:rPr>
              <a:t> г. Новосибирск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88126" y="42842"/>
            <a:ext cx="661687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СИГНАЛЫ РЕГУЛИРОВЩИКА</a:t>
            </a:r>
          </a:p>
        </p:txBody>
      </p:sp>
    </p:spTree>
    <p:extLst>
      <p:ext uri="{BB962C8B-B14F-4D97-AF65-F5344CB8AC3E}">
        <p14:creationId xmlns:p14="http://schemas.microsoft.com/office/powerpoint/2010/main" val="327834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6545560" cy="1970326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0746"/>
            <a:ext cx="8278813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00180" y="404664"/>
            <a:ext cx="6984776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СИГНАЛЫ РЕГУЛИРОВЩИКА</a:t>
            </a:r>
            <a:endParaRPr lang="ru-RU" sz="28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7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Пользователь\Мои документы\Мои рисунки\Мои сканированные изображения\без текста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572528" cy="5442830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4357686" y="1428736"/>
            <a:ext cx="714380" cy="6429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lt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913" y="608658"/>
            <a:ext cx="4214842" cy="559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spokoino.ru/i/upload/images/%D0%A0%D0%B5%D0%B3%D1%83%D0%BB%D0%B8%D1%80%D0%BE%D0%B2%D1%89%D0%B8%D0%BA%202.jpg"/>
          <p:cNvPicPr/>
          <p:nvPr/>
        </p:nvPicPr>
        <p:blipFill>
          <a:blip r:embed="rId3"/>
          <a:srcRect l="54573" r="31003"/>
          <a:stretch>
            <a:fillRect/>
          </a:stretch>
        </p:blipFill>
        <p:spPr bwMode="auto">
          <a:xfrm>
            <a:off x="4788024" y="623386"/>
            <a:ext cx="2928958" cy="379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1714480" y="4581128"/>
            <a:ext cx="1500198" cy="15001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4326060"/>
            <a:ext cx="4752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Bookman Old Style" panose="02050604050505020204" pitchFamily="18" charset="0"/>
              </a:rPr>
              <a:t>Я стою к тебе лицом —</a:t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>Потерпи, будь молодцом.</a:t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>На тебя смотрю я строго </a:t>
            </a:r>
            <a:r>
              <a:rPr lang="ru-RU" sz="2400" b="1" dirty="0" smtClean="0">
                <a:latin typeface="Bookman Old Style" panose="02050604050505020204" pitchFamily="18" charset="0"/>
              </a:rPr>
              <a:t>-</a:t>
            </a:r>
            <a:r>
              <a:rPr lang="ru-RU" sz="2400" b="1" dirty="0">
                <a:latin typeface="Bookman Old Style" panose="02050604050505020204" pitchFamily="18" charset="0"/>
              </a:rPr>
              <a:t/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>Значит, занята дорога.</a:t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/>
            </a:r>
            <a:br>
              <a:rPr lang="ru-RU" sz="2400" b="1" dirty="0">
                <a:latin typeface="Bookman Old Style" panose="02050604050505020204" pitchFamily="18" charset="0"/>
              </a:rPr>
            </a:br>
            <a:endParaRPr lang="ru-RU" sz="2400" b="1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Пользователь\Мои документы\Мои рисунки\Мои сканированные изображения\Копия сканирование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302" y="357166"/>
            <a:ext cx="8712415" cy="5429288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4357686" y="1428736"/>
            <a:ext cx="714380" cy="64294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pokoino.ru/i/upload/images/%D0%A0%D0%B5%D0%B3%D1%83%D0%BB%D0%B8%D1%80%D0%BE%D0%B2%D1%89%D0%B8%D0%BA%202.jpg"/>
          <p:cNvPicPr/>
          <p:nvPr/>
        </p:nvPicPr>
        <p:blipFill>
          <a:blip r:embed="rId2"/>
          <a:srcRect r="82717"/>
          <a:stretch>
            <a:fillRect/>
          </a:stretch>
        </p:blipFill>
        <p:spPr bwMode="auto">
          <a:xfrm>
            <a:off x="563847" y="470964"/>
            <a:ext cx="400052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2051720" y="4725144"/>
            <a:ext cx="1500198" cy="150019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1498248"/>
            <a:ext cx="42016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Bookman Old Style" panose="02050604050505020204" pitchFamily="18" charset="0"/>
              </a:rPr>
              <a:t>Теперь я боком повернулся —</a:t>
            </a:r>
            <a:br>
              <a:rPr lang="ru-RU" sz="2800" b="1" dirty="0">
                <a:latin typeface="Bookman Old Style" panose="02050604050505020204" pitchFamily="18" charset="0"/>
              </a:rPr>
            </a:br>
            <a:r>
              <a:rPr lang="ru-RU" sz="2800" b="1" dirty="0">
                <a:latin typeface="Bookman Old Style" panose="02050604050505020204" pitchFamily="18" charset="0"/>
              </a:rPr>
              <a:t>Путь свободен впереди,</a:t>
            </a:r>
            <a:br>
              <a:rPr lang="ru-RU" sz="2800" b="1" dirty="0">
                <a:latin typeface="Bookman Old Style" panose="02050604050505020204" pitchFamily="18" charset="0"/>
              </a:rPr>
            </a:br>
            <a:r>
              <a:rPr lang="ru-RU" sz="2800" b="1" dirty="0">
                <a:latin typeface="Bookman Old Style" panose="02050604050505020204" pitchFamily="18" charset="0"/>
              </a:rPr>
              <a:t>Не зевай, переходи.</a:t>
            </a:r>
            <a:br>
              <a:rPr lang="ru-RU" sz="2800" b="1" dirty="0">
                <a:latin typeface="Bookman Old Style" panose="02050604050505020204" pitchFamily="18" charset="0"/>
              </a:rPr>
            </a:br>
            <a:r>
              <a:rPr lang="ru-RU" sz="2800" b="1" dirty="0">
                <a:latin typeface="Bookman Old Style" panose="02050604050505020204" pitchFamily="18" charset="0"/>
              </a:rPr>
              <a:t>Руки вытянул как самолёт,</a:t>
            </a:r>
            <a:br>
              <a:rPr lang="ru-RU" sz="2800" b="1" dirty="0">
                <a:latin typeface="Bookman Old Style" panose="02050604050505020204" pitchFamily="18" charset="0"/>
              </a:rPr>
            </a:br>
            <a:r>
              <a:rPr lang="ru-RU" sz="2800" b="1" dirty="0">
                <a:latin typeface="Bookman Old Style" panose="02050604050505020204" pitchFamily="18" charset="0"/>
              </a:rPr>
              <a:t>Показал нам, где проход.</a:t>
            </a:r>
            <a:br>
              <a:rPr lang="ru-RU" sz="2800" b="1" dirty="0">
                <a:latin typeface="Bookman Old Style" panose="020506040505050202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Пользователь\Мои документы\Мои рисунки\Мои сканированные изображения\без текста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71430" cy="5572164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4214810" y="1428736"/>
            <a:ext cx="714380" cy="64294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lt"/>
          <p:cNvPicPr/>
          <p:nvPr/>
        </p:nvPicPr>
        <p:blipFill>
          <a:blip r:embed="rId2"/>
          <a:srcRect l="20840" r="18030"/>
          <a:stretch>
            <a:fillRect/>
          </a:stretch>
        </p:blipFill>
        <p:spPr bwMode="auto">
          <a:xfrm>
            <a:off x="1000100" y="357166"/>
            <a:ext cx="3143272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spokoino.ru/i/upload/images/%D0%A0%D0%B5%D0%B3%D1%83%D0%BB%D0%B8%D1%80%D0%BE%D0%B2%D1%89%D0%B8%D0%BA%201.jpg"/>
          <p:cNvPicPr/>
          <p:nvPr/>
        </p:nvPicPr>
        <p:blipFill>
          <a:blip r:embed="rId3"/>
          <a:srcRect l="26494" r="56268"/>
          <a:stretch>
            <a:fillRect/>
          </a:stretch>
        </p:blipFill>
        <p:spPr bwMode="auto">
          <a:xfrm>
            <a:off x="4788024" y="428604"/>
            <a:ext cx="3641628" cy="429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2716446" y="4589826"/>
            <a:ext cx="1500198" cy="150019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143372" y="3620330"/>
            <a:ext cx="47179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Если руку подниму</a:t>
            </a:r>
            <a:r>
              <a:rPr lang="ru-RU" sz="2400" b="1" dirty="0" smtClean="0">
                <a:latin typeface="Bookman Old Style" panose="02050604050505020204" pitchFamily="18" charset="0"/>
              </a:rPr>
              <a:t>,</a:t>
            </a:r>
          </a:p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Нет </a:t>
            </a:r>
            <a:r>
              <a:rPr lang="ru-RU" sz="2400" b="1" dirty="0">
                <a:latin typeface="Bookman Old Style" panose="02050604050505020204" pitchFamily="18" charset="0"/>
              </a:rPr>
              <a:t>движенья никому</a:t>
            </a:r>
            <a:r>
              <a:rPr lang="ru-RU" sz="2400" b="1" dirty="0" smtClean="0">
                <a:latin typeface="Bookman Old Style" panose="02050604050505020204" pitchFamily="18" charset="0"/>
              </a:rPr>
              <a:t>.</a:t>
            </a:r>
            <a:r>
              <a:rPr lang="ru-RU" sz="2400" b="1" dirty="0">
                <a:latin typeface="Bookman Old Style" panose="02050604050505020204" pitchFamily="18" charset="0"/>
              </a:rPr>
              <a:t/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>Руку вытянул он вверх –</a:t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>Остановка здесь для всех.</a:t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>Перекрёсток все освободите,</a:t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>Дальше не езжайте, не идите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Пользователь\Мои документы\Мои рисунки\Мои сканированные изображения\без текста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8690186" cy="5414499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3929058" y="1571612"/>
            <a:ext cx="500066" cy="4286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5214942" y="1571612"/>
            <a:ext cx="500066" cy="4286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lt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651663"/>
            <a:ext cx="3600820" cy="555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spokoino.ru/i/upload/images/%D0%A0%D0%B5%D0%B3%D1%83%D0%BB%D0%B8%D1%80%D0%BE%D0%B2%D1%89%D0%B8%D0%BA%203.jpg"/>
          <p:cNvPicPr/>
          <p:nvPr/>
        </p:nvPicPr>
        <p:blipFill>
          <a:blip r:embed="rId3"/>
          <a:srcRect l="6944" t="58625" r="71620" b="18951"/>
          <a:stretch>
            <a:fillRect/>
          </a:stretch>
        </p:blipFill>
        <p:spPr bwMode="auto">
          <a:xfrm>
            <a:off x="5292080" y="764704"/>
            <a:ext cx="2918096" cy="336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35208" y="3244334"/>
            <a:ext cx="3793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35209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56396" y="436510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Bookman Old Style" panose="02050604050505020204" pitchFamily="18" charset="0"/>
              </a:rPr>
              <a:t>Руку вытянул вперёд –</a:t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>Только за спиной проход.</a:t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>Остальным сигнал «Стоять!»</a:t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dirty="0">
                <a:latin typeface="Bookman Old Style" panose="02050604050505020204" pitchFamily="18" charset="0"/>
              </a:rPr>
              <a:t>И немного подождать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8022" y="188640"/>
            <a:ext cx="8612258" cy="197032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ПРОВЕРЬ СЕБЯ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2" y="1268760"/>
            <a:ext cx="8612258" cy="5372256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13" y="1628800"/>
            <a:ext cx="2657475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17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6545560" cy="197032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Регулировщик</a:t>
            </a:r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10351"/>
            <a:ext cx="4680520" cy="310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802988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–</a:t>
            </a:r>
            <a:r>
              <a:rPr lang="ru-RU" sz="2400" b="1" dirty="0" smtClean="0">
                <a:latin typeface="Bookman Old Style" panose="02050604050505020204" pitchFamily="18" charset="0"/>
              </a:rPr>
              <a:t>это лицо</a:t>
            </a:r>
            <a:r>
              <a:rPr lang="ru-RU" sz="2400" b="1" dirty="0">
                <a:latin typeface="Bookman Old Style" panose="02050604050505020204" pitchFamily="18" charset="0"/>
              </a:rPr>
              <a:t>, наделённое в установленном порядке полномочиями по регулированию дорожного движения с помощью сигналов, установленных ПДД РФ, и непосредственно осуществляющее указанное регулирование.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8501" y="6061705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</a:rPr>
              <a:t>Это сотрудник ГИБДД</a:t>
            </a:r>
            <a:endParaRPr lang="ru-RU" sz="2400" b="1" dirty="0">
              <a:latin typeface="Bookman Old Style" panose="020506040505050202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10351"/>
            <a:ext cx="4341849" cy="310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8170606" cy="197032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Задание №1</a:t>
            </a:r>
            <a:endParaRPr lang="ru-RU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34427" r="6613" b="2795"/>
          <a:stretch/>
        </p:blipFill>
        <p:spPr>
          <a:xfrm>
            <a:off x="827584" y="2066549"/>
            <a:ext cx="8170606" cy="4305294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725" y="2322513"/>
            <a:ext cx="2658336" cy="398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1115452"/>
            <a:ext cx="8244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При таком сигнале регулировщика кому</a:t>
            </a:r>
          </a:p>
          <a:p>
            <a:r>
              <a:rPr lang="ru-RU" sz="2800" b="1" dirty="0" smtClean="0">
                <a:latin typeface="Bookman Old Style" panose="02050604050505020204" pitchFamily="18" charset="0"/>
              </a:rPr>
              <a:t> из пешеходов разрешено идти?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2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8170606" cy="197032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Задание №2</a:t>
            </a:r>
            <a:endParaRPr lang="ru-RU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32600" r="6129" b="537"/>
          <a:stretch/>
        </p:blipFill>
        <p:spPr>
          <a:xfrm>
            <a:off x="755576" y="2105279"/>
            <a:ext cx="8214851" cy="4585433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115875"/>
            <a:ext cx="2466281" cy="36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151172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При таком сигнале регулировщика ,кому из пешеходов можно идти?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97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5505" t="3529" r="13761" b="12941"/>
          <a:stretch>
            <a:fillRect/>
          </a:stretch>
        </p:blipFill>
        <p:spPr bwMode="auto">
          <a:xfrm>
            <a:off x="1979712" y="2277283"/>
            <a:ext cx="6624736" cy="439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2267744" y="304808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>ЗАДАНИЕ №3</a:t>
            </a:r>
            <a:endParaRPr lang="ru-RU" sz="3600" b="1" dirty="0">
              <a:latin typeface="Bookman Old Style" panose="020506040505050202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446" y="3356992"/>
            <a:ext cx="2462213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951139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Кто из пешеходов нарушает  правила перехода перекрёстка </a:t>
            </a:r>
            <a:r>
              <a:rPr lang="ru-RU" sz="2800" b="1" dirty="0">
                <a:latin typeface="Bookman Old Style" panose="02050604050505020204" pitchFamily="18" charset="0"/>
              </a:rPr>
              <a:t>при данном </a:t>
            </a:r>
            <a:r>
              <a:rPr lang="ru-RU" sz="2800" b="1" dirty="0" smtClean="0">
                <a:latin typeface="Bookman Old Style" panose="02050604050505020204" pitchFamily="18" charset="0"/>
              </a:rPr>
              <a:t>положении</a:t>
            </a:r>
            <a:r>
              <a:rPr lang="ru-RU" sz="2800" b="1" dirty="0">
                <a:latin typeface="Bookman Old Style" panose="02050604050505020204" pitchFamily="18" charset="0"/>
              </a:rPr>
              <a:t> </a:t>
            </a:r>
            <a:r>
              <a:rPr lang="ru-RU" sz="2800" b="1" dirty="0" smtClean="0">
                <a:latin typeface="Bookman Old Style" panose="02050604050505020204" pitchFamily="18" charset="0"/>
              </a:rPr>
              <a:t> регулировщика?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43519"/>
          <a:stretch>
            <a:fillRect/>
          </a:stretch>
        </p:blipFill>
        <p:spPr bwMode="auto">
          <a:xfrm>
            <a:off x="2627784" y="1982866"/>
            <a:ext cx="4658860" cy="463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95536" y="832014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Bookman Old Style" panose="02050604050505020204" pitchFamily="18" charset="0"/>
              </a:rPr>
              <a:t>Обведи пешеходов, которые могут переходить перекрёсток. Покажи стрелкой направление их движения.</a:t>
            </a:r>
            <a:endParaRPr lang="ru-RU" sz="2400" b="1" dirty="0">
              <a:latin typeface="Bookman Old Style" panose="020506040505050202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67" y="3157537"/>
            <a:ext cx="2462213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225027"/>
            <a:ext cx="3616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Bookman Old Style" panose="02050604050505020204" pitchFamily="18" charset="0"/>
              </a:rPr>
              <a:t>ЗАДАНИЕ №4</a:t>
            </a:r>
            <a:endParaRPr lang="ru-RU" sz="3600" b="1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b="40511"/>
          <a:stretch>
            <a:fillRect/>
          </a:stretch>
        </p:blipFill>
        <p:spPr bwMode="auto">
          <a:xfrm>
            <a:off x="142844" y="3000372"/>
            <a:ext cx="878681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953644" y="683275"/>
            <a:ext cx="68785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</a:rPr>
              <a:t>Какое из двух положений регулировщика соответствует содержанию стихотворения? Выбранное положение регулировщика обведи.</a:t>
            </a:r>
          </a:p>
          <a:p>
            <a:pPr algn="r"/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1" y="214290"/>
            <a:ext cx="1853802" cy="27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1607331"/>
            <a:ext cx="47083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Bookman Old Style" panose="02050604050505020204" pitchFamily="18" charset="0"/>
              </a:rPr>
              <a:t>Никто на свете так не может</a:t>
            </a:r>
          </a:p>
          <a:p>
            <a:r>
              <a:rPr lang="ru-RU" sz="2000" b="1" i="1" dirty="0" smtClean="0">
                <a:latin typeface="Bookman Old Style" panose="02050604050505020204" pitchFamily="18" charset="0"/>
              </a:rPr>
              <a:t>Одним движением руки</a:t>
            </a:r>
          </a:p>
          <a:p>
            <a:r>
              <a:rPr lang="ru-RU" sz="2000" b="1" i="1" dirty="0" smtClean="0">
                <a:latin typeface="Bookman Old Style" panose="02050604050505020204" pitchFamily="18" charset="0"/>
              </a:rPr>
              <a:t>Остановить  поток прохожих</a:t>
            </a:r>
          </a:p>
          <a:p>
            <a:r>
              <a:rPr lang="ru-RU" sz="2000" b="1" i="1" dirty="0" smtClean="0">
                <a:latin typeface="Bookman Old Style" panose="02050604050505020204" pitchFamily="18" charset="0"/>
              </a:rPr>
              <a:t>И пропустить грузовики</a:t>
            </a:r>
            <a:r>
              <a:rPr lang="ru-RU" sz="2400" b="1" i="1" dirty="0" smtClean="0">
                <a:latin typeface="Bookman Old Style" panose="02050604050505020204" pitchFamily="18" charset="0"/>
              </a:rPr>
              <a:t>.</a:t>
            </a:r>
            <a:endParaRPr lang="ru-RU" sz="2400" b="1" i="1" dirty="0"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3" y="160055"/>
            <a:ext cx="2855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ЗАДАНИЕ №5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53644" y="683275"/>
            <a:ext cx="6878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195736" y="160733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i="1" dirty="0">
              <a:latin typeface="Bookman Old Style" panose="020506040505050202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94" y="223704"/>
            <a:ext cx="8534118" cy="650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30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893" y="216222"/>
            <a:ext cx="8496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Bookman Old Style" panose="02050604050505020204" pitchFamily="18" charset="0"/>
              </a:rPr>
              <a:t>Регулировщик дорожного движения-управляет  потоком движения транспорта и пешеходов.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100" y="2060848"/>
            <a:ext cx="7013117" cy="440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16100"/>
            <a:ext cx="3359150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89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640960" cy="1970326"/>
          </a:xfrm>
        </p:spPr>
        <p:txBody>
          <a:bodyPr>
            <a:noAutofit/>
          </a:bodyPr>
          <a:lstStyle/>
          <a:p>
            <a:pPr algn="ctr"/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88640"/>
            <a:ext cx="8386192" cy="253085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000" b="1" dirty="0" smtClean="0">
                <a:latin typeface="Bookman Old Style" panose="02050604050505020204" pitchFamily="18" charset="0"/>
              </a:rPr>
              <a:t>Место </a:t>
            </a:r>
            <a:r>
              <a:rPr lang="ru-RU" sz="3000" b="1" dirty="0">
                <a:latin typeface="Bookman Old Style" panose="02050604050505020204" pitchFamily="18" charset="0"/>
              </a:rPr>
              <a:t>регулировщика – в центре перекрёстка. </a:t>
            </a:r>
            <a:endParaRPr lang="ru-RU" sz="3000" b="1" dirty="0" smtClean="0">
              <a:latin typeface="Bookman Old Style" panose="02050604050505020204" pitchFamily="18" charset="0"/>
            </a:endParaRPr>
          </a:p>
          <a:p>
            <a:r>
              <a:rPr lang="ru-RU" b="1" dirty="0" smtClean="0">
                <a:latin typeface="Bookman Old Style" panose="02050604050505020204" pitchFamily="18" charset="0"/>
              </a:rPr>
              <a:t>Сигналами </a:t>
            </a:r>
            <a:r>
              <a:rPr lang="ru-RU" b="1" dirty="0">
                <a:latin typeface="Bookman Old Style" panose="02050604050505020204" pitchFamily="18" charset="0"/>
              </a:rPr>
              <a:t>регулировщика являются положения его корпуса и рук. Для лучшей видимости часто применяется жезл с белыми и чёрными полосами. Жезл регулировщика Диск с красным сигналом (</a:t>
            </a:r>
            <a:r>
              <a:rPr lang="ru-RU" b="1" dirty="0" err="1">
                <a:latin typeface="Bookman Old Style" panose="02050604050505020204" pitchFamily="18" charset="0"/>
              </a:rPr>
              <a:t>световозвращателем</a:t>
            </a:r>
            <a:r>
              <a:rPr lang="ru-RU" b="1" dirty="0">
                <a:latin typeface="Bookman Old Style" panose="02050604050505020204" pitchFamily="18" charset="0"/>
              </a:rPr>
              <a:t>)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420888"/>
            <a:ext cx="3024187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19495"/>
            <a:ext cx="2418581" cy="394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r="45767"/>
          <a:stretch/>
        </p:blipFill>
        <p:spPr bwMode="auto">
          <a:xfrm>
            <a:off x="5724128" y="2719495"/>
            <a:ext cx="2517264" cy="201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https://avatars.mds.yandex.net/get-zen_doc/196027/pub_5c8fe0b6cc852f00b446cdc0_5c9ba4be3b35f400b2a750e1/scale_12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7"/>
          <a:stretch/>
        </p:blipFill>
        <p:spPr bwMode="auto">
          <a:xfrm>
            <a:off x="5724128" y="4724199"/>
            <a:ext cx="2517264" cy="193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38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9073008" cy="197032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Bookman Old Style" panose="02050604050505020204" pitchFamily="18" charset="0"/>
              </a:rPr>
              <a:t>Регулировщику подчиняются все водители и пешеходы</a:t>
            </a:r>
            <a:r>
              <a:rPr lang="ru-RU" b="1" dirty="0"/>
              <a:t>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318695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подчиняются </a:t>
            </a:r>
            <a:r>
              <a:rPr lang="ru-RU" dirty="0"/>
              <a:t>все водители и пешеходы.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8595" r="5146" b="11246"/>
          <a:stretch/>
        </p:blipFill>
        <p:spPr bwMode="auto">
          <a:xfrm>
            <a:off x="467544" y="1412776"/>
            <a:ext cx="8208912" cy="514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91376"/>
            <a:ext cx="3024336" cy="453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73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640960" cy="197032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man Old Style" panose="02050604050505020204" pitchFamily="18" charset="0"/>
              </a:rPr>
              <a:t>Отличительные знаки и экипировка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684568" y="3861048"/>
            <a:ext cx="8458200" cy="914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36712"/>
            <a:ext cx="83169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Bookman Old Style" panose="02050604050505020204" pitchFamily="18" charset="0"/>
              </a:rPr>
              <a:t>Регулировщик должен быть в форменной одежде и (или) иметь отличительный знак и экипировку. К регулировщикам относятся сотрудники </a:t>
            </a:r>
            <a:r>
              <a:rPr lang="ru-RU" sz="2000" b="1" dirty="0" smtClean="0">
                <a:latin typeface="Bookman Old Style" panose="02050604050505020204" pitchFamily="18" charset="0"/>
              </a:rPr>
              <a:t>полиции </a:t>
            </a:r>
            <a:r>
              <a:rPr lang="ru-RU" sz="2000" b="1" dirty="0">
                <a:latin typeface="Bookman Old Style" panose="02050604050505020204" pitchFamily="18" charset="0"/>
              </a:rPr>
              <a:t>и военной автомобильной инспекции, а также работники дорожно-эксплуатационных служб, дежурные на железнодорожных переездах и паромных переправах при исполнении ими своих должностных обязанностей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7809"/>
            <a:ext cx="3168352" cy="370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auto50pro.ru/wp-content/uploads/2020/02/screenshot_2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auto50pro.ru/wp-content/uploads/2020/02/screenshot_22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08051"/>
            <a:ext cx="4356484" cy="3569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83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6545560" cy="1970326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516" r="4677" b="29033"/>
          <a:stretch/>
        </p:blipFill>
        <p:spPr bwMode="auto">
          <a:xfrm>
            <a:off x="442451" y="279781"/>
            <a:ext cx="8259097" cy="455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450" y="4725144"/>
            <a:ext cx="825909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Запомните!</a:t>
            </a:r>
          </a:p>
          <a:p>
            <a:r>
              <a:rPr lang="ru-RU" sz="2400" b="1" dirty="0" smtClean="0">
                <a:latin typeface="Bookman Old Style" panose="02050604050505020204" pitchFamily="18" charset="0"/>
              </a:rPr>
              <a:t> Если на перекрестке движение регулируется  светофором и регулировщиком и их сигналы противоречат один  другому, то подчиняться надо регулировщику.</a:t>
            </a:r>
            <a:endParaRPr lang="ru-RU" sz="2400" b="1" dirty="0">
              <a:latin typeface="Bookman Old Style" panose="020506040505050202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20688"/>
            <a:ext cx="1800125" cy="226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73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8352928" cy="584775"/>
          </a:xfrm>
        </p:spPr>
        <p:txBody>
          <a:bodyPr>
            <a:normAutofit fontScale="90000"/>
          </a:bodyPr>
          <a:lstStyle/>
          <a:p>
            <a:pPr algn="ctr"/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4" r="10967"/>
          <a:stretch/>
        </p:blipFill>
        <p:spPr bwMode="auto">
          <a:xfrm>
            <a:off x="251520" y="695838"/>
            <a:ext cx="8640960" cy="6022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88640"/>
            <a:ext cx="853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Появление первого регулировщика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36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8352928" cy="584775"/>
          </a:xfrm>
        </p:spPr>
        <p:txBody>
          <a:bodyPr>
            <a:normAutofit fontScale="90000"/>
          </a:bodyPr>
          <a:lstStyle/>
          <a:p>
            <a:pPr algn="ctr"/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188640"/>
            <a:ext cx="853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Первый регулировщик в Москве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4" r="10967"/>
          <a:stretch/>
        </p:blipFill>
        <p:spPr bwMode="auto">
          <a:xfrm>
            <a:off x="395536" y="917575"/>
            <a:ext cx="8496944" cy="563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66" y="1050900"/>
            <a:ext cx="8259484" cy="531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55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816</TotalTime>
  <Words>311</Words>
  <Application>Microsoft Office PowerPoint</Application>
  <PresentationFormat>Экран (4:3)</PresentationFormat>
  <Paragraphs>45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Bookman Old Style</vt:lpstr>
      <vt:lpstr>Franklin Gothic Book</vt:lpstr>
      <vt:lpstr>Franklin Gothic Medium</vt:lpstr>
      <vt:lpstr>Wingdings 2</vt:lpstr>
      <vt:lpstr>Трек</vt:lpstr>
      <vt:lpstr>Презентация PowerPoint</vt:lpstr>
      <vt:lpstr>Регулировщик-</vt:lpstr>
      <vt:lpstr>Презентация PowerPoint</vt:lpstr>
      <vt:lpstr>Презентация PowerPoint</vt:lpstr>
      <vt:lpstr>Регулировщику подчиняются все водители и пешеходы.</vt:lpstr>
      <vt:lpstr>Отличительные знаки и экипировка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ПРОВЕРЬ СЕБЯ</vt:lpstr>
      <vt:lpstr>Задание №1</vt:lpstr>
      <vt:lpstr>Задание №2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Екатерина Васильевна</dc:creator>
  <cp:lastModifiedBy>avrira-238</cp:lastModifiedBy>
  <cp:revision>63</cp:revision>
  <dcterms:modified xsi:type="dcterms:W3CDTF">2022-02-02T07:56:40Z</dcterms:modified>
</cp:coreProperties>
</file>