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7"/>
  </p:notesMasterIdLst>
  <p:handoutMasterIdLst>
    <p:handoutMasterId r:id="rId18"/>
  </p:handoutMasterIdLst>
  <p:sldIdLst>
    <p:sldId id="256" r:id="rId2"/>
    <p:sldId id="270" r:id="rId3"/>
    <p:sldId id="265" r:id="rId4"/>
    <p:sldId id="267" r:id="rId5"/>
    <p:sldId id="268" r:id="rId6"/>
    <p:sldId id="269" r:id="rId7"/>
    <p:sldId id="271" r:id="rId8"/>
    <p:sldId id="274" r:id="rId9"/>
    <p:sldId id="275" r:id="rId10"/>
    <p:sldId id="266" r:id="rId11"/>
    <p:sldId id="264" r:id="rId12"/>
    <p:sldId id="263" r:id="rId13"/>
    <p:sldId id="262" r:id="rId14"/>
    <p:sldId id="260"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1" autoAdjust="0"/>
  </p:normalViewPr>
  <p:slideViewPr>
    <p:cSldViewPr>
      <p:cViewPr varScale="1">
        <p:scale>
          <a:sx n="63" d="100"/>
          <a:sy n="63" d="100"/>
        </p:scale>
        <p:origin x="-15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2ECA25-D41D-4A77-9251-6232512B0285}" type="datetimeFigureOut">
              <a:rPr lang="ru-RU" smtClean="0"/>
              <a:pPr/>
              <a:t>04.12.2017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75920A-DC10-4AE5-8911-B5F9CAB187AF}"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39C0F-DB32-401B-97A3-68EB2149CDE9}" type="datetimeFigureOut">
              <a:rPr lang="ru-RU" smtClean="0"/>
              <a:pPr/>
              <a:t>04.12.2017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C7898-E3DA-4113-985F-D24BBCB81CD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47C7898-E3DA-4113-985F-D24BBCB81CD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E222D3ED-B5DD-452E-820F-28BA9E55DBE5}" type="datetime1">
              <a:rPr lang="ru-RU" smtClean="0"/>
              <a:pPr/>
              <a:t>04.12.2017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1444588-35DD-4F31-B879-5B924F229036}" type="datetime1">
              <a:rPr lang="ru-RU" smtClean="0"/>
              <a:pPr/>
              <a:t>04.12.2017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E7F5F8D2-6996-4E2A-933C-A437F76C809E}" type="datetime1">
              <a:rPr lang="ru-RU" smtClean="0"/>
              <a:pPr/>
              <a:t>04.12.2017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BF6EF3D7-4B50-443F-8561-41A50BDA6884}" type="datetime1">
              <a:rPr lang="ru-RU" smtClean="0"/>
              <a:pPr/>
              <a:t>04.12.2017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4E94003-BD0E-413F-B785-744D23A2DE00}" type="datetime1">
              <a:rPr lang="ru-RU" smtClean="0"/>
              <a:pPr/>
              <a:t>04.12.2017</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18AF9F5E-EA7D-47F9-AD9C-402D2C7F29ED}" type="datetime1">
              <a:rPr lang="ru-RU" smtClean="0"/>
              <a:pPr/>
              <a:t>04.12.2017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B0914F93-B04F-43F0-84DD-902109371BA4}" type="datetime1">
              <a:rPr lang="ru-RU" smtClean="0"/>
              <a:pPr/>
              <a:t>04.12.2017</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8C55B6A9-F726-4816-9C66-8C7B2F739FF7}" type="datetime1">
              <a:rPr lang="ru-RU" smtClean="0"/>
              <a:pPr/>
              <a:t>04.12.2017</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C1CE9FCC-EF24-4A3F-8932-CB8A1D7B3002}" type="datetime1">
              <a:rPr lang="ru-RU" smtClean="0"/>
              <a:pPr/>
              <a:t>04.12.2017</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7BD2E52-64A5-4DED-B068-613E68E5C6FC}" type="datetime1">
              <a:rPr lang="ru-RU" smtClean="0"/>
              <a:pPr/>
              <a:t>04.12.2017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B72288C-713D-4DA1-94BC-B3835CC4A85F}" type="datetime1">
              <a:rPr lang="ru-RU" smtClean="0"/>
              <a:pPr/>
              <a:t>04.12.2017</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89ADA2-D8C3-4F8C-BE1A-7297C12B8B07}"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solidFill>
                  <a:srgbClr val="000066"/>
                </a:solidFill>
              </a:defRPr>
            </a:lvl1pPr>
          </a:lstStyle>
          <a:p>
            <a:fld id="{E60E4FCB-654D-498C-935B-B4F990DD800F}" type="datetime1">
              <a:rPr lang="ru-RU" smtClean="0"/>
              <a:pPr/>
              <a:t>04.12.2017</a:t>
            </a:fld>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rgbClr val="000066"/>
                </a:solidFill>
              </a:defRPr>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000066"/>
                </a:solidFill>
              </a:defRPr>
            </a:lvl1pPr>
          </a:lstStyle>
          <a:p>
            <a:fld id="{2A89ADA2-D8C3-4F8C-BE1A-7297C12B8B0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dissolve/>
  </p:transition>
  <p:hf hdr="0" ftr="0" dt="0"/>
  <p:txStyles>
    <p:titleStyle>
      <a:lvl1pPr algn="ctr" rtl="0" eaLnBrk="1" fontAlgn="base" hangingPunct="1">
        <a:spcBef>
          <a:spcPct val="0"/>
        </a:spcBef>
        <a:spcAft>
          <a:spcPct val="0"/>
        </a:spcAft>
        <a:defRPr sz="4400" b="1" i="1">
          <a:solidFill>
            <a:srgbClr val="000066"/>
          </a:solidFill>
          <a:latin typeface="+mj-lt"/>
          <a:ea typeface="+mj-ea"/>
          <a:cs typeface="+mj-cs"/>
        </a:defRPr>
      </a:lvl1pPr>
      <a:lvl2pPr algn="ctr" rtl="0" eaLnBrk="1" fontAlgn="base" hangingPunct="1">
        <a:spcBef>
          <a:spcPct val="0"/>
        </a:spcBef>
        <a:spcAft>
          <a:spcPct val="0"/>
        </a:spcAft>
        <a:defRPr sz="4400" b="1" i="1">
          <a:solidFill>
            <a:srgbClr val="000066"/>
          </a:solidFill>
          <a:latin typeface="Times New Roman" charset="0"/>
        </a:defRPr>
      </a:lvl2pPr>
      <a:lvl3pPr algn="ctr" rtl="0" eaLnBrk="1" fontAlgn="base" hangingPunct="1">
        <a:spcBef>
          <a:spcPct val="0"/>
        </a:spcBef>
        <a:spcAft>
          <a:spcPct val="0"/>
        </a:spcAft>
        <a:defRPr sz="4400" b="1" i="1">
          <a:solidFill>
            <a:srgbClr val="000066"/>
          </a:solidFill>
          <a:latin typeface="Times New Roman" charset="0"/>
        </a:defRPr>
      </a:lvl3pPr>
      <a:lvl4pPr algn="ctr" rtl="0" eaLnBrk="1" fontAlgn="base" hangingPunct="1">
        <a:spcBef>
          <a:spcPct val="0"/>
        </a:spcBef>
        <a:spcAft>
          <a:spcPct val="0"/>
        </a:spcAft>
        <a:defRPr sz="4400" b="1" i="1">
          <a:solidFill>
            <a:srgbClr val="000066"/>
          </a:solidFill>
          <a:latin typeface="Times New Roman" charset="0"/>
        </a:defRPr>
      </a:lvl4pPr>
      <a:lvl5pPr algn="ctr" rtl="0" eaLnBrk="1" fontAlgn="base" hangingPunct="1">
        <a:spcBef>
          <a:spcPct val="0"/>
        </a:spcBef>
        <a:spcAft>
          <a:spcPct val="0"/>
        </a:spcAft>
        <a:defRPr sz="4400" b="1" i="1">
          <a:solidFill>
            <a:srgbClr val="000066"/>
          </a:solidFill>
          <a:latin typeface="Times New Roman" charset="0"/>
        </a:defRPr>
      </a:lvl5pPr>
      <a:lvl6pPr marL="457200" algn="ctr" rtl="0" eaLnBrk="1" fontAlgn="base" hangingPunct="1">
        <a:spcBef>
          <a:spcPct val="0"/>
        </a:spcBef>
        <a:spcAft>
          <a:spcPct val="0"/>
        </a:spcAft>
        <a:defRPr sz="4400" b="1" i="1">
          <a:solidFill>
            <a:srgbClr val="000066"/>
          </a:solidFill>
          <a:latin typeface="Times New Roman" charset="0"/>
        </a:defRPr>
      </a:lvl6pPr>
      <a:lvl7pPr marL="914400" algn="ctr" rtl="0" eaLnBrk="1" fontAlgn="base" hangingPunct="1">
        <a:spcBef>
          <a:spcPct val="0"/>
        </a:spcBef>
        <a:spcAft>
          <a:spcPct val="0"/>
        </a:spcAft>
        <a:defRPr sz="4400" b="1" i="1">
          <a:solidFill>
            <a:srgbClr val="000066"/>
          </a:solidFill>
          <a:latin typeface="Times New Roman" charset="0"/>
        </a:defRPr>
      </a:lvl7pPr>
      <a:lvl8pPr marL="1371600" algn="ctr" rtl="0" eaLnBrk="1" fontAlgn="base" hangingPunct="1">
        <a:spcBef>
          <a:spcPct val="0"/>
        </a:spcBef>
        <a:spcAft>
          <a:spcPct val="0"/>
        </a:spcAft>
        <a:defRPr sz="4400" b="1" i="1">
          <a:solidFill>
            <a:srgbClr val="000066"/>
          </a:solidFill>
          <a:latin typeface="Times New Roman" charset="0"/>
        </a:defRPr>
      </a:lvl8pPr>
      <a:lvl9pPr marL="1828800" algn="ctr" rtl="0" eaLnBrk="1" fontAlgn="base" hangingPunct="1">
        <a:spcBef>
          <a:spcPct val="0"/>
        </a:spcBef>
        <a:spcAft>
          <a:spcPct val="0"/>
        </a:spcAft>
        <a:defRPr sz="4400" b="1" i="1">
          <a:solidFill>
            <a:srgbClr val="000066"/>
          </a:solidFill>
          <a:latin typeface="Times New Roman" charset="0"/>
        </a:defRPr>
      </a:lvl9pPr>
    </p:titleStyle>
    <p:bodyStyle>
      <a:lvl1pPr marL="342900" indent="-342900" algn="l" rtl="0" eaLnBrk="1" fontAlgn="base" hangingPunct="1">
        <a:spcBef>
          <a:spcPct val="20000"/>
        </a:spcBef>
        <a:spcAft>
          <a:spcPct val="0"/>
        </a:spcAft>
        <a:buChar char="•"/>
        <a:defRPr sz="3200" b="1" i="1">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b="1" i="1">
          <a:solidFill>
            <a:srgbClr val="000066"/>
          </a:solidFill>
          <a:latin typeface="+mn-lt"/>
        </a:defRPr>
      </a:lvl2pPr>
      <a:lvl3pPr marL="1143000" indent="-228600" algn="l" rtl="0" eaLnBrk="1" fontAlgn="base" hangingPunct="1">
        <a:spcBef>
          <a:spcPct val="20000"/>
        </a:spcBef>
        <a:spcAft>
          <a:spcPct val="0"/>
        </a:spcAft>
        <a:buChar char="•"/>
        <a:defRPr sz="2400" b="1" i="1">
          <a:solidFill>
            <a:srgbClr val="000066"/>
          </a:solidFill>
          <a:latin typeface="+mn-lt"/>
        </a:defRPr>
      </a:lvl3pPr>
      <a:lvl4pPr marL="1600200" indent="-228600" algn="l" rtl="0" eaLnBrk="1" fontAlgn="base" hangingPunct="1">
        <a:spcBef>
          <a:spcPct val="20000"/>
        </a:spcBef>
        <a:spcAft>
          <a:spcPct val="0"/>
        </a:spcAft>
        <a:buChar char="–"/>
        <a:defRPr sz="2000" b="1" i="1">
          <a:solidFill>
            <a:srgbClr val="000066"/>
          </a:solidFill>
          <a:latin typeface="+mn-lt"/>
        </a:defRPr>
      </a:lvl4pPr>
      <a:lvl5pPr marL="2057400" indent="-228600" algn="l" rtl="0" eaLnBrk="1" fontAlgn="base" hangingPunct="1">
        <a:spcBef>
          <a:spcPct val="20000"/>
        </a:spcBef>
        <a:spcAft>
          <a:spcPct val="0"/>
        </a:spcAft>
        <a:buChar char="»"/>
        <a:defRPr sz="2000" b="1" i="1">
          <a:solidFill>
            <a:srgbClr val="000066"/>
          </a:solidFill>
          <a:latin typeface="+mn-lt"/>
        </a:defRPr>
      </a:lvl5pPr>
      <a:lvl6pPr marL="2514600" indent="-228600" algn="l" rtl="0" eaLnBrk="1" fontAlgn="base" hangingPunct="1">
        <a:spcBef>
          <a:spcPct val="20000"/>
        </a:spcBef>
        <a:spcAft>
          <a:spcPct val="0"/>
        </a:spcAft>
        <a:buChar char="»"/>
        <a:defRPr sz="2000" b="1" i="1">
          <a:solidFill>
            <a:srgbClr val="000066"/>
          </a:solidFill>
          <a:latin typeface="+mn-lt"/>
        </a:defRPr>
      </a:lvl6pPr>
      <a:lvl7pPr marL="2971800" indent="-228600" algn="l" rtl="0" eaLnBrk="1" fontAlgn="base" hangingPunct="1">
        <a:spcBef>
          <a:spcPct val="20000"/>
        </a:spcBef>
        <a:spcAft>
          <a:spcPct val="0"/>
        </a:spcAft>
        <a:buChar char="»"/>
        <a:defRPr sz="2000" b="1" i="1">
          <a:solidFill>
            <a:srgbClr val="000066"/>
          </a:solidFill>
          <a:latin typeface="+mn-lt"/>
        </a:defRPr>
      </a:lvl7pPr>
      <a:lvl8pPr marL="3429000" indent="-228600" algn="l" rtl="0" eaLnBrk="1" fontAlgn="base" hangingPunct="1">
        <a:spcBef>
          <a:spcPct val="20000"/>
        </a:spcBef>
        <a:spcAft>
          <a:spcPct val="0"/>
        </a:spcAft>
        <a:buChar char="»"/>
        <a:defRPr sz="2000" b="1" i="1">
          <a:solidFill>
            <a:srgbClr val="000066"/>
          </a:solidFill>
          <a:latin typeface="+mn-lt"/>
        </a:defRPr>
      </a:lvl8pPr>
      <a:lvl9pPr marL="3886200" indent="-228600" algn="l" rtl="0" eaLnBrk="1" fontAlgn="base" hangingPunct="1">
        <a:spcBef>
          <a:spcPct val="20000"/>
        </a:spcBef>
        <a:spcAft>
          <a:spcPct val="0"/>
        </a:spcAft>
        <a:buChar char="»"/>
        <a:defRPr sz="2000" b="1" i="1">
          <a:solidFill>
            <a:srgbClr val="0000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1090;&#1089;&#1076;\Desktop\&#1042;&#1050;\Michel%20Magne\Michel%20Magne%20-%20Ma%20Chere%20Helene%20(Version%20Piano).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http://elkin52.narod.ru/schar/kryg9_files/image014.jpg" TargetMode="External"/><Relationship Id="rId7" Type="http://schemas.openxmlformats.org/officeDocument/2006/relationships/image" Target="http://elkin52.narod.ru/schar/kryg9_files/image010.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http://elkin52.narod.ru/schar/kryg9_files/image012.jpg" TargetMode="External"/><Relationship Id="rId5" Type="http://schemas.openxmlformats.org/officeDocument/2006/relationships/image" Target="http://elkin52.narod.ru/schar/kryg9_files/image015.jpg"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http://elkin52.narod.ru/schar/kryg9_files/image0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6286544" cy="1470025"/>
          </a:xfrm>
        </p:spPr>
        <p:txBody>
          <a:bodyPr/>
          <a:lstStyle/>
          <a:p>
            <a:r>
              <a:rPr lang="ru-RU" dirty="0" smtClean="0"/>
              <a:t>Осевая и центральная симметрия</a:t>
            </a:r>
            <a:endParaRPr lang="ru-RU" dirty="0"/>
          </a:p>
        </p:txBody>
      </p:sp>
      <p:sp>
        <p:nvSpPr>
          <p:cNvPr id="3" name="Подзаголовок 2"/>
          <p:cNvSpPr>
            <a:spLocks noGrp="1"/>
          </p:cNvSpPr>
          <p:nvPr>
            <p:ph type="subTitle" idx="1"/>
          </p:nvPr>
        </p:nvSpPr>
        <p:spPr>
          <a:xfrm>
            <a:off x="3071802" y="2428868"/>
            <a:ext cx="5614982" cy="2500330"/>
          </a:xfrm>
        </p:spPr>
        <p:txBody>
          <a:bodyPr/>
          <a:lstStyle/>
          <a:p>
            <a:endParaRPr lang="ru-RU" sz="2400" dirty="0" smtClean="0"/>
          </a:p>
          <a:p>
            <a:endParaRPr lang="ru-RU" sz="2400" dirty="0" smtClean="0"/>
          </a:p>
          <a:p>
            <a:endParaRPr lang="ru-RU" sz="2400" dirty="0"/>
          </a:p>
        </p:txBody>
      </p:sp>
      <p:sp>
        <p:nvSpPr>
          <p:cNvPr id="6" name="Номер слайда 5"/>
          <p:cNvSpPr>
            <a:spLocks noGrp="1"/>
          </p:cNvSpPr>
          <p:nvPr>
            <p:ph type="sldNum" sz="quarter" idx="12"/>
          </p:nvPr>
        </p:nvSpPr>
        <p:spPr>
          <a:xfrm>
            <a:off x="7239000" y="6400800"/>
            <a:ext cx="1905000" cy="457200"/>
          </a:xfrm>
        </p:spPr>
        <p:txBody>
          <a:bodyPr/>
          <a:lstStyle/>
          <a:p>
            <a:fld id="{2A89ADA2-D8C3-4F8C-BE1A-7297C12B8B07}" type="slidenum">
              <a:rPr lang="ru-RU" smtClean="0"/>
              <a:pPr/>
              <a:t>1</a:t>
            </a:fld>
            <a:r>
              <a:rPr lang="en-US" dirty="0" smtClean="0"/>
              <a:t> </a:t>
            </a:r>
            <a:r>
              <a:rPr lang="ru-RU" dirty="0" smtClean="0"/>
              <a:t>из 21</a:t>
            </a:r>
            <a:endParaRPr lang="ru-RU" dirty="0"/>
          </a:p>
        </p:txBody>
      </p:sp>
      <p:pic>
        <p:nvPicPr>
          <p:cNvPr id="7" name="Michel Magne - Ma Chere Helene (Version Piano).mp3">
            <a:hlinkClick r:id="" action="ppaction://media"/>
          </p:cNvPr>
          <p:cNvPicPr>
            <a:picLocks noRot="1" noChangeAspect="1"/>
          </p:cNvPicPr>
          <p:nvPr>
            <a:audioFile r:link="rId1"/>
          </p:nvPr>
        </p:nvPicPr>
        <p:blipFill>
          <a:blip r:embed="rId4" cstate="print"/>
          <a:stretch>
            <a:fillRect/>
          </a:stretch>
        </p:blipFill>
        <p:spPr>
          <a:xfrm>
            <a:off x="395536" y="6500834"/>
            <a:ext cx="428628" cy="42862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Палиндромы</a:t>
            </a:r>
            <a:endParaRPr lang="ru-RU" dirty="0"/>
          </a:p>
        </p:txBody>
      </p:sp>
      <p:sp>
        <p:nvSpPr>
          <p:cNvPr id="3" name="Содержимое 2"/>
          <p:cNvSpPr>
            <a:spLocks noGrp="1"/>
          </p:cNvSpPr>
          <p:nvPr>
            <p:ph idx="1"/>
          </p:nvPr>
        </p:nvSpPr>
        <p:spPr>
          <a:xfrm>
            <a:off x="685800" y="1785926"/>
            <a:ext cx="7772400" cy="4310074"/>
          </a:xfrm>
        </p:spPr>
        <p:txBody>
          <a:bodyPr/>
          <a:lstStyle/>
          <a:p>
            <a:pPr>
              <a:buNone/>
            </a:pPr>
            <a:r>
              <a:rPr lang="ru-RU" sz="2000" dirty="0" smtClean="0"/>
              <a:t>	Симметрию можно увидеть и в целых словах, таких, как «казак», «шалаш» -  они читаются одинаково как слева направо, так и справа налево. А вот целые фразы с таким свойством (если не учитывать пробелы между словами): «Искать такси», </a:t>
            </a:r>
          </a:p>
          <a:p>
            <a:pPr>
              <a:buNone/>
            </a:pPr>
            <a:r>
              <a:rPr lang="ru-RU" sz="2000" dirty="0" smtClean="0"/>
              <a:t>	«Аргентина манит негра»,</a:t>
            </a:r>
          </a:p>
          <a:p>
            <a:pPr>
              <a:buNone/>
            </a:pPr>
            <a:r>
              <a:rPr lang="ru-RU" sz="2000" dirty="0" smtClean="0"/>
              <a:t>	«Ценит негра аргентинец», </a:t>
            </a:r>
          </a:p>
          <a:p>
            <a:pPr>
              <a:buNone/>
            </a:pPr>
            <a:r>
              <a:rPr lang="ru-RU" sz="2000" dirty="0" smtClean="0"/>
              <a:t>	«Леша на полке клопа нашел»,</a:t>
            </a:r>
          </a:p>
          <a:p>
            <a:pPr>
              <a:buNone/>
            </a:pPr>
            <a:r>
              <a:rPr lang="ru-RU" sz="2000" dirty="0" smtClean="0"/>
              <a:t>	«А в Енисее - синева»,</a:t>
            </a:r>
          </a:p>
          <a:p>
            <a:pPr>
              <a:buNone/>
            </a:pPr>
            <a:r>
              <a:rPr lang="ru-RU" sz="2000" dirty="0" smtClean="0"/>
              <a:t>	«</a:t>
            </a:r>
            <a:r>
              <a:rPr lang="vi-VN" sz="2000" dirty="0" smtClean="0"/>
              <a:t>Город до́ро́г</a:t>
            </a:r>
            <a:r>
              <a:rPr lang="ru-RU" sz="2000" dirty="0" smtClean="0"/>
              <a:t>»,</a:t>
            </a:r>
            <a:endParaRPr lang="en-US" sz="2000" dirty="0" smtClean="0"/>
          </a:p>
          <a:p>
            <a:pPr>
              <a:buNone/>
            </a:pPr>
            <a:r>
              <a:rPr lang="ru-RU" sz="2000" dirty="0" smtClean="0"/>
              <a:t>	«</a:t>
            </a:r>
            <a:r>
              <a:rPr lang="en-US" sz="2000" dirty="0" smtClean="0"/>
              <a:t>Don’t nod (</a:t>
            </a:r>
            <a:r>
              <a:rPr lang="ru-RU" sz="2000" dirty="0" smtClean="0"/>
              <a:t>Не кивай)».	</a:t>
            </a:r>
          </a:p>
          <a:p>
            <a:pPr>
              <a:buNone/>
            </a:pPr>
            <a:r>
              <a:rPr lang="ru-RU" sz="2000" dirty="0" smtClean="0"/>
              <a:t>	Такие фразы и слова называются палиндромами.</a:t>
            </a:r>
          </a:p>
          <a:p>
            <a:endParaRPr lang="ru-RU" dirty="0"/>
          </a:p>
        </p:txBody>
      </p:sp>
      <p:sp>
        <p:nvSpPr>
          <p:cNvPr id="7" name="Номер слайда 6"/>
          <p:cNvSpPr>
            <a:spLocks noGrp="1"/>
          </p:cNvSpPr>
          <p:nvPr>
            <p:ph type="sldNum" sz="quarter" idx="12"/>
          </p:nvPr>
        </p:nvSpPr>
        <p:spPr>
          <a:xfrm>
            <a:off x="7239000" y="6400800"/>
            <a:ext cx="1905000" cy="457200"/>
          </a:xfrm>
        </p:spPr>
        <p:txBody>
          <a:bodyPr/>
          <a:lstStyle/>
          <a:p>
            <a:fld id="{2A89ADA2-D8C3-4F8C-BE1A-7297C12B8B07}" type="slidenum">
              <a:rPr lang="ru-RU" smtClean="0"/>
              <a:pPr/>
              <a:t>10</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015.jpg"/>
          <p:cNvPicPr>
            <a:picLocks noChangeAspect="1"/>
          </p:cNvPicPr>
          <p:nvPr/>
        </p:nvPicPr>
        <p:blipFill>
          <a:blip r:embed="rId2" cstate="print"/>
          <a:srcRect l="15625" t="8096" r="48437" b="44628"/>
          <a:stretch>
            <a:fillRect/>
          </a:stretch>
        </p:blipFill>
        <p:spPr>
          <a:xfrm>
            <a:off x="6643702" y="0"/>
            <a:ext cx="2165845" cy="2071678"/>
          </a:xfrm>
          <a:prstGeom prst="rect">
            <a:avLst/>
          </a:prstGeom>
        </p:spPr>
      </p:pic>
      <p:pic>
        <p:nvPicPr>
          <p:cNvPr id="5" name="Рисунок 4" descr="Изображение 007.jpg"/>
          <p:cNvPicPr>
            <a:picLocks noChangeAspect="1"/>
          </p:cNvPicPr>
          <p:nvPr/>
        </p:nvPicPr>
        <p:blipFill>
          <a:blip r:embed="rId3" cstate="print"/>
          <a:srcRect l="12752" t="55208" r="5589" b="10416"/>
          <a:stretch>
            <a:fillRect/>
          </a:stretch>
        </p:blipFill>
        <p:spPr>
          <a:xfrm>
            <a:off x="5072066" y="4429132"/>
            <a:ext cx="3948532" cy="2285992"/>
          </a:xfrm>
          <a:prstGeom prst="rect">
            <a:avLst/>
          </a:prstGeom>
        </p:spPr>
      </p:pic>
      <p:pic>
        <p:nvPicPr>
          <p:cNvPr id="4" name="Рисунок 3" descr="Изображение 001.jpg"/>
          <p:cNvPicPr>
            <a:picLocks noChangeAspect="1"/>
          </p:cNvPicPr>
          <p:nvPr/>
        </p:nvPicPr>
        <p:blipFill>
          <a:blip r:embed="rId4" cstate="print"/>
          <a:srcRect l="3906" t="6754" r="7031"/>
          <a:stretch>
            <a:fillRect/>
          </a:stretch>
        </p:blipFill>
        <p:spPr>
          <a:xfrm>
            <a:off x="142844" y="4429132"/>
            <a:ext cx="3107881" cy="2292487"/>
          </a:xfrm>
          <a:prstGeom prst="rect">
            <a:avLst/>
          </a:prstGeom>
        </p:spPr>
      </p:pic>
      <p:pic>
        <p:nvPicPr>
          <p:cNvPr id="6" name="Рисунок 5" descr="Изображение 007.jpg"/>
          <p:cNvPicPr>
            <a:picLocks noChangeAspect="1"/>
          </p:cNvPicPr>
          <p:nvPr/>
        </p:nvPicPr>
        <p:blipFill>
          <a:blip r:embed="rId5" cstate="print"/>
          <a:srcRect l="8454" t="13541" r="17050" b="46875"/>
          <a:stretch>
            <a:fillRect/>
          </a:stretch>
        </p:blipFill>
        <p:spPr>
          <a:xfrm>
            <a:off x="142844" y="0"/>
            <a:ext cx="2639413" cy="1928802"/>
          </a:xfrm>
          <a:prstGeom prst="rect">
            <a:avLst/>
          </a:prstGeom>
        </p:spPr>
      </p:pic>
      <p:sp>
        <p:nvSpPr>
          <p:cNvPr id="8" name="Заголовок 7"/>
          <p:cNvSpPr>
            <a:spLocks noGrp="1"/>
          </p:cNvSpPr>
          <p:nvPr>
            <p:ph type="title"/>
          </p:nvPr>
        </p:nvSpPr>
        <p:spPr>
          <a:xfrm>
            <a:off x="642910" y="2857496"/>
            <a:ext cx="5857916" cy="1143000"/>
          </a:xfrm>
        </p:spPr>
        <p:txBody>
          <a:bodyPr/>
          <a:lstStyle/>
          <a:p>
            <a:r>
              <a:rPr lang="ru-RU" dirty="0" smtClean="0"/>
              <a:t>Рисунки, выполненные обучающимися</a:t>
            </a:r>
            <a:endParaRPr lang="ru-RU" dirty="0"/>
          </a:p>
        </p:txBody>
      </p:sp>
      <p:pic>
        <p:nvPicPr>
          <p:cNvPr id="9" name="Рисунок 8" descr="Изображение 006.jpg"/>
          <p:cNvPicPr>
            <a:picLocks noChangeAspect="1"/>
          </p:cNvPicPr>
          <p:nvPr/>
        </p:nvPicPr>
        <p:blipFill>
          <a:blip r:embed="rId6" cstate="print"/>
          <a:srcRect l="2633" t="11458" r="2633" b="54167"/>
          <a:stretch>
            <a:fillRect/>
          </a:stretch>
        </p:blipFill>
        <p:spPr>
          <a:xfrm>
            <a:off x="3071802" y="1000108"/>
            <a:ext cx="3286180" cy="1643090"/>
          </a:xfrm>
          <a:prstGeom prst="rect">
            <a:avLst/>
          </a:prstGeom>
        </p:spPr>
      </p:pic>
      <p:grpSp>
        <p:nvGrpSpPr>
          <p:cNvPr id="13" name="Группа 12"/>
          <p:cNvGrpSpPr/>
          <p:nvPr/>
        </p:nvGrpSpPr>
        <p:grpSpPr>
          <a:xfrm>
            <a:off x="3357554" y="4786322"/>
            <a:ext cx="1571636" cy="1928802"/>
            <a:chOff x="500034" y="3714752"/>
            <a:chExt cx="2786082" cy="2928958"/>
          </a:xfrm>
        </p:grpSpPr>
        <p:pic>
          <p:nvPicPr>
            <p:cNvPr id="11" name="Рисунок 10" descr="Изображение 014.jpg"/>
            <p:cNvPicPr>
              <a:picLocks noChangeAspect="1"/>
            </p:cNvPicPr>
            <p:nvPr/>
          </p:nvPicPr>
          <p:blipFill>
            <a:blip r:embed="rId7" cstate="print"/>
            <a:srcRect l="5469" t="54325" r="64062" b="1349"/>
            <a:stretch>
              <a:fillRect/>
            </a:stretch>
          </p:blipFill>
          <p:spPr>
            <a:xfrm>
              <a:off x="500034" y="3714752"/>
              <a:ext cx="2786082" cy="2928958"/>
            </a:xfrm>
            <a:prstGeom prst="rect">
              <a:avLst/>
            </a:prstGeom>
          </p:spPr>
        </p:pic>
        <p:sp>
          <p:nvSpPr>
            <p:cNvPr id="12" name="Прямоугольник 11"/>
            <p:cNvSpPr/>
            <p:nvPr/>
          </p:nvSpPr>
          <p:spPr bwMode="auto">
            <a:xfrm>
              <a:off x="2071670" y="3714752"/>
              <a:ext cx="1214446" cy="3571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charset="0"/>
              </a:endParaRPr>
            </a:p>
          </p:txBody>
        </p:sp>
      </p:grpSp>
      <p:pic>
        <p:nvPicPr>
          <p:cNvPr id="14" name="Рисунок 13" descr="Изображение 022.jpg"/>
          <p:cNvPicPr>
            <a:picLocks noChangeAspect="1"/>
          </p:cNvPicPr>
          <p:nvPr/>
        </p:nvPicPr>
        <p:blipFill>
          <a:blip r:embed="rId8" cstate="print"/>
          <a:srcRect t="10416" r="12461" b="26042"/>
          <a:stretch>
            <a:fillRect/>
          </a:stretch>
        </p:blipFill>
        <p:spPr>
          <a:xfrm>
            <a:off x="6858016" y="2143116"/>
            <a:ext cx="1947198" cy="2214578"/>
          </a:xfrm>
          <a:prstGeom prst="rect">
            <a:avLst/>
          </a:prstGeom>
        </p:spPr>
      </p:pic>
      <p:sp>
        <p:nvSpPr>
          <p:cNvPr id="18" name="Номер слайда 17"/>
          <p:cNvSpPr>
            <a:spLocks noGrp="1"/>
          </p:cNvSpPr>
          <p:nvPr>
            <p:ph type="sldNum" sz="quarter" idx="12"/>
          </p:nvPr>
        </p:nvSpPr>
        <p:spPr>
          <a:xfrm>
            <a:off x="7239000" y="6400800"/>
            <a:ext cx="1905000" cy="457200"/>
          </a:xfrm>
        </p:spPr>
        <p:txBody>
          <a:bodyPr/>
          <a:lstStyle/>
          <a:p>
            <a:fld id="{2A89ADA2-D8C3-4F8C-BE1A-7297C12B8B07}" type="slidenum">
              <a:rPr lang="ru-RU" smtClean="0"/>
              <a:pPr/>
              <a:t>11</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fmla="#ppt_w*sin(2.5*pi*$)">
                                          <p:val>
                                            <p:fltVal val="0"/>
                                          </p:val>
                                        </p:tav>
                                        <p:tav tm="100000">
                                          <p:val>
                                            <p:fltVal val="1"/>
                                          </p:val>
                                        </p:tav>
                                      </p:tavLst>
                                    </p:anim>
                                    <p:anim calcmode="lin" valueType="num">
                                      <p:cBhvr>
                                        <p:cTn id="12" dur="5000" fill="hold"/>
                                        <p:tgtEl>
                                          <p:spTgt spid="6"/>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ppt_w</p:attrName>
                                        </p:attrNameLst>
                                      </p:cBhvr>
                                      <p:tavLst>
                                        <p:tav tm="0" fmla="#ppt_w*sin(2.5*pi*$)">
                                          <p:val>
                                            <p:fltVal val="0"/>
                                          </p:val>
                                        </p:tav>
                                        <p:tav tm="100000">
                                          <p:val>
                                            <p:fltVal val="1"/>
                                          </p:val>
                                        </p:tav>
                                      </p:tavLst>
                                    </p:anim>
                                    <p:anim calcmode="lin" valueType="num">
                                      <p:cBhvr>
                                        <p:cTn id="16" dur="5000" fill="hold"/>
                                        <p:tgtEl>
                                          <p:spTgt spid="9"/>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0" fill="hold"/>
                                        <p:tgtEl>
                                          <p:spTgt spid="10"/>
                                        </p:tgtEl>
                                        <p:attrNameLst>
                                          <p:attrName>ppt_w</p:attrName>
                                        </p:attrNameLst>
                                      </p:cBhvr>
                                      <p:tavLst>
                                        <p:tav tm="0" fmla="#ppt_w*sin(2.5*pi*$)">
                                          <p:val>
                                            <p:fltVal val="0"/>
                                          </p:val>
                                        </p:tav>
                                        <p:tav tm="100000">
                                          <p:val>
                                            <p:fltVal val="1"/>
                                          </p:val>
                                        </p:tav>
                                      </p:tavLst>
                                    </p:anim>
                                    <p:anim calcmode="lin" valueType="num">
                                      <p:cBhvr>
                                        <p:cTn id="20" dur="5000" fill="hold"/>
                                        <p:tgtEl>
                                          <p:spTgt spid="10"/>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0" fill="hold"/>
                                        <p:tgtEl>
                                          <p:spTgt spid="14"/>
                                        </p:tgtEl>
                                        <p:attrNameLst>
                                          <p:attrName>ppt_w</p:attrName>
                                        </p:attrNameLst>
                                      </p:cBhvr>
                                      <p:tavLst>
                                        <p:tav tm="0" fmla="#ppt_w*sin(2.5*pi*$)">
                                          <p:val>
                                            <p:fltVal val="0"/>
                                          </p:val>
                                        </p:tav>
                                        <p:tav tm="100000">
                                          <p:val>
                                            <p:fltVal val="1"/>
                                          </p:val>
                                        </p:tav>
                                      </p:tavLst>
                                    </p:anim>
                                    <p:anim calcmode="lin" valueType="num">
                                      <p:cBhvr>
                                        <p:cTn id="24" dur="5000" fill="hold"/>
                                        <p:tgtEl>
                                          <p:spTgt spid="14"/>
                                        </p:tgtEl>
                                        <p:attrNameLst>
                                          <p:attrName>ppt_h</p:attrName>
                                        </p:attrNameLst>
                                      </p:cBhvr>
                                      <p:tavLst>
                                        <p:tav tm="0">
                                          <p:val>
                                            <p:strVal val="#ppt_h"/>
                                          </p:val>
                                        </p:tav>
                                        <p:tav tm="100000">
                                          <p:val>
                                            <p:strVal val="#ppt_h"/>
                                          </p:val>
                                        </p:tav>
                                      </p:tavLst>
                                    </p:anim>
                                  </p:childTnLst>
                                </p:cTn>
                              </p:par>
                              <p:par>
                                <p:cTn id="25" presetID="19"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0" fill="hold"/>
                                        <p:tgtEl>
                                          <p:spTgt spid="5"/>
                                        </p:tgtEl>
                                        <p:attrNameLst>
                                          <p:attrName>ppt_w</p:attrName>
                                        </p:attrNameLst>
                                      </p:cBhvr>
                                      <p:tavLst>
                                        <p:tav tm="0" fmla="#ppt_w*sin(2.5*pi*$)">
                                          <p:val>
                                            <p:fltVal val="0"/>
                                          </p:val>
                                        </p:tav>
                                        <p:tav tm="100000">
                                          <p:val>
                                            <p:fltVal val="1"/>
                                          </p:val>
                                        </p:tav>
                                      </p:tavLst>
                                    </p:anim>
                                    <p:anim calcmode="lin" valueType="num">
                                      <p:cBhvr>
                                        <p:cTn id="28" dur="5000" fill="hold"/>
                                        <p:tgtEl>
                                          <p:spTgt spid="5"/>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0" fill="hold"/>
                                        <p:tgtEl>
                                          <p:spTgt spid="13"/>
                                        </p:tgtEl>
                                        <p:attrNameLst>
                                          <p:attrName>ppt_w</p:attrName>
                                        </p:attrNameLst>
                                      </p:cBhvr>
                                      <p:tavLst>
                                        <p:tav tm="0" fmla="#ppt_w*sin(2.5*pi*$)">
                                          <p:val>
                                            <p:fltVal val="0"/>
                                          </p:val>
                                        </p:tav>
                                        <p:tav tm="100000">
                                          <p:val>
                                            <p:fltVal val="1"/>
                                          </p:val>
                                        </p:tav>
                                      </p:tavLst>
                                    </p:anim>
                                    <p:anim calcmode="lin" valueType="num">
                                      <p:cBhvr>
                                        <p:cTn id="32" dur="5000" fill="hold"/>
                                        <p:tgtEl>
                                          <p:spTgt spid="13"/>
                                        </p:tgtEl>
                                        <p:attrNameLst>
                                          <p:attrName>ppt_h</p:attrName>
                                        </p:attrNameLst>
                                      </p:cBhvr>
                                      <p:tavLst>
                                        <p:tav tm="0">
                                          <p:val>
                                            <p:strVal val="#ppt_h"/>
                                          </p:val>
                                        </p:tav>
                                        <p:tav tm="100000">
                                          <p:val>
                                            <p:strVal val="#ppt_h"/>
                                          </p:val>
                                        </p:tav>
                                      </p:tavLst>
                                    </p:anim>
                                  </p:childTnLst>
                                </p:cTn>
                              </p:par>
                              <p:par>
                                <p:cTn id="33" presetID="19"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fmla="#ppt_w*sin(2.5*pi*$)">
                                          <p:val>
                                            <p:fltVal val="0"/>
                                          </p:val>
                                        </p:tav>
                                        <p:tav tm="100000">
                                          <p:val>
                                            <p:fltVal val="1"/>
                                          </p:val>
                                        </p:tav>
                                      </p:tavLst>
                                    </p:anim>
                                    <p:anim calcmode="lin" valueType="num">
                                      <p:cBhvr>
                                        <p:cTn id="36"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021.jpg"/>
          <p:cNvPicPr>
            <a:picLocks noChangeAspect="1"/>
          </p:cNvPicPr>
          <p:nvPr/>
        </p:nvPicPr>
        <p:blipFill>
          <a:blip r:embed="rId2" cstate="print"/>
          <a:srcRect l="16325" t="10214" r="9590" b="37943"/>
          <a:stretch>
            <a:fillRect/>
          </a:stretch>
        </p:blipFill>
        <p:spPr>
          <a:xfrm>
            <a:off x="6000728" y="-142900"/>
            <a:ext cx="3143272" cy="3071834"/>
          </a:xfrm>
          <a:prstGeom prst="rect">
            <a:avLst/>
          </a:prstGeom>
        </p:spPr>
      </p:pic>
      <p:grpSp>
        <p:nvGrpSpPr>
          <p:cNvPr id="7" name="Группа 6"/>
          <p:cNvGrpSpPr/>
          <p:nvPr/>
        </p:nvGrpSpPr>
        <p:grpSpPr>
          <a:xfrm>
            <a:off x="3995936" y="3212976"/>
            <a:ext cx="4824536" cy="3645024"/>
            <a:chOff x="500034" y="0"/>
            <a:chExt cx="8501122" cy="6858000"/>
          </a:xfrm>
        </p:grpSpPr>
        <p:pic>
          <p:nvPicPr>
            <p:cNvPr id="5" name="Рисунок 4" descr="Изображение 012.jpg"/>
            <p:cNvPicPr>
              <a:picLocks noChangeAspect="1"/>
            </p:cNvPicPr>
            <p:nvPr/>
          </p:nvPicPr>
          <p:blipFill>
            <a:blip r:embed="rId3" cstate="print"/>
            <a:srcRect l="5468" r="1562"/>
            <a:stretch>
              <a:fillRect/>
            </a:stretch>
          </p:blipFill>
          <p:spPr>
            <a:xfrm>
              <a:off x="500034" y="0"/>
              <a:ext cx="8501122" cy="6858000"/>
            </a:xfrm>
            <a:prstGeom prst="rect">
              <a:avLst/>
            </a:prstGeom>
          </p:spPr>
        </p:pic>
        <p:sp>
          <p:nvSpPr>
            <p:cNvPr id="6" name="Прямоугольник 5"/>
            <p:cNvSpPr/>
            <p:nvPr/>
          </p:nvSpPr>
          <p:spPr bwMode="auto">
            <a:xfrm>
              <a:off x="500034" y="0"/>
              <a:ext cx="2857520" cy="6429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charset="0"/>
              </a:endParaRPr>
            </a:p>
          </p:txBody>
        </p:sp>
      </p:grpSp>
      <p:pic>
        <p:nvPicPr>
          <p:cNvPr id="9" name="Рисунок 8" descr="Копия Изображение 029.jpg"/>
          <p:cNvPicPr>
            <a:picLocks noChangeAspect="1"/>
          </p:cNvPicPr>
          <p:nvPr/>
        </p:nvPicPr>
        <p:blipFill>
          <a:blip r:embed="rId4" cstate="print"/>
          <a:stretch>
            <a:fillRect/>
          </a:stretch>
        </p:blipFill>
        <p:spPr>
          <a:xfrm>
            <a:off x="0" y="0"/>
            <a:ext cx="2717907" cy="3471292"/>
          </a:xfrm>
          <a:prstGeom prst="rect">
            <a:avLst/>
          </a:prstGeom>
        </p:spPr>
      </p:pic>
      <p:pic>
        <p:nvPicPr>
          <p:cNvPr id="11" name="Рисунок 10" descr="Изображение 029.jpg"/>
          <p:cNvPicPr>
            <a:picLocks noChangeAspect="1"/>
          </p:cNvPicPr>
          <p:nvPr/>
        </p:nvPicPr>
        <p:blipFill>
          <a:blip r:embed="rId5" cstate="print"/>
          <a:srcRect l="8243" t="13513" r="2855" b="15659"/>
          <a:stretch>
            <a:fillRect/>
          </a:stretch>
        </p:blipFill>
        <p:spPr>
          <a:xfrm>
            <a:off x="611560" y="3645024"/>
            <a:ext cx="3212976" cy="3212976"/>
          </a:xfrm>
          <a:prstGeom prst="rect">
            <a:avLst/>
          </a:prstGeom>
        </p:spPr>
      </p:pic>
      <p:pic>
        <p:nvPicPr>
          <p:cNvPr id="12" name="Рисунок 11" descr="Копия Изображение 023.jpg"/>
          <p:cNvPicPr>
            <a:picLocks noChangeAspect="1"/>
          </p:cNvPicPr>
          <p:nvPr/>
        </p:nvPicPr>
        <p:blipFill>
          <a:blip r:embed="rId6" cstate="print"/>
          <a:srcRect l="16256" t="9375" r="16256" b="19791"/>
          <a:stretch>
            <a:fillRect/>
          </a:stretch>
        </p:blipFill>
        <p:spPr>
          <a:xfrm>
            <a:off x="2987824" y="0"/>
            <a:ext cx="2224838" cy="3288891"/>
          </a:xfrm>
          <a:prstGeom prst="rect">
            <a:avLst/>
          </a:prstGeom>
        </p:spPr>
      </p:pic>
      <p:sp>
        <p:nvSpPr>
          <p:cNvPr id="16" name="Номер слайда 15"/>
          <p:cNvSpPr>
            <a:spLocks noGrp="1"/>
          </p:cNvSpPr>
          <p:nvPr>
            <p:ph type="sldNum" sz="quarter" idx="12"/>
          </p:nvPr>
        </p:nvSpPr>
        <p:spPr>
          <a:xfrm>
            <a:off x="7239000" y="6400800"/>
            <a:ext cx="1905000" cy="457200"/>
          </a:xfrm>
        </p:spPr>
        <p:txBody>
          <a:bodyPr/>
          <a:lstStyle/>
          <a:p>
            <a:fld id="{2A89ADA2-D8C3-4F8C-BE1A-7297C12B8B07}" type="slidenum">
              <a:rPr lang="ru-RU" smtClean="0"/>
              <a:pPr/>
              <a:t>12</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par>
                                <p:cTn id="14" presetID="21"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par>
                                <p:cTn id="17" presetID="21"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4000464" y="4571984"/>
            <a:ext cx="5143536" cy="2286016"/>
            <a:chOff x="428596" y="714356"/>
            <a:chExt cx="8286808" cy="4786346"/>
          </a:xfrm>
        </p:grpSpPr>
        <p:pic>
          <p:nvPicPr>
            <p:cNvPr id="4" name="Рисунок 3" descr="Изображение 002.jpg"/>
            <p:cNvPicPr>
              <a:picLocks noChangeAspect="1"/>
            </p:cNvPicPr>
            <p:nvPr/>
          </p:nvPicPr>
          <p:blipFill>
            <a:blip r:embed="rId2" cstate="print"/>
            <a:srcRect l="4687" t="2227" r="4687" b="13541"/>
            <a:stretch>
              <a:fillRect/>
            </a:stretch>
          </p:blipFill>
          <p:spPr>
            <a:xfrm>
              <a:off x="428596" y="714356"/>
              <a:ext cx="8286808" cy="4786346"/>
            </a:xfrm>
            <a:prstGeom prst="rect">
              <a:avLst/>
            </a:prstGeom>
          </p:spPr>
        </p:pic>
        <p:sp>
          <p:nvSpPr>
            <p:cNvPr id="5" name="Прямоугольник 4"/>
            <p:cNvSpPr/>
            <p:nvPr/>
          </p:nvSpPr>
          <p:spPr bwMode="auto">
            <a:xfrm>
              <a:off x="428596" y="714356"/>
              <a:ext cx="3214710" cy="5000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charset="0"/>
              </a:endParaRPr>
            </a:p>
          </p:txBody>
        </p:sp>
      </p:grpSp>
      <p:grpSp>
        <p:nvGrpSpPr>
          <p:cNvPr id="10" name="Группа 9"/>
          <p:cNvGrpSpPr/>
          <p:nvPr/>
        </p:nvGrpSpPr>
        <p:grpSpPr>
          <a:xfrm>
            <a:off x="0" y="0"/>
            <a:ext cx="3634123" cy="3357562"/>
            <a:chOff x="1652257" y="1571612"/>
            <a:chExt cx="5839485" cy="5286388"/>
          </a:xfrm>
        </p:grpSpPr>
        <p:pic>
          <p:nvPicPr>
            <p:cNvPr id="7" name="Рисунок 6" descr="Изображение 028.jpg"/>
            <p:cNvPicPr>
              <a:picLocks noChangeAspect="1"/>
            </p:cNvPicPr>
            <p:nvPr/>
          </p:nvPicPr>
          <p:blipFill>
            <a:blip r:embed="rId3" cstate="print"/>
            <a:srcRect t="22916"/>
            <a:stretch>
              <a:fillRect/>
            </a:stretch>
          </p:blipFill>
          <p:spPr>
            <a:xfrm>
              <a:off x="1652257" y="1571612"/>
              <a:ext cx="5839485" cy="5286388"/>
            </a:xfrm>
            <a:prstGeom prst="rect">
              <a:avLst/>
            </a:prstGeom>
          </p:spPr>
        </p:pic>
        <p:sp>
          <p:nvSpPr>
            <p:cNvPr id="8" name="Прямоугольник 7"/>
            <p:cNvSpPr/>
            <p:nvPr/>
          </p:nvSpPr>
          <p:spPr bwMode="auto">
            <a:xfrm>
              <a:off x="5000628" y="1571612"/>
              <a:ext cx="2428892" cy="2143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charset="0"/>
              </a:endParaRPr>
            </a:p>
          </p:txBody>
        </p:sp>
        <p:sp>
          <p:nvSpPr>
            <p:cNvPr id="9" name="Прямоугольник 8"/>
            <p:cNvSpPr/>
            <p:nvPr/>
          </p:nvSpPr>
          <p:spPr bwMode="auto">
            <a:xfrm>
              <a:off x="1714480" y="4071942"/>
              <a:ext cx="1785950" cy="6429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charset="0"/>
              </a:endParaRPr>
            </a:p>
          </p:txBody>
        </p:sp>
      </p:grpSp>
      <p:pic>
        <p:nvPicPr>
          <p:cNvPr id="13" name="Рисунок 12" descr="Изображение 017.jpg"/>
          <p:cNvPicPr>
            <a:picLocks noChangeAspect="1"/>
          </p:cNvPicPr>
          <p:nvPr/>
        </p:nvPicPr>
        <p:blipFill>
          <a:blip r:embed="rId4" cstate="print"/>
          <a:srcRect t="3580" r="4943" b="3638"/>
          <a:stretch>
            <a:fillRect/>
          </a:stretch>
        </p:blipFill>
        <p:spPr>
          <a:xfrm>
            <a:off x="142844" y="4071942"/>
            <a:ext cx="3234760" cy="2571768"/>
          </a:xfrm>
          <a:prstGeom prst="rect">
            <a:avLst/>
          </a:prstGeom>
        </p:spPr>
      </p:pic>
      <p:pic>
        <p:nvPicPr>
          <p:cNvPr id="11" name="Рисунок 10" descr="Изображение.jpg"/>
          <p:cNvPicPr>
            <a:picLocks noChangeAspect="1"/>
          </p:cNvPicPr>
          <p:nvPr/>
        </p:nvPicPr>
        <p:blipFill>
          <a:blip r:embed="rId5" cstate="print"/>
          <a:srcRect l="5937" r="47062" b="77084"/>
          <a:stretch>
            <a:fillRect/>
          </a:stretch>
        </p:blipFill>
        <p:spPr>
          <a:xfrm>
            <a:off x="6500826" y="2786058"/>
            <a:ext cx="2286016" cy="1571612"/>
          </a:xfrm>
          <a:prstGeom prst="rect">
            <a:avLst/>
          </a:prstGeom>
        </p:spPr>
      </p:pic>
      <p:pic>
        <p:nvPicPr>
          <p:cNvPr id="15" name="Рисунок 14" descr="Копия Изображение 018.jpg"/>
          <p:cNvPicPr>
            <a:picLocks noChangeAspect="1"/>
          </p:cNvPicPr>
          <p:nvPr/>
        </p:nvPicPr>
        <p:blipFill>
          <a:blip r:embed="rId6" cstate="print"/>
          <a:srcRect l="4174" t="321" r="5652" b="3870"/>
          <a:stretch>
            <a:fillRect/>
          </a:stretch>
        </p:blipFill>
        <p:spPr>
          <a:xfrm>
            <a:off x="3143240" y="642918"/>
            <a:ext cx="2958944" cy="3929090"/>
          </a:xfrm>
          <a:prstGeom prst="rect">
            <a:avLst/>
          </a:prstGeom>
        </p:spPr>
      </p:pic>
      <p:pic>
        <p:nvPicPr>
          <p:cNvPr id="14" name="Рисунок 13" descr="Изображение 018.jpg"/>
          <p:cNvPicPr>
            <a:picLocks noChangeAspect="1"/>
          </p:cNvPicPr>
          <p:nvPr/>
        </p:nvPicPr>
        <p:blipFill>
          <a:blip r:embed="rId7" cstate="print"/>
          <a:srcRect l="3265" t="3646" r="7939"/>
          <a:stretch>
            <a:fillRect/>
          </a:stretch>
        </p:blipFill>
        <p:spPr>
          <a:xfrm>
            <a:off x="5572132" y="0"/>
            <a:ext cx="2847629" cy="2492316"/>
          </a:xfrm>
          <a:prstGeom prst="rect">
            <a:avLst/>
          </a:prstGeom>
        </p:spPr>
      </p:pic>
      <p:sp>
        <p:nvSpPr>
          <p:cNvPr id="19" name="Номер слайда 18"/>
          <p:cNvSpPr>
            <a:spLocks noGrp="1"/>
          </p:cNvSpPr>
          <p:nvPr>
            <p:ph type="sldNum" sz="quarter" idx="12"/>
          </p:nvPr>
        </p:nvSpPr>
        <p:spPr>
          <a:xfrm>
            <a:off x="7239000" y="6400800"/>
            <a:ext cx="1905000" cy="457200"/>
          </a:xfrm>
        </p:spPr>
        <p:txBody>
          <a:bodyPr/>
          <a:lstStyle/>
          <a:p>
            <a:fld id="{2A89ADA2-D8C3-4F8C-BE1A-7297C12B8B07}" type="slidenum">
              <a:rPr lang="ru-RU" smtClean="0"/>
              <a:pPr/>
              <a:t>13</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style.rotation</p:attrName>
                                        </p:attrNameLst>
                                      </p:cBhvr>
                                      <p:tavLst>
                                        <p:tav tm="0">
                                          <p:val>
                                            <p:fltVal val="720"/>
                                          </p:val>
                                        </p:tav>
                                        <p:tav tm="100000">
                                          <p:val>
                                            <p:fltVal val="0"/>
                                          </p:val>
                                        </p:tav>
                                      </p:tavLst>
                                    </p:anim>
                                    <p:anim calcmode="lin" valueType="num">
                                      <p:cBhvr>
                                        <p:cTn id="15" dur="2000" fill="hold"/>
                                        <p:tgtEl>
                                          <p:spTgt spid="15"/>
                                        </p:tgtEl>
                                        <p:attrNameLst>
                                          <p:attrName>ppt_h</p:attrName>
                                        </p:attrNameLst>
                                      </p:cBhvr>
                                      <p:tavLst>
                                        <p:tav tm="0">
                                          <p:val>
                                            <p:fltVal val="0"/>
                                          </p:val>
                                        </p:tav>
                                        <p:tav tm="100000">
                                          <p:val>
                                            <p:strVal val="#ppt_h"/>
                                          </p:val>
                                        </p:tav>
                                      </p:tavLst>
                                    </p:anim>
                                    <p:anim calcmode="lin" valueType="num">
                                      <p:cBhvr>
                                        <p:cTn id="16" dur="2000" fill="hold"/>
                                        <p:tgtEl>
                                          <p:spTgt spid="1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style.rotation</p:attrName>
                                        </p:attrNameLst>
                                      </p:cBhvr>
                                      <p:tavLst>
                                        <p:tav tm="0">
                                          <p:val>
                                            <p:fltVal val="720"/>
                                          </p:val>
                                        </p:tav>
                                        <p:tav tm="100000">
                                          <p:val>
                                            <p:fltVal val="0"/>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anim calcmode="lin" valueType="num">
                                      <p:cBhvr>
                                        <p:cTn id="22" dur="200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style.rotation</p:attrName>
                                        </p:attrNameLst>
                                      </p:cBhvr>
                                      <p:tavLst>
                                        <p:tav tm="0">
                                          <p:val>
                                            <p:fltVal val="720"/>
                                          </p:val>
                                        </p:tav>
                                        <p:tav tm="100000">
                                          <p:val>
                                            <p:fltVal val="0"/>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 calcmode="lin" valueType="num">
                                      <p:cBhvr>
                                        <p:cTn id="28" dur="2000" fill="hold"/>
                                        <p:tgtEl>
                                          <p:spTgt spid="11"/>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anim calcmode="lin" valueType="num">
                                      <p:cBhvr>
                                        <p:cTn id="38" dur="2000" fill="hold"/>
                                        <p:tgtEl>
                                          <p:spTgt spid="13"/>
                                        </p:tgtEl>
                                        <p:attrNameLst>
                                          <p:attrName>style.rotation</p:attrName>
                                        </p:attrNameLst>
                                      </p:cBhvr>
                                      <p:tavLst>
                                        <p:tav tm="0">
                                          <p:val>
                                            <p:fltVal val="720"/>
                                          </p:val>
                                        </p:tav>
                                        <p:tav tm="100000">
                                          <p:val>
                                            <p:fltVal val="0"/>
                                          </p:val>
                                        </p:tav>
                                      </p:tavLst>
                                    </p:anim>
                                    <p:anim calcmode="lin" valueType="num">
                                      <p:cBhvr>
                                        <p:cTn id="39" dur="2000" fill="hold"/>
                                        <p:tgtEl>
                                          <p:spTgt spid="13"/>
                                        </p:tgtEl>
                                        <p:attrNameLst>
                                          <p:attrName>ppt_h</p:attrName>
                                        </p:attrNameLst>
                                      </p:cBhvr>
                                      <p:tavLst>
                                        <p:tav tm="0">
                                          <p:val>
                                            <p:fltVal val="0"/>
                                          </p:val>
                                        </p:tav>
                                        <p:tav tm="100000">
                                          <p:val>
                                            <p:strVal val="#ppt_h"/>
                                          </p:val>
                                        </p:tav>
                                      </p:tavLst>
                                    </p:anim>
                                    <p:anim calcmode="lin" valueType="num">
                                      <p:cBhvr>
                                        <p:cTn id="4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642918"/>
            <a:ext cx="7715304" cy="5643602"/>
          </a:xfrm>
        </p:spPr>
        <p:txBody>
          <a:bodyPr/>
          <a:lstStyle/>
          <a:p>
            <a:pPr>
              <a:buNone/>
            </a:pPr>
            <a:r>
              <a:rPr lang="ru-RU" sz="1800" dirty="0" smtClean="0"/>
              <a:t>	</a:t>
            </a:r>
            <a:r>
              <a:rPr lang="ru-RU" sz="2000" dirty="0" smtClean="0"/>
              <a:t>Симметрия является одной из наиболее фундаментальных и одной из наиболее общих закономерностей мироздания: неживой, живой природы и общества. С симметрией мы встречаемся всюду. Понятие симметрии проходит через всю многовековую историю человеческого творчества. Оно встречается уже у истоков человеческого знания; его широко используют все без исключения направления современной науки.</a:t>
            </a:r>
          </a:p>
          <a:p>
            <a:pPr>
              <a:buNone/>
            </a:pPr>
            <a:r>
              <a:rPr lang="ru-RU" sz="2000" dirty="0" smtClean="0"/>
              <a:t>	Симметрия присутствует везде: в регулярности смены дня и ночи, времён года, в ритмичном построении стихотворения, практически там, где присутствует какая-то упорядоченность и регулярность.</a:t>
            </a:r>
          </a:p>
          <a:p>
            <a:pPr>
              <a:buNone/>
            </a:pPr>
            <a:r>
              <a:rPr lang="ru-RU" sz="2000" dirty="0" smtClean="0"/>
              <a:t>	Существует множество видов симметрии как в растительном, так и в животном мире, но при всем многообразии живых организмов, принцип симметрии действует всегда, и этот факт еще раз подчеркивает гармоничность нашего мира.</a:t>
            </a:r>
          </a:p>
          <a:p>
            <a:endParaRPr lang="ru-RU" sz="1800" dirty="0"/>
          </a:p>
        </p:txBody>
      </p:sp>
      <p:sp>
        <p:nvSpPr>
          <p:cNvPr id="7" name="Номер слайда 6"/>
          <p:cNvSpPr>
            <a:spLocks noGrp="1"/>
          </p:cNvSpPr>
          <p:nvPr>
            <p:ph type="sldNum" sz="quarter" idx="12"/>
          </p:nvPr>
        </p:nvSpPr>
        <p:spPr>
          <a:xfrm>
            <a:off x="7239000" y="6400800"/>
            <a:ext cx="1905000" cy="457200"/>
          </a:xfrm>
        </p:spPr>
        <p:txBody>
          <a:bodyPr/>
          <a:lstStyle/>
          <a:p>
            <a:fld id="{2A89ADA2-D8C3-4F8C-BE1A-7297C12B8B07}" type="slidenum">
              <a:rPr lang="ru-RU" smtClean="0"/>
              <a:pPr/>
              <a:t>14</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029-029-Spasibo-za-vnimanie.jpg"/>
          <p:cNvPicPr>
            <a:picLocks noGrp="1" noChangeAspect="1"/>
          </p:cNvPicPr>
          <p:nvPr>
            <p:ph idx="1"/>
          </p:nvPr>
        </p:nvPicPr>
        <p:blipFill>
          <a:blip r:embed="rId2" cstate="print"/>
          <a:stretch>
            <a:fillRect/>
          </a:stretch>
        </p:blipFill>
        <p:spPr>
          <a:xfrm>
            <a:off x="0" y="0"/>
            <a:ext cx="9144000" cy="6858000"/>
          </a:xfrm>
        </p:spPr>
      </p:pic>
      <p:sp>
        <p:nvSpPr>
          <p:cNvPr id="8" name="Номер слайда 7"/>
          <p:cNvSpPr>
            <a:spLocks noGrp="1"/>
          </p:cNvSpPr>
          <p:nvPr>
            <p:ph type="sldNum" sz="quarter" idx="12"/>
          </p:nvPr>
        </p:nvSpPr>
        <p:spPr>
          <a:xfrm>
            <a:off x="7239000" y="6400800"/>
            <a:ext cx="1905000" cy="457200"/>
          </a:xfrm>
        </p:spPr>
        <p:txBody>
          <a:bodyPr/>
          <a:lstStyle/>
          <a:p>
            <a:fld id="{2A89ADA2-D8C3-4F8C-BE1A-7297C12B8B07}" type="slidenum">
              <a:rPr lang="ru-RU" smtClean="0"/>
              <a:pPr/>
              <a:t>15</a:t>
            </a:fld>
            <a:r>
              <a:rPr lang="ru-RU" dirty="0" smtClean="0"/>
              <a:t> из 21</a:t>
            </a: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7772400" cy="5000660"/>
          </a:xfrm>
        </p:spPr>
        <p:txBody>
          <a:bodyPr/>
          <a:lstStyle/>
          <a:p>
            <a:r>
              <a:rPr lang="ru-RU" sz="3600" dirty="0" smtClean="0"/>
              <a:t>“Симметрия является той идеей, посредством которой человек на протяжении веков </a:t>
            </a:r>
            <a:br>
              <a:rPr lang="ru-RU" sz="3600" dirty="0" smtClean="0"/>
            </a:br>
            <a:r>
              <a:rPr lang="ru-RU" sz="3600" dirty="0" smtClean="0"/>
              <a:t>пытался постичь и создать порядок, красоту и совершенство”.</a:t>
            </a:r>
            <a:br>
              <a:rPr lang="ru-RU" sz="3600" dirty="0" smtClean="0"/>
            </a:br>
            <a:r>
              <a:rPr lang="ru-RU" sz="3600" dirty="0" smtClean="0"/>
              <a:t/>
            </a:r>
            <a:br>
              <a:rPr lang="ru-RU" sz="3600" dirty="0" smtClean="0"/>
            </a:br>
            <a:r>
              <a:rPr lang="ru-RU" sz="2400" dirty="0" smtClean="0"/>
              <a:t>Немецкий математик  </a:t>
            </a:r>
            <a:r>
              <a:rPr lang="ru-RU" sz="3200" dirty="0" smtClean="0"/>
              <a:t>Г. Вейль</a:t>
            </a:r>
            <a:endParaRPr lang="ru-RU" sz="3200" dirty="0"/>
          </a:p>
        </p:txBody>
      </p:sp>
      <p:sp>
        <p:nvSpPr>
          <p:cNvPr id="6" name="Номер слайда 5"/>
          <p:cNvSpPr>
            <a:spLocks noGrp="1"/>
          </p:cNvSpPr>
          <p:nvPr>
            <p:ph type="sldNum" sz="quarter" idx="12"/>
          </p:nvPr>
        </p:nvSpPr>
        <p:spPr>
          <a:xfrm>
            <a:off x="7239000" y="6400800"/>
            <a:ext cx="1905000" cy="457200"/>
          </a:xfrm>
        </p:spPr>
        <p:txBody>
          <a:bodyPr/>
          <a:lstStyle/>
          <a:p>
            <a:fld id="{2A89ADA2-D8C3-4F8C-BE1A-7297C12B8B07}" type="slidenum">
              <a:rPr lang="ru-RU" smtClean="0"/>
              <a:pPr/>
              <a:t>2</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214290"/>
            <a:ext cx="7786742" cy="1292662"/>
          </a:xfrm>
          <a:prstGeom prst="rect">
            <a:avLst/>
          </a:prstGeom>
          <a:noFill/>
        </p:spPr>
        <p:txBody>
          <a:bodyPr wrap="square" rtlCol="0">
            <a:spAutoFit/>
          </a:bodyPr>
          <a:lstStyle/>
          <a:p>
            <a:r>
              <a:rPr lang="ru-RU" sz="2400" b="1" i="1" dirty="0" smtClean="0">
                <a:solidFill>
                  <a:srgbClr val="C00000"/>
                </a:solidFill>
              </a:rPr>
              <a:t>Симметрия</a:t>
            </a:r>
            <a:r>
              <a:rPr lang="ru-RU" b="1" i="1" dirty="0" smtClean="0">
                <a:solidFill>
                  <a:schemeClr val="accent6">
                    <a:lumMod val="75000"/>
                  </a:schemeClr>
                </a:solidFill>
              </a:rPr>
              <a:t> (означает «соразмерность» ) — свойство геометрических объектов совмещаться с собой при определенных преобразованиях. Под симметрией понимают всякую правильность во внутреннем строении тела или фигуры.</a:t>
            </a:r>
          </a:p>
        </p:txBody>
      </p:sp>
      <p:sp>
        <p:nvSpPr>
          <p:cNvPr id="5" name="TextBox 4"/>
          <p:cNvSpPr txBox="1"/>
          <p:nvPr/>
        </p:nvSpPr>
        <p:spPr>
          <a:xfrm>
            <a:off x="857224" y="1643050"/>
            <a:ext cx="7643866" cy="1384995"/>
          </a:xfrm>
          <a:prstGeom prst="rect">
            <a:avLst/>
          </a:prstGeom>
          <a:noFill/>
        </p:spPr>
        <p:txBody>
          <a:bodyPr wrap="square" rtlCol="0">
            <a:spAutoFit/>
          </a:bodyPr>
          <a:lstStyle/>
          <a:p>
            <a:r>
              <a:rPr lang="ru-RU" sz="2400" b="1" i="1" dirty="0" smtClean="0">
                <a:solidFill>
                  <a:srgbClr val="C00000"/>
                </a:solidFill>
              </a:rPr>
              <a:t>Симметрия относительно точки </a:t>
            </a:r>
            <a:r>
              <a:rPr lang="ru-RU" b="1" i="1" dirty="0" smtClean="0">
                <a:solidFill>
                  <a:schemeClr val="accent6">
                    <a:lumMod val="75000"/>
                  </a:schemeClr>
                </a:solidFill>
              </a:rPr>
              <a:t>— это центральная симметрия, а </a:t>
            </a:r>
            <a:r>
              <a:rPr lang="ru-RU" sz="2400" b="1" i="1" dirty="0" smtClean="0">
                <a:solidFill>
                  <a:srgbClr val="C00000"/>
                </a:solidFill>
              </a:rPr>
              <a:t>симметрия относительно прямой</a:t>
            </a:r>
            <a:r>
              <a:rPr lang="ru-RU" b="1" i="1" dirty="0" smtClean="0">
                <a:solidFill>
                  <a:schemeClr val="accent6">
                    <a:lumMod val="75000"/>
                  </a:schemeClr>
                </a:solidFill>
              </a:rPr>
              <a:t> — это осевая симметрия.</a:t>
            </a:r>
          </a:p>
          <a:p>
            <a:endParaRPr lang="ru-RU" b="1" i="1" dirty="0">
              <a:solidFill>
                <a:schemeClr val="accent6">
                  <a:lumMod val="75000"/>
                </a:schemeClr>
              </a:solidFill>
            </a:endParaRPr>
          </a:p>
        </p:txBody>
      </p:sp>
      <p:sp>
        <p:nvSpPr>
          <p:cNvPr id="6" name="TextBox 5"/>
          <p:cNvSpPr txBox="1"/>
          <p:nvPr/>
        </p:nvSpPr>
        <p:spPr>
          <a:xfrm>
            <a:off x="714348" y="3071810"/>
            <a:ext cx="8001055" cy="3139321"/>
          </a:xfrm>
          <a:prstGeom prst="rect">
            <a:avLst/>
          </a:prstGeom>
          <a:noFill/>
        </p:spPr>
        <p:txBody>
          <a:bodyPr wrap="square" rtlCol="0">
            <a:spAutoFit/>
          </a:bodyPr>
          <a:lstStyle/>
          <a:p>
            <a:r>
              <a:rPr lang="ru-RU" b="1" i="1" dirty="0" smtClean="0">
                <a:solidFill>
                  <a:schemeClr val="accent6">
                    <a:lumMod val="75000"/>
                  </a:schemeClr>
                </a:solidFill>
              </a:rPr>
              <a:t>Симметрия относительно точки предполагает, что по обе стороны от точки на одинаковых расстояниях находится что-либо, например другие точки или геометрическое место точек (прямые линии, кривые линии, геометрические фигуры).</a:t>
            </a:r>
          </a:p>
          <a:p>
            <a:endParaRPr lang="ru-RU" b="1" i="1" dirty="0">
              <a:solidFill>
                <a:schemeClr val="accent6">
                  <a:lumMod val="75000"/>
                </a:schemeClr>
              </a:solidFill>
            </a:endParaRPr>
          </a:p>
          <a:p>
            <a:r>
              <a:rPr lang="ru-RU" b="1" i="1" dirty="0" smtClean="0">
                <a:solidFill>
                  <a:schemeClr val="accent6">
                    <a:lumMod val="75000"/>
                  </a:schemeClr>
                </a:solidFill>
              </a:rPr>
              <a:t>Симметрия относительно прямой (оси симметрии) предполагает, что по перпендикуляру, проведенному через каждую точку оси симметрии, на одинаковом расстоянии от нее расположены две симметричные точки. Относительно оси симметрии (прямой) могут располагаться те же геометрические фигуры, что и относительно точки симметрии.</a:t>
            </a:r>
          </a:p>
          <a:p>
            <a:endParaRPr lang="ru-RU" dirty="0"/>
          </a:p>
        </p:txBody>
      </p:sp>
      <p:sp>
        <p:nvSpPr>
          <p:cNvPr id="10" name="Номер слайда 9"/>
          <p:cNvSpPr>
            <a:spLocks noGrp="1"/>
          </p:cNvSpPr>
          <p:nvPr>
            <p:ph type="sldNum" sz="quarter" idx="12"/>
          </p:nvPr>
        </p:nvSpPr>
        <p:spPr>
          <a:xfrm>
            <a:off x="7239000" y="6400800"/>
            <a:ext cx="1905000" cy="457200"/>
          </a:xfrm>
        </p:spPr>
        <p:txBody>
          <a:bodyPr/>
          <a:lstStyle/>
          <a:p>
            <a:fld id="{2A89ADA2-D8C3-4F8C-BE1A-7297C12B8B07}" type="slidenum">
              <a:rPr lang="ru-RU" smtClean="0"/>
              <a:pPr/>
              <a:t>3</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56122" b="23054"/>
          <a:stretch>
            <a:fillRect/>
          </a:stretch>
        </p:blipFill>
        <p:spPr bwMode="auto">
          <a:xfrm>
            <a:off x="1142976" y="285728"/>
            <a:ext cx="3071834" cy="2221286"/>
          </a:xfrm>
          <a:prstGeom prst="rect">
            <a:avLst/>
          </a:prstGeom>
          <a:noFill/>
          <a:ln w="9525">
            <a:noFill/>
            <a:miter lim="800000"/>
            <a:headEnd/>
            <a:tailEnd/>
          </a:ln>
          <a:effectLst/>
        </p:spPr>
      </p:pic>
      <p:sp>
        <p:nvSpPr>
          <p:cNvPr id="5" name="TextBox 4"/>
          <p:cNvSpPr txBox="1"/>
          <p:nvPr/>
        </p:nvSpPr>
        <p:spPr>
          <a:xfrm>
            <a:off x="785786" y="2571744"/>
            <a:ext cx="3571900" cy="3970318"/>
          </a:xfrm>
          <a:prstGeom prst="rect">
            <a:avLst/>
          </a:prstGeom>
          <a:noFill/>
        </p:spPr>
        <p:txBody>
          <a:bodyPr wrap="square" rtlCol="0">
            <a:spAutoFit/>
          </a:bodyPr>
          <a:lstStyle/>
          <a:p>
            <a:pPr algn="ctr"/>
            <a:r>
              <a:rPr lang="ru-RU" b="1" i="1" dirty="0" smtClean="0">
                <a:solidFill>
                  <a:schemeClr val="accent6">
                    <a:lumMod val="75000"/>
                  </a:schemeClr>
                </a:solidFill>
              </a:rPr>
              <a:t>Если соединить прямой симметричные точки (точки геометрической фигуры) через точку симметрии, то симметричные точки будут лежать на концах прямой, а точка симметрии будет ее серединой. Если закрепить точку симметрии и вращать прямую, то симметричные точки опишут кривые, каждая точка которых тоже будет симметрична точке другой кривой линии.</a:t>
            </a:r>
            <a:endParaRPr lang="ru-RU" b="1" i="1" dirty="0">
              <a:solidFill>
                <a:schemeClr val="accent6">
                  <a:lumMod val="75000"/>
                </a:schemeClr>
              </a:solidFill>
            </a:endParaRPr>
          </a:p>
        </p:txBody>
      </p:sp>
      <p:sp>
        <p:nvSpPr>
          <p:cNvPr id="6" name="TextBox 5"/>
          <p:cNvSpPr txBox="1"/>
          <p:nvPr/>
        </p:nvSpPr>
        <p:spPr>
          <a:xfrm>
            <a:off x="4357686" y="2500307"/>
            <a:ext cx="4286280" cy="4247317"/>
          </a:xfrm>
          <a:prstGeom prst="rect">
            <a:avLst/>
          </a:prstGeom>
          <a:noFill/>
        </p:spPr>
        <p:txBody>
          <a:bodyPr wrap="square" rtlCol="0">
            <a:spAutoFit/>
          </a:bodyPr>
          <a:lstStyle/>
          <a:p>
            <a:pPr algn="ctr"/>
            <a:r>
              <a:rPr lang="ru-RU" b="1" i="1" dirty="0" smtClean="0">
                <a:solidFill>
                  <a:schemeClr val="accent6">
                    <a:lumMod val="75000"/>
                  </a:schemeClr>
                </a:solidFill>
              </a:rPr>
              <a:t>Ось симметрии служит перпендикуляром к серединам горизонтальных ограничивающих лист прямых. Симметричные точки (R и F, C и D) расположены на одинаковом расстоянии от осевой прямой — перпендикуляра к прямым, соединяющим эти точки. Следовательно, все точки перпендикуляра (оси симметрии), проведенного через середину отрезка, равноудалены от его концов; или любая точка перпендикуляра (оси симметрии) к середине отрезка равноудалена от концов этого отрезка.</a:t>
            </a:r>
            <a:endParaRPr lang="ru-RU" b="1" i="1" dirty="0">
              <a:solidFill>
                <a:schemeClr val="accent6">
                  <a:lumMod val="75000"/>
                </a:schemeClr>
              </a:solidFill>
            </a:endParaRPr>
          </a:p>
        </p:txBody>
      </p:sp>
      <p:pic>
        <p:nvPicPr>
          <p:cNvPr id="7" name="Picture 2"/>
          <p:cNvPicPr>
            <a:picLocks noChangeAspect="1" noChangeArrowheads="1"/>
          </p:cNvPicPr>
          <p:nvPr/>
        </p:nvPicPr>
        <p:blipFill>
          <a:blip r:embed="rId2" cstate="print"/>
          <a:srcRect l="44898" b="23054"/>
          <a:stretch>
            <a:fillRect/>
          </a:stretch>
        </p:blipFill>
        <p:spPr bwMode="auto">
          <a:xfrm>
            <a:off x="4714876" y="214290"/>
            <a:ext cx="3857652" cy="2221286"/>
          </a:xfrm>
          <a:prstGeom prst="rect">
            <a:avLst/>
          </a:prstGeom>
          <a:noFill/>
          <a:ln w="9525">
            <a:noFill/>
            <a:miter lim="800000"/>
            <a:headEnd/>
            <a:tailEnd/>
          </a:ln>
          <a:effectLst/>
        </p:spPr>
      </p:pic>
      <p:sp>
        <p:nvSpPr>
          <p:cNvPr id="11" name="Номер слайда 10"/>
          <p:cNvSpPr>
            <a:spLocks noGrp="1"/>
          </p:cNvSpPr>
          <p:nvPr>
            <p:ph type="sldNum" sz="quarter" idx="12"/>
          </p:nvPr>
        </p:nvSpPr>
        <p:spPr>
          <a:xfrm>
            <a:off x="7239000" y="6400800"/>
            <a:ext cx="1905000" cy="457200"/>
          </a:xfrm>
        </p:spPr>
        <p:txBody>
          <a:bodyPr/>
          <a:lstStyle/>
          <a:p>
            <a:fld id="{2A89ADA2-D8C3-4F8C-BE1A-7297C12B8B07}" type="slidenum">
              <a:rPr lang="ru-RU" smtClean="0"/>
              <a:pPr/>
              <a:t>4</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8625" y="0"/>
            <a:ext cx="8229600" cy="928688"/>
          </a:xfrm>
        </p:spPr>
        <p:txBody>
          <a:bodyPr/>
          <a:lstStyle/>
          <a:p>
            <a:pPr eaLnBrk="1" hangingPunct="1">
              <a:defRPr/>
            </a:pPr>
            <a:r>
              <a:rPr lang="ru-RU" b="0" dirty="0" smtClean="0"/>
              <a:t>Симметрия в архитектуре</a:t>
            </a:r>
          </a:p>
        </p:txBody>
      </p:sp>
      <p:sp>
        <p:nvSpPr>
          <p:cNvPr id="37891" name="Rectangle 3"/>
          <p:cNvSpPr>
            <a:spLocks noGrp="1" noChangeArrowheads="1"/>
          </p:cNvSpPr>
          <p:nvPr>
            <p:ph type="body" idx="1"/>
          </p:nvPr>
        </p:nvSpPr>
        <p:spPr>
          <a:xfrm>
            <a:off x="250825" y="981075"/>
            <a:ext cx="8715375" cy="1733550"/>
          </a:xfrm>
        </p:spPr>
        <p:txBody>
          <a:bodyPr/>
          <a:lstStyle/>
          <a:p>
            <a:pPr algn="just" eaLnBrk="1" hangingPunct="1">
              <a:lnSpc>
                <a:spcPct val="80000"/>
              </a:lnSpc>
              <a:buFont typeface="Wingdings" pitchFamily="2" charset="2"/>
              <a:buNone/>
              <a:defRPr/>
            </a:pPr>
            <a:r>
              <a:rPr lang="en-US" sz="1600" dirty="0" smtClean="0"/>
              <a:t>	</a:t>
            </a:r>
            <a:r>
              <a:rPr lang="ru-RU" sz="1600" dirty="0" smtClean="0"/>
              <a:t>Издавна человек использовал симметрию в архитектуре. Особенно блистательно использовали симметрию в архитектурных сооружениях древние зодчие. Причем древнегреческие архитекторы были убеждены, что в своих произведениях они руководствуются законами, которые управляют природой. Выбирая симметричные формы, художник тем самым выражал свое понимание природной гармонии как устойчивости и равновесия.</a:t>
            </a:r>
            <a:r>
              <a:rPr lang="en-US" sz="1600" dirty="0" smtClean="0"/>
              <a:t> </a:t>
            </a:r>
            <a:r>
              <a:rPr lang="ru-RU" sz="1600" dirty="0" smtClean="0"/>
              <a:t>Храмы, посвященные богам, и должны быть такими: боги вечны, их не волнуют людские заботы</a:t>
            </a:r>
            <a:r>
              <a:rPr lang="en-US" sz="1600" dirty="0" smtClean="0"/>
              <a:t>. </a:t>
            </a:r>
            <a:r>
              <a:rPr lang="ru-RU" sz="1600" dirty="0" smtClean="0"/>
              <a:t>Наиболее ясны и уравновешенны здания с симметричной композицией. Древним храмам, башням средневековых замков, современным зданиям симметрия придает гармоничность, законченность.</a:t>
            </a:r>
          </a:p>
        </p:txBody>
      </p:sp>
      <p:pic>
        <p:nvPicPr>
          <p:cNvPr id="7172" name="Picture 4" descr="SPHINX"/>
          <p:cNvPicPr>
            <a:picLocks noChangeAspect="1" noChangeArrowheads="1"/>
          </p:cNvPicPr>
          <p:nvPr/>
        </p:nvPicPr>
        <p:blipFill>
          <a:blip r:embed="rId2" cstate="print"/>
          <a:srcRect/>
          <a:stretch>
            <a:fillRect/>
          </a:stretch>
        </p:blipFill>
        <p:spPr bwMode="auto">
          <a:xfrm>
            <a:off x="714375" y="3286125"/>
            <a:ext cx="4337050" cy="3087688"/>
          </a:xfrm>
          <a:prstGeom prst="rect">
            <a:avLst/>
          </a:prstGeom>
          <a:noFill/>
          <a:ln w="9525">
            <a:noFill/>
            <a:miter lim="800000"/>
            <a:headEnd/>
            <a:tailEnd/>
          </a:ln>
        </p:spPr>
      </p:pic>
      <p:sp>
        <p:nvSpPr>
          <p:cNvPr id="7173" name="Text Box 7"/>
          <p:cNvSpPr txBox="1">
            <a:spLocks noChangeArrowheads="1"/>
          </p:cNvSpPr>
          <p:nvPr/>
        </p:nvSpPr>
        <p:spPr bwMode="auto">
          <a:xfrm>
            <a:off x="2143125" y="6429375"/>
            <a:ext cx="1323376" cy="307777"/>
          </a:xfrm>
          <a:prstGeom prst="rect">
            <a:avLst/>
          </a:prstGeom>
          <a:noFill/>
          <a:ln w="9525" algn="ctr">
            <a:noFill/>
            <a:miter lim="800000"/>
            <a:headEnd/>
            <a:tailEnd/>
          </a:ln>
        </p:spPr>
        <p:txBody>
          <a:bodyPr wrap="none">
            <a:spAutoFit/>
          </a:bodyPr>
          <a:lstStyle/>
          <a:p>
            <a:r>
              <a:rPr lang="ru-RU" sz="1400" b="1" i="1" dirty="0">
                <a:solidFill>
                  <a:schemeClr val="accent2">
                    <a:lumMod val="50000"/>
                  </a:schemeClr>
                </a:solidFill>
              </a:rPr>
              <a:t>Сфинкс в Гизе</a:t>
            </a:r>
          </a:p>
        </p:txBody>
      </p:sp>
      <p:pic>
        <p:nvPicPr>
          <p:cNvPr id="7174" name="Picture 8" descr="591_6_2"/>
          <p:cNvPicPr>
            <a:picLocks noChangeAspect="1" noChangeArrowheads="1"/>
          </p:cNvPicPr>
          <p:nvPr/>
        </p:nvPicPr>
        <p:blipFill>
          <a:blip r:embed="rId3" cstate="print"/>
          <a:srcRect/>
          <a:stretch>
            <a:fillRect/>
          </a:stretch>
        </p:blipFill>
        <p:spPr bwMode="auto">
          <a:xfrm>
            <a:off x="5572132" y="2857496"/>
            <a:ext cx="2749550" cy="3648075"/>
          </a:xfrm>
          <a:prstGeom prst="rect">
            <a:avLst/>
          </a:prstGeom>
          <a:noFill/>
          <a:ln w="9525">
            <a:noFill/>
            <a:miter lim="800000"/>
            <a:headEnd/>
            <a:tailEnd/>
          </a:ln>
        </p:spPr>
      </p:pic>
      <p:sp>
        <p:nvSpPr>
          <p:cNvPr id="7175" name="Text Box 9"/>
          <p:cNvSpPr txBox="1">
            <a:spLocks noChangeArrowheads="1"/>
          </p:cNvSpPr>
          <p:nvPr/>
        </p:nvSpPr>
        <p:spPr bwMode="auto">
          <a:xfrm>
            <a:off x="6072199" y="6429396"/>
            <a:ext cx="1928825" cy="369332"/>
          </a:xfrm>
          <a:prstGeom prst="rect">
            <a:avLst/>
          </a:prstGeom>
          <a:noFill/>
          <a:ln w="9525" algn="ctr">
            <a:noFill/>
            <a:miter lim="800000"/>
            <a:headEnd/>
            <a:tailEnd/>
          </a:ln>
        </p:spPr>
        <p:txBody>
          <a:bodyPr wrap="square">
            <a:spAutoFit/>
          </a:bodyPr>
          <a:lstStyle/>
          <a:p>
            <a:r>
              <a:rPr lang="ru-RU" sz="1200" b="1" i="1" dirty="0">
                <a:solidFill>
                  <a:schemeClr val="accent2">
                    <a:lumMod val="50000"/>
                  </a:schemeClr>
                </a:solidFill>
              </a:rPr>
              <a:t>Мечеть Асуан в Египте</a:t>
            </a:r>
            <a:r>
              <a:rPr lang="ru-RU" b="1" i="1" dirty="0">
                <a:solidFill>
                  <a:schemeClr val="accent2">
                    <a:lumMod val="50000"/>
                  </a:schemeClr>
                </a:solidFill>
              </a:rPr>
              <a:t> </a:t>
            </a:r>
          </a:p>
        </p:txBody>
      </p:sp>
      <p:sp>
        <p:nvSpPr>
          <p:cNvPr id="11" name="Номер слайда 10"/>
          <p:cNvSpPr>
            <a:spLocks noGrp="1"/>
          </p:cNvSpPr>
          <p:nvPr>
            <p:ph type="sldNum" sz="quarter" idx="12"/>
          </p:nvPr>
        </p:nvSpPr>
        <p:spPr>
          <a:xfrm>
            <a:off x="7239000" y="6400800"/>
            <a:ext cx="1905000" cy="457200"/>
          </a:xfrm>
        </p:spPr>
        <p:txBody>
          <a:bodyPr/>
          <a:lstStyle/>
          <a:p>
            <a:fld id="{2A89ADA2-D8C3-4F8C-BE1A-7297C12B8B07}" type="slidenum">
              <a:rPr lang="ru-RU" smtClean="0"/>
              <a:pPr/>
              <a:t>5</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Effect transition="in" filter="fade">
                                      <p:cBhvr>
                                        <p:cTn id="9" dur="5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1000">
                                          <p:stCondLst>
                                            <p:cond delay="0"/>
                                          </p:stCondLst>
                                        </p:cTn>
                                        <p:tgtEl>
                                          <p:spTgt spid="378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1000" fill="hold"/>
                                        <p:tgtEl>
                                          <p:spTgt spid="7172"/>
                                        </p:tgtEl>
                                        <p:attrNameLst>
                                          <p:attrName>ppt_w</p:attrName>
                                        </p:attrNameLst>
                                      </p:cBhvr>
                                      <p:tavLst>
                                        <p:tav tm="0">
                                          <p:val>
                                            <p:strVal val="#ppt_w+.3"/>
                                          </p:val>
                                        </p:tav>
                                        <p:tav tm="100000">
                                          <p:val>
                                            <p:strVal val="#ppt_w"/>
                                          </p:val>
                                        </p:tav>
                                      </p:tavLst>
                                    </p:anim>
                                    <p:anim calcmode="lin" valueType="num">
                                      <p:cBhvr>
                                        <p:cTn id="20" dur="1000" fill="hold"/>
                                        <p:tgtEl>
                                          <p:spTgt spid="7172"/>
                                        </p:tgtEl>
                                        <p:attrNameLst>
                                          <p:attrName>ppt_h</p:attrName>
                                        </p:attrNameLst>
                                      </p:cBhvr>
                                      <p:tavLst>
                                        <p:tav tm="0">
                                          <p:val>
                                            <p:strVal val="#ppt_h"/>
                                          </p:val>
                                        </p:tav>
                                        <p:tav tm="100000">
                                          <p:val>
                                            <p:strVal val="#ppt_h"/>
                                          </p:val>
                                        </p:tav>
                                      </p:tavLst>
                                    </p:anim>
                                    <p:animEffect transition="in" filter="fade">
                                      <p:cBhvr>
                                        <p:cTn id="21" dur="1000"/>
                                        <p:tgtEl>
                                          <p:spTgt spid="717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p:cTn id="24" dur="1000" fill="hold"/>
                                        <p:tgtEl>
                                          <p:spTgt spid="7173"/>
                                        </p:tgtEl>
                                        <p:attrNameLst>
                                          <p:attrName>ppt_w</p:attrName>
                                        </p:attrNameLst>
                                      </p:cBhvr>
                                      <p:tavLst>
                                        <p:tav tm="0">
                                          <p:val>
                                            <p:strVal val="#ppt_w+.3"/>
                                          </p:val>
                                        </p:tav>
                                        <p:tav tm="100000">
                                          <p:val>
                                            <p:strVal val="#ppt_w"/>
                                          </p:val>
                                        </p:tav>
                                      </p:tavLst>
                                    </p:anim>
                                    <p:anim calcmode="lin" valueType="num">
                                      <p:cBhvr>
                                        <p:cTn id="25" dur="1000" fill="hold"/>
                                        <p:tgtEl>
                                          <p:spTgt spid="7173"/>
                                        </p:tgtEl>
                                        <p:attrNameLst>
                                          <p:attrName>ppt_h</p:attrName>
                                        </p:attrNameLst>
                                      </p:cBhvr>
                                      <p:tavLst>
                                        <p:tav tm="0">
                                          <p:val>
                                            <p:strVal val="#ppt_h"/>
                                          </p:val>
                                        </p:tav>
                                        <p:tav tm="100000">
                                          <p:val>
                                            <p:strVal val="#ppt_h"/>
                                          </p:val>
                                        </p:tav>
                                      </p:tavLst>
                                    </p:anim>
                                    <p:animEffect transition="in" filter="fade">
                                      <p:cBhvr>
                                        <p:cTn id="26" dur="1000"/>
                                        <p:tgtEl>
                                          <p:spTgt spid="7173"/>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anim calcmode="lin" valueType="num">
                                      <p:cBhvr>
                                        <p:cTn id="29" dur="1000" fill="hold"/>
                                        <p:tgtEl>
                                          <p:spTgt spid="7174"/>
                                        </p:tgtEl>
                                        <p:attrNameLst>
                                          <p:attrName>ppt_w</p:attrName>
                                        </p:attrNameLst>
                                      </p:cBhvr>
                                      <p:tavLst>
                                        <p:tav tm="0">
                                          <p:val>
                                            <p:strVal val="#ppt_w+.3"/>
                                          </p:val>
                                        </p:tav>
                                        <p:tav tm="100000">
                                          <p:val>
                                            <p:strVal val="#ppt_w"/>
                                          </p:val>
                                        </p:tav>
                                      </p:tavLst>
                                    </p:anim>
                                    <p:anim calcmode="lin" valueType="num">
                                      <p:cBhvr>
                                        <p:cTn id="30" dur="1000" fill="hold"/>
                                        <p:tgtEl>
                                          <p:spTgt spid="7174"/>
                                        </p:tgtEl>
                                        <p:attrNameLst>
                                          <p:attrName>ppt_h</p:attrName>
                                        </p:attrNameLst>
                                      </p:cBhvr>
                                      <p:tavLst>
                                        <p:tav tm="0">
                                          <p:val>
                                            <p:strVal val="#ppt_h"/>
                                          </p:val>
                                        </p:tav>
                                        <p:tav tm="100000">
                                          <p:val>
                                            <p:strVal val="#ppt_h"/>
                                          </p:val>
                                        </p:tav>
                                      </p:tavLst>
                                    </p:anim>
                                    <p:animEffect transition="in" filter="fade">
                                      <p:cBhvr>
                                        <p:cTn id="31" dur="1000"/>
                                        <p:tgtEl>
                                          <p:spTgt spid="7174"/>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7175"/>
                                        </p:tgtEl>
                                        <p:attrNameLst>
                                          <p:attrName>style.visibility</p:attrName>
                                        </p:attrNameLst>
                                      </p:cBhvr>
                                      <p:to>
                                        <p:strVal val="visible"/>
                                      </p:to>
                                    </p:set>
                                    <p:anim calcmode="lin" valueType="num">
                                      <p:cBhvr>
                                        <p:cTn id="34" dur="1000" fill="hold"/>
                                        <p:tgtEl>
                                          <p:spTgt spid="7175"/>
                                        </p:tgtEl>
                                        <p:attrNameLst>
                                          <p:attrName>ppt_w</p:attrName>
                                        </p:attrNameLst>
                                      </p:cBhvr>
                                      <p:tavLst>
                                        <p:tav tm="0">
                                          <p:val>
                                            <p:strVal val="#ppt_w+.3"/>
                                          </p:val>
                                        </p:tav>
                                        <p:tav tm="100000">
                                          <p:val>
                                            <p:strVal val="#ppt_w"/>
                                          </p:val>
                                        </p:tav>
                                      </p:tavLst>
                                    </p:anim>
                                    <p:anim calcmode="lin" valueType="num">
                                      <p:cBhvr>
                                        <p:cTn id="35" dur="1000" fill="hold"/>
                                        <p:tgtEl>
                                          <p:spTgt spid="7175"/>
                                        </p:tgtEl>
                                        <p:attrNameLst>
                                          <p:attrName>ppt_h</p:attrName>
                                        </p:attrNameLst>
                                      </p:cBhvr>
                                      <p:tavLst>
                                        <p:tav tm="0">
                                          <p:val>
                                            <p:strVal val="#ppt_h"/>
                                          </p:val>
                                        </p:tav>
                                        <p:tav tm="100000">
                                          <p:val>
                                            <p:strVal val="#ppt_h"/>
                                          </p:val>
                                        </p:tav>
                                      </p:tavLst>
                                    </p:anim>
                                    <p:animEffect transition="in" filter="fade">
                                      <p:cBhvr>
                                        <p:cTn id="36"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7173" grpId="0"/>
      <p:bldP spid="7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daf463072055.jpg"/>
          <p:cNvPicPr>
            <a:picLocks noChangeAspect="1"/>
          </p:cNvPicPr>
          <p:nvPr/>
        </p:nvPicPr>
        <p:blipFill>
          <a:blip r:embed="rId2" cstate="print"/>
          <a:stretch>
            <a:fillRect/>
          </a:stretch>
        </p:blipFill>
        <p:spPr>
          <a:xfrm>
            <a:off x="4000496" y="4286256"/>
            <a:ext cx="1925054" cy="1643074"/>
          </a:xfrm>
          <a:prstGeom prst="rect">
            <a:avLst/>
          </a:prstGeom>
        </p:spPr>
      </p:pic>
      <p:sp>
        <p:nvSpPr>
          <p:cNvPr id="40962" name="Rectangle 2"/>
          <p:cNvSpPr>
            <a:spLocks noGrp="1" noChangeArrowheads="1"/>
          </p:cNvSpPr>
          <p:nvPr>
            <p:ph type="title"/>
          </p:nvPr>
        </p:nvSpPr>
        <p:spPr>
          <a:xfrm>
            <a:off x="714348" y="142852"/>
            <a:ext cx="7772400" cy="1143000"/>
          </a:xfrm>
        </p:spPr>
        <p:txBody>
          <a:bodyPr/>
          <a:lstStyle/>
          <a:p>
            <a:pPr eaLnBrk="1" hangingPunct="1">
              <a:defRPr/>
            </a:pPr>
            <a:r>
              <a:rPr lang="ru-RU" dirty="0" smtClean="0"/>
              <a:t>Симметрия в искусстве</a:t>
            </a:r>
          </a:p>
        </p:txBody>
      </p:sp>
      <p:sp>
        <p:nvSpPr>
          <p:cNvPr id="40963" name="Rectangle 3"/>
          <p:cNvSpPr>
            <a:spLocks noGrp="1" noChangeArrowheads="1"/>
          </p:cNvSpPr>
          <p:nvPr>
            <p:ph type="body" idx="1"/>
          </p:nvPr>
        </p:nvSpPr>
        <p:spPr>
          <a:xfrm>
            <a:off x="214282" y="1142984"/>
            <a:ext cx="6429420" cy="3571875"/>
          </a:xfrm>
        </p:spPr>
        <p:txBody>
          <a:bodyPr/>
          <a:lstStyle/>
          <a:p>
            <a:pPr eaLnBrk="1" hangingPunct="1">
              <a:lnSpc>
                <a:spcPct val="80000"/>
              </a:lnSpc>
              <a:buFont typeface="Wingdings" pitchFamily="2" charset="2"/>
              <a:buNone/>
              <a:defRPr/>
            </a:pPr>
            <a:endParaRPr lang="ru-RU" sz="2000" dirty="0" smtClean="0"/>
          </a:p>
          <a:p>
            <a:pPr algn="just" eaLnBrk="1" hangingPunct="1">
              <a:lnSpc>
                <a:spcPct val="80000"/>
              </a:lnSpc>
              <a:buFont typeface="Wingdings" pitchFamily="2" charset="2"/>
              <a:buNone/>
              <a:defRPr/>
            </a:pPr>
            <a:r>
              <a:rPr lang="ru-RU" sz="2000" dirty="0" smtClean="0"/>
              <a:t>     Симметрия используется в таких видах искусства, как литература, русский язык, музыка, балет, ювелирное искусство.</a:t>
            </a:r>
          </a:p>
          <a:p>
            <a:pPr algn="just" eaLnBrk="1" hangingPunct="1">
              <a:lnSpc>
                <a:spcPct val="80000"/>
              </a:lnSpc>
              <a:buFont typeface="Wingdings" pitchFamily="2" charset="2"/>
              <a:buNone/>
              <a:defRPr/>
            </a:pPr>
            <a:endParaRPr lang="ru-RU" sz="2000" dirty="0" smtClean="0"/>
          </a:p>
          <a:p>
            <a:pPr algn="just" eaLnBrk="1" hangingPunct="1">
              <a:lnSpc>
                <a:spcPct val="80000"/>
              </a:lnSpc>
              <a:buFont typeface="Wingdings" pitchFamily="2" charset="2"/>
              <a:buNone/>
              <a:defRPr/>
            </a:pPr>
            <a:r>
              <a:rPr lang="ru-RU" sz="2000" dirty="0" smtClean="0"/>
              <a:t>     Если присмотреться к печатным буквам М, П, Т, Ш, В, Е, З, К, С, Э, Ж, Н, О, Ф, Х, можно увидеть, что они симметричны. Причем у первых четырех ось симметрии проходит вертикально, а у следующих шести – горизонтально, а буквы Ж, Н, О, Ф, Х имеют по две оси симметрии. </a:t>
            </a:r>
          </a:p>
          <a:p>
            <a:pPr algn="just" eaLnBrk="1" hangingPunct="1">
              <a:lnSpc>
                <a:spcPct val="80000"/>
              </a:lnSpc>
              <a:buFont typeface="Wingdings" pitchFamily="2" charset="2"/>
              <a:buNone/>
              <a:defRPr/>
            </a:pPr>
            <a:endParaRPr lang="ru-RU" sz="2000" dirty="0" smtClean="0"/>
          </a:p>
          <a:p>
            <a:pPr algn="just" eaLnBrk="1" hangingPunct="1">
              <a:lnSpc>
                <a:spcPct val="80000"/>
              </a:lnSpc>
              <a:buFont typeface="Wingdings" pitchFamily="2" charset="2"/>
              <a:buNone/>
              <a:defRPr/>
            </a:pPr>
            <a:endParaRPr lang="ru-RU" sz="2000" dirty="0" smtClean="0"/>
          </a:p>
        </p:txBody>
      </p:sp>
      <p:sp>
        <p:nvSpPr>
          <p:cNvPr id="8196" name="TextBox 4"/>
          <p:cNvSpPr txBox="1">
            <a:spLocks noChangeArrowheads="1"/>
          </p:cNvSpPr>
          <p:nvPr/>
        </p:nvSpPr>
        <p:spPr bwMode="auto">
          <a:xfrm>
            <a:off x="7429500" y="2643187"/>
            <a:ext cx="1157287" cy="1570038"/>
          </a:xfrm>
          <a:prstGeom prst="rect">
            <a:avLst/>
          </a:prstGeom>
          <a:noFill/>
          <a:ln w="9525">
            <a:noFill/>
            <a:miter lim="800000"/>
            <a:headEnd/>
            <a:tailEnd/>
          </a:ln>
        </p:spPr>
        <p:txBody>
          <a:bodyPr wrap="none">
            <a:spAutoFit/>
          </a:bodyPr>
          <a:lstStyle/>
          <a:p>
            <a:r>
              <a:rPr lang="ru-RU" sz="9600"/>
              <a:t>Ф</a:t>
            </a:r>
          </a:p>
        </p:txBody>
      </p:sp>
      <p:cxnSp>
        <p:nvCxnSpPr>
          <p:cNvPr id="7" name="Прямая соединительная линия 6"/>
          <p:cNvCxnSpPr/>
          <p:nvPr/>
        </p:nvCxnSpPr>
        <p:spPr bwMode="auto">
          <a:xfrm rot="16200000" flipH="1">
            <a:off x="7038181" y="3391694"/>
            <a:ext cx="1927225" cy="1587"/>
          </a:xfrm>
          <a:prstGeom prst="line">
            <a:avLst/>
          </a:prstGeom>
          <a:ln>
            <a:solidFill>
              <a:schemeClr val="accent5">
                <a:lumMod val="7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Прямая соединительная линия 8"/>
          <p:cNvCxnSpPr/>
          <p:nvPr/>
        </p:nvCxnSpPr>
        <p:spPr bwMode="auto">
          <a:xfrm>
            <a:off x="6858000" y="3429000"/>
            <a:ext cx="2286000" cy="1587"/>
          </a:xfrm>
          <a:prstGeom prst="line">
            <a:avLst/>
          </a:prstGeom>
          <a:ln>
            <a:solidFill>
              <a:schemeClr val="accent5">
                <a:lumMod val="75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2" name="Рисунок 11" descr="00044cq6.jpg"/>
          <p:cNvPicPr>
            <a:picLocks noChangeAspect="1"/>
          </p:cNvPicPr>
          <p:nvPr/>
        </p:nvPicPr>
        <p:blipFill>
          <a:blip r:embed="rId3" cstate="print"/>
          <a:stretch>
            <a:fillRect/>
          </a:stretch>
        </p:blipFill>
        <p:spPr>
          <a:xfrm>
            <a:off x="7500958" y="1000109"/>
            <a:ext cx="1643042" cy="1230472"/>
          </a:xfrm>
          <a:prstGeom prst="rect">
            <a:avLst/>
          </a:prstGeom>
        </p:spPr>
      </p:pic>
      <p:pic>
        <p:nvPicPr>
          <p:cNvPr id="11" name="Рисунок 10" descr="foto-4----.jpg"/>
          <p:cNvPicPr>
            <a:picLocks noChangeAspect="1"/>
          </p:cNvPicPr>
          <p:nvPr/>
        </p:nvPicPr>
        <p:blipFill>
          <a:blip r:embed="rId4" cstate="print"/>
          <a:stretch>
            <a:fillRect/>
          </a:stretch>
        </p:blipFill>
        <p:spPr>
          <a:xfrm>
            <a:off x="2428860" y="5572140"/>
            <a:ext cx="2131161" cy="1285860"/>
          </a:xfrm>
          <a:prstGeom prst="rect">
            <a:avLst/>
          </a:prstGeom>
        </p:spPr>
      </p:pic>
      <p:pic>
        <p:nvPicPr>
          <p:cNvPr id="8" name="Рисунок 7" descr="italjanskaja_muzika_onlajn.jpg"/>
          <p:cNvPicPr>
            <a:picLocks noChangeAspect="1"/>
          </p:cNvPicPr>
          <p:nvPr/>
        </p:nvPicPr>
        <p:blipFill>
          <a:blip r:embed="rId5" cstate="print"/>
          <a:stretch>
            <a:fillRect/>
          </a:stretch>
        </p:blipFill>
        <p:spPr>
          <a:xfrm>
            <a:off x="1643042" y="4500570"/>
            <a:ext cx="1305740" cy="1190644"/>
          </a:xfrm>
          <a:prstGeom prst="rect">
            <a:avLst/>
          </a:prstGeom>
        </p:spPr>
      </p:pic>
      <p:pic>
        <p:nvPicPr>
          <p:cNvPr id="13" name="Рисунок 12" descr="73401192_3726295_d00bccbd8b7at.jpg"/>
          <p:cNvPicPr>
            <a:picLocks noChangeAspect="1"/>
          </p:cNvPicPr>
          <p:nvPr/>
        </p:nvPicPr>
        <p:blipFill>
          <a:blip r:embed="rId6" cstate="print"/>
          <a:stretch>
            <a:fillRect/>
          </a:stretch>
        </p:blipFill>
        <p:spPr>
          <a:xfrm>
            <a:off x="0" y="4953010"/>
            <a:ext cx="1904990" cy="1904990"/>
          </a:xfrm>
          <a:prstGeom prst="rect">
            <a:avLst/>
          </a:prstGeom>
        </p:spPr>
      </p:pic>
      <p:pic>
        <p:nvPicPr>
          <p:cNvPr id="10" name="Рисунок 9" descr="istoriya-i-rol-fortepiano-v-sovremennom-mire-muzyki.jpg"/>
          <p:cNvPicPr>
            <a:picLocks noChangeAspect="1"/>
          </p:cNvPicPr>
          <p:nvPr/>
        </p:nvPicPr>
        <p:blipFill>
          <a:blip r:embed="rId7" cstate="print"/>
          <a:stretch>
            <a:fillRect/>
          </a:stretch>
        </p:blipFill>
        <p:spPr>
          <a:xfrm>
            <a:off x="5715008" y="5411404"/>
            <a:ext cx="1928794" cy="1446596"/>
          </a:xfrm>
          <a:prstGeom prst="rect">
            <a:avLst/>
          </a:prstGeom>
        </p:spPr>
      </p:pic>
      <p:pic>
        <p:nvPicPr>
          <p:cNvPr id="14" name="Рисунок 13" descr="a5f346c92c43.jpg"/>
          <p:cNvPicPr>
            <a:picLocks noChangeAspect="1"/>
          </p:cNvPicPr>
          <p:nvPr/>
        </p:nvPicPr>
        <p:blipFill>
          <a:blip r:embed="rId8" cstate="print"/>
          <a:stretch>
            <a:fillRect/>
          </a:stretch>
        </p:blipFill>
        <p:spPr>
          <a:xfrm>
            <a:off x="7500958" y="4434259"/>
            <a:ext cx="1643042" cy="2423741"/>
          </a:xfrm>
          <a:prstGeom prst="rect">
            <a:avLst/>
          </a:prstGeom>
        </p:spPr>
      </p:pic>
      <p:sp>
        <p:nvSpPr>
          <p:cNvPr id="19" name="Номер слайда 18"/>
          <p:cNvSpPr>
            <a:spLocks noGrp="1"/>
          </p:cNvSpPr>
          <p:nvPr>
            <p:ph type="sldNum" sz="quarter" idx="12"/>
          </p:nvPr>
        </p:nvSpPr>
        <p:spPr>
          <a:xfrm>
            <a:off x="7239000" y="6400800"/>
            <a:ext cx="1905000" cy="457200"/>
          </a:xfrm>
        </p:spPr>
        <p:txBody>
          <a:bodyPr/>
          <a:lstStyle/>
          <a:p>
            <a:fld id="{2A89ADA2-D8C3-4F8C-BE1A-7297C12B8B07}" type="slidenum">
              <a:rPr lang="ru-RU" smtClean="0"/>
              <a:pPr/>
              <a:t>6</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Scale>
                                      <p:cBhvr>
                                        <p:cTn id="7" dur="1000" decel="50000" fill="hold">
                                          <p:stCondLst>
                                            <p:cond delay="0"/>
                                          </p:stCondLst>
                                        </p:cTn>
                                        <p:tgtEl>
                                          <p:spTgt spid="409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62"/>
                                        </p:tgtEl>
                                        <p:attrNameLst>
                                          <p:attrName>ppt_x</p:attrName>
                                          <p:attrName>ppt_y</p:attrName>
                                        </p:attrNameLst>
                                      </p:cBhvr>
                                    </p:animMotion>
                                    <p:animEffect transition="in" filter="fade">
                                      <p:cBhvr>
                                        <p:cTn id="9" dur="1000"/>
                                        <p:tgtEl>
                                          <p:spTgt spid="4096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Scale>
                                      <p:cBhvr>
                                        <p:cTn id="12" dur="1000" decel="50000" fill="hold">
                                          <p:stCondLst>
                                            <p:cond delay="0"/>
                                          </p:stCondLst>
                                        </p:cTn>
                                        <p:tgtEl>
                                          <p:spTgt spid="409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63">
                                            <p:txEl>
                                              <p:pRg st="1" end="1"/>
                                            </p:txEl>
                                          </p:spTgt>
                                        </p:tgtEl>
                                        <p:attrNameLst>
                                          <p:attrName>ppt_x</p:attrName>
                                          <p:attrName>ppt_y</p:attrName>
                                        </p:attrNameLst>
                                      </p:cBhvr>
                                    </p:animMotion>
                                    <p:animEffect transition="in" filter="fade">
                                      <p:cBhvr>
                                        <p:cTn id="14" dur="1000"/>
                                        <p:tgtEl>
                                          <p:spTgt spid="409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Scale>
                                      <p:cBhvr>
                                        <p:cTn id="19" dur="1000" decel="50000" fill="hold">
                                          <p:stCondLst>
                                            <p:cond delay="0"/>
                                          </p:stCondLst>
                                        </p:cTn>
                                        <p:tgtEl>
                                          <p:spTgt spid="4096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63">
                                            <p:txEl>
                                              <p:pRg st="3" end="3"/>
                                            </p:txEl>
                                          </p:spTgt>
                                        </p:tgtEl>
                                        <p:attrNameLst>
                                          <p:attrName>ppt_x</p:attrName>
                                          <p:attrName>ppt_y</p:attrName>
                                        </p:attrNameLst>
                                      </p:cBhvr>
                                    </p:animMotion>
                                    <p:animEffect transition="in" filter="fade">
                                      <p:cBhvr>
                                        <p:cTn id="21" dur="1000"/>
                                        <p:tgtEl>
                                          <p:spTgt spid="40963">
                                            <p:txEl>
                                              <p:pRg st="3" end="3"/>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Scale>
                                      <p:cBhvr>
                                        <p:cTn id="2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2"/>
                                        </p:tgtEl>
                                        <p:attrNameLst>
                                          <p:attrName>ppt_x</p:attrName>
                                          <p:attrName>ppt_y</p:attrName>
                                        </p:attrNameLst>
                                      </p:cBhvr>
                                    </p:animMotion>
                                    <p:animEffect transition="in" filter="fade">
                                      <p:cBhvr>
                                        <p:cTn id="26" dur="1000"/>
                                        <p:tgtEl>
                                          <p:spTgt spid="12"/>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8196"/>
                                        </p:tgtEl>
                                        <p:attrNameLst>
                                          <p:attrName>style.visibility</p:attrName>
                                        </p:attrNameLst>
                                      </p:cBhvr>
                                      <p:to>
                                        <p:strVal val="visible"/>
                                      </p:to>
                                    </p:set>
                                    <p:animScale>
                                      <p:cBhvr>
                                        <p:cTn id="29" dur="1000" decel="50000" fill="hold">
                                          <p:stCondLst>
                                            <p:cond delay="0"/>
                                          </p:stCondLst>
                                        </p:cTn>
                                        <p:tgtEl>
                                          <p:spTgt spid="8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196"/>
                                        </p:tgtEl>
                                        <p:attrNameLst>
                                          <p:attrName>ppt_x</p:attrName>
                                          <p:attrName>ppt_y</p:attrName>
                                        </p:attrNameLst>
                                      </p:cBhvr>
                                    </p:animMotion>
                                    <p:animEffect transition="in" filter="fade">
                                      <p:cBhvr>
                                        <p:cTn id="31" dur="1000"/>
                                        <p:tgtEl>
                                          <p:spTgt spid="8196"/>
                                        </p:tgtEl>
                                      </p:cBhvr>
                                    </p:animEffect>
                                  </p:childTnLst>
                                </p:cTn>
                              </p:par>
                              <p:par>
                                <p:cTn id="32" presetID="5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Scale>
                                      <p:cBhvr>
                                        <p:cTn id="3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
                                        </p:tgtEl>
                                        <p:attrNameLst>
                                          <p:attrName>ppt_x</p:attrName>
                                          <p:attrName>ppt_y</p:attrName>
                                        </p:attrNameLst>
                                      </p:cBhvr>
                                    </p:animMotion>
                                    <p:animEffect transition="in" filter="fade">
                                      <p:cBhvr>
                                        <p:cTn id="36" dur="1000"/>
                                        <p:tgtEl>
                                          <p:spTgt spid="9"/>
                                        </p:tgtEl>
                                      </p:cBhvr>
                                    </p:animEffect>
                                  </p:childTnLst>
                                </p:cTn>
                              </p:par>
                              <p:par>
                                <p:cTn id="37" presetID="5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Scale>
                                      <p:cBhvr>
                                        <p:cTn id="3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7"/>
                                        </p:tgtEl>
                                        <p:attrNameLst>
                                          <p:attrName>ppt_x</p:attrName>
                                          <p:attrName>ppt_y</p:attrName>
                                        </p:attrNameLst>
                                      </p:cBhvr>
                                    </p:animMotion>
                                    <p:animEffect transition="in" filter="fade">
                                      <p:cBhvr>
                                        <p:cTn id="41" dur="1000"/>
                                        <p:tgtEl>
                                          <p:spTgt spid="7"/>
                                        </p:tgtEl>
                                      </p:cBhvr>
                                    </p:animEffect>
                                  </p:childTnLst>
                                </p:cTn>
                              </p:par>
                              <p:par>
                                <p:cTn id="42" presetID="5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Scale>
                                      <p:cBhvr>
                                        <p:cTn id="4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
                                        </p:tgtEl>
                                        <p:attrNameLst>
                                          <p:attrName>ppt_x</p:attrName>
                                          <p:attrName>ppt_y</p:attrName>
                                        </p:attrNameLst>
                                      </p:cBhvr>
                                    </p:animMotion>
                                    <p:animEffect transition="in" filter="fade">
                                      <p:cBhvr>
                                        <p:cTn id="46" dur="1000"/>
                                        <p:tgtEl>
                                          <p:spTgt spid="14"/>
                                        </p:tgtEl>
                                      </p:cBhvr>
                                    </p:animEffect>
                                  </p:childTnLst>
                                </p:cTn>
                              </p:par>
                              <p:par>
                                <p:cTn id="47" presetID="52"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gtEl>
                                        <p:attrNameLst>
                                          <p:attrName>ppt_x</p:attrName>
                                          <p:attrName>ppt_y</p:attrName>
                                        </p:attrNameLst>
                                      </p:cBhvr>
                                    </p:animMotion>
                                    <p:animEffect transition="in" filter="fade">
                                      <p:cBhvr>
                                        <p:cTn id="51" dur="1000"/>
                                        <p:tgtEl>
                                          <p:spTgt spid="10"/>
                                        </p:tgtEl>
                                      </p:cBhvr>
                                    </p:animEffect>
                                  </p:childTnLst>
                                </p:cTn>
                              </p:par>
                              <p:par>
                                <p:cTn id="52" presetID="5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Scale>
                                      <p:cBhvr>
                                        <p:cTn id="5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5"/>
                                        </p:tgtEl>
                                        <p:attrNameLst>
                                          <p:attrName>ppt_x</p:attrName>
                                          <p:attrName>ppt_y</p:attrName>
                                        </p:attrNameLst>
                                      </p:cBhvr>
                                    </p:animMotion>
                                    <p:animEffect transition="in" filter="fade">
                                      <p:cBhvr>
                                        <p:cTn id="56" dur="1000"/>
                                        <p:tgtEl>
                                          <p:spTgt spid="15"/>
                                        </p:tgtEl>
                                      </p:cBhvr>
                                    </p:animEffect>
                                  </p:childTnLst>
                                </p:cTn>
                              </p:par>
                              <p:par>
                                <p:cTn id="57" presetID="52"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Scale>
                                      <p:cBhvr>
                                        <p:cTn id="5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1"/>
                                        </p:tgtEl>
                                        <p:attrNameLst>
                                          <p:attrName>ppt_x</p:attrName>
                                          <p:attrName>ppt_y</p:attrName>
                                        </p:attrNameLst>
                                      </p:cBhvr>
                                    </p:animMotion>
                                    <p:animEffect transition="in" filter="fade">
                                      <p:cBhvr>
                                        <p:cTn id="61" dur="1000"/>
                                        <p:tgtEl>
                                          <p:spTgt spid="11"/>
                                        </p:tgtEl>
                                      </p:cBhvr>
                                    </p:animEffect>
                                  </p:childTnLst>
                                </p:cTn>
                              </p:par>
                              <p:par>
                                <p:cTn id="62" presetID="52"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Scale>
                                      <p:cBhvr>
                                        <p:cTn id="6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8"/>
                                        </p:tgtEl>
                                        <p:attrNameLst>
                                          <p:attrName>ppt_x</p:attrName>
                                          <p:attrName>ppt_y</p:attrName>
                                        </p:attrNameLst>
                                      </p:cBhvr>
                                    </p:animMotion>
                                    <p:animEffect transition="in" filter="fade">
                                      <p:cBhvr>
                                        <p:cTn id="66" dur="1000"/>
                                        <p:tgtEl>
                                          <p:spTgt spid="8"/>
                                        </p:tgtEl>
                                      </p:cBhvr>
                                    </p:animEffect>
                                  </p:childTnLst>
                                </p:cTn>
                              </p:par>
                              <p:par>
                                <p:cTn id="67" presetID="52"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Scale>
                                      <p:cBhvr>
                                        <p:cTn id="6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3"/>
                                        </p:tgtEl>
                                        <p:attrNameLst>
                                          <p:attrName>ppt_x</p:attrName>
                                          <p:attrName>ppt_y</p:attrName>
                                        </p:attrNameLst>
                                      </p:cBhvr>
                                    </p:animMotion>
                                    <p:animEffect transition="in" filter="fade">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772400" cy="785794"/>
          </a:xfrm>
        </p:spPr>
        <p:txBody>
          <a:bodyPr/>
          <a:lstStyle/>
          <a:p>
            <a:pPr>
              <a:defRPr/>
            </a:pPr>
            <a:r>
              <a:rPr lang="ru-RU" dirty="0" smtClean="0"/>
              <a:t>Орнамент</a:t>
            </a:r>
            <a:endParaRPr lang="ru-RU" dirty="0"/>
          </a:p>
        </p:txBody>
      </p:sp>
      <p:sp>
        <p:nvSpPr>
          <p:cNvPr id="3" name="Содержимое 2"/>
          <p:cNvSpPr>
            <a:spLocks noGrp="1"/>
          </p:cNvSpPr>
          <p:nvPr>
            <p:ph idx="1"/>
          </p:nvPr>
        </p:nvSpPr>
        <p:spPr>
          <a:xfrm>
            <a:off x="428596" y="785794"/>
            <a:ext cx="8229600" cy="1571625"/>
          </a:xfrm>
        </p:spPr>
        <p:txBody>
          <a:bodyPr/>
          <a:lstStyle/>
          <a:p>
            <a:pPr algn="just">
              <a:buFont typeface="Wingdings" pitchFamily="2" charset="2"/>
              <a:buNone/>
              <a:defRPr/>
            </a:pPr>
            <a:r>
              <a:rPr lang="ru-RU" sz="1600" dirty="0" smtClean="0"/>
              <a:t>	</a:t>
            </a:r>
            <a:r>
              <a:rPr lang="ru-RU" sz="1800" dirty="0" smtClean="0"/>
              <a:t>Орнамент (от лат.</a:t>
            </a:r>
            <a:r>
              <a:rPr lang="en-US" sz="1800" dirty="0" err="1" smtClean="0"/>
              <a:t>ornamentum</a:t>
            </a:r>
            <a:r>
              <a:rPr lang="ru-RU" sz="1800" dirty="0" smtClean="0"/>
              <a:t> – украшение) – узор, состоящий из повторяющихся, ритмически упорядоченных элементов. Он может быть ленточным (его называют бордюром), сетчатым и </a:t>
            </a:r>
            <a:r>
              <a:rPr lang="ru-RU" sz="1800" dirty="0" err="1" smtClean="0"/>
              <a:t>розетчатым</a:t>
            </a:r>
            <a:r>
              <a:rPr lang="ru-RU" sz="1800" dirty="0" smtClean="0"/>
              <a:t>. Орнамент, вписанный в круг или в правильный многоугольник, называется розеткой. Сетчатый орнамент заполняет всю плоскую поверхность сплошным узором. Бордюр получается при параллельном переносе вдоль прямой. </a:t>
            </a:r>
          </a:p>
        </p:txBody>
      </p:sp>
      <p:pic>
        <p:nvPicPr>
          <p:cNvPr id="13" name="Рисунок 12" descr="Изображение 033.jpg"/>
          <p:cNvPicPr>
            <a:picLocks noChangeAspect="1"/>
          </p:cNvPicPr>
          <p:nvPr/>
        </p:nvPicPr>
        <p:blipFill>
          <a:blip r:embed="rId2" cstate="print"/>
          <a:srcRect l="8584" r="12944" b="4166"/>
          <a:stretch>
            <a:fillRect/>
          </a:stretch>
        </p:blipFill>
        <p:spPr>
          <a:xfrm>
            <a:off x="142844" y="2857496"/>
            <a:ext cx="1785950" cy="3857652"/>
          </a:xfrm>
          <a:prstGeom prst="rect">
            <a:avLst/>
          </a:prstGeom>
        </p:spPr>
      </p:pic>
      <p:pic>
        <p:nvPicPr>
          <p:cNvPr id="14" name="Рисунок 13" descr="Изображение 031.jpg"/>
          <p:cNvPicPr>
            <a:picLocks noChangeAspect="1"/>
          </p:cNvPicPr>
          <p:nvPr/>
        </p:nvPicPr>
        <p:blipFill>
          <a:blip r:embed="rId3" cstate="print"/>
          <a:srcRect l="1922" t="5480" r="6430" b="6916"/>
          <a:stretch>
            <a:fillRect/>
          </a:stretch>
        </p:blipFill>
        <p:spPr>
          <a:xfrm>
            <a:off x="4857752" y="2786058"/>
            <a:ext cx="1857388" cy="1857388"/>
          </a:xfrm>
          <a:prstGeom prst="rect">
            <a:avLst/>
          </a:prstGeom>
        </p:spPr>
      </p:pic>
      <p:pic>
        <p:nvPicPr>
          <p:cNvPr id="15" name="Рисунок 14" descr="Изображение 032.jpg"/>
          <p:cNvPicPr>
            <a:picLocks noChangeAspect="1"/>
          </p:cNvPicPr>
          <p:nvPr/>
        </p:nvPicPr>
        <p:blipFill>
          <a:blip r:embed="rId4" cstate="print"/>
          <a:srcRect l="2392" t="6055" r="4834" b="1172"/>
          <a:stretch>
            <a:fillRect/>
          </a:stretch>
        </p:blipFill>
        <p:spPr>
          <a:xfrm>
            <a:off x="3357554" y="4429132"/>
            <a:ext cx="2214578" cy="2214578"/>
          </a:xfrm>
          <a:prstGeom prst="rect">
            <a:avLst/>
          </a:prstGeom>
        </p:spPr>
      </p:pic>
      <p:pic>
        <p:nvPicPr>
          <p:cNvPr id="16" name="Рисунок 15" descr="Изображение 030.jpg"/>
          <p:cNvPicPr>
            <a:picLocks noChangeAspect="1"/>
          </p:cNvPicPr>
          <p:nvPr/>
        </p:nvPicPr>
        <p:blipFill>
          <a:blip r:embed="rId5" cstate="print"/>
          <a:srcRect l="3050" t="214" r="3050" b="2129"/>
          <a:stretch>
            <a:fillRect/>
          </a:stretch>
        </p:blipFill>
        <p:spPr>
          <a:xfrm>
            <a:off x="2071670" y="2714620"/>
            <a:ext cx="1961043" cy="2000264"/>
          </a:xfrm>
          <a:prstGeom prst="rect">
            <a:avLst/>
          </a:prstGeom>
        </p:spPr>
      </p:pic>
      <p:pic>
        <p:nvPicPr>
          <p:cNvPr id="17" name="Рисунок 16" descr="30023.png"/>
          <p:cNvPicPr>
            <a:picLocks noChangeAspect="1"/>
          </p:cNvPicPr>
          <p:nvPr/>
        </p:nvPicPr>
        <p:blipFill>
          <a:blip r:embed="rId6" cstate="print"/>
          <a:srcRect l="15517" t="2168" r="17672" b="2168"/>
          <a:stretch>
            <a:fillRect/>
          </a:stretch>
        </p:blipFill>
        <p:spPr>
          <a:xfrm>
            <a:off x="6858016" y="2643182"/>
            <a:ext cx="2285984" cy="4214818"/>
          </a:xfrm>
          <a:prstGeom prst="rect">
            <a:avLst/>
          </a:prstGeom>
        </p:spPr>
      </p:pic>
      <p:sp>
        <p:nvSpPr>
          <p:cNvPr id="12" name="Номер слайда 11"/>
          <p:cNvSpPr>
            <a:spLocks noGrp="1"/>
          </p:cNvSpPr>
          <p:nvPr>
            <p:ph type="sldNum" sz="quarter" idx="12"/>
          </p:nvPr>
        </p:nvSpPr>
        <p:spPr>
          <a:xfrm>
            <a:off x="7239000" y="6400800"/>
            <a:ext cx="1905000" cy="457200"/>
          </a:xfrm>
        </p:spPr>
        <p:txBody>
          <a:bodyPr/>
          <a:lstStyle/>
          <a:p>
            <a:fld id="{2A89ADA2-D8C3-4F8C-BE1A-7297C12B8B07}" type="slidenum">
              <a:rPr lang="ru-RU" smtClean="0"/>
              <a:pPr/>
              <a:t>7</a:t>
            </a:fld>
            <a:r>
              <a:rPr lang="ru-RU" dirty="0" smtClean="0"/>
              <a:t> из 21</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style.rotation</p:attrName>
                                        </p:attrNameLst>
                                      </p:cBhvr>
                                      <p:tavLst>
                                        <p:tav tm="0">
                                          <p:val>
                                            <p:fltVal val="720"/>
                                          </p:val>
                                        </p:tav>
                                        <p:tav tm="100000">
                                          <p:val>
                                            <p:fltVal val="0"/>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anim calcmode="lin" valueType="num">
                                      <p:cBhvr>
                                        <p:cTn id="22" dur="2000" fill="hold"/>
                                        <p:tgtEl>
                                          <p:spTgt spid="1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anim calcmode="lin" valueType="num">
                                      <p:cBhvr>
                                        <p:cTn id="26" dur="2000" fill="hold"/>
                                        <p:tgtEl>
                                          <p:spTgt spid="16"/>
                                        </p:tgtEl>
                                        <p:attrNameLst>
                                          <p:attrName>style.rotation</p:attrName>
                                        </p:attrNameLst>
                                      </p:cBhvr>
                                      <p:tavLst>
                                        <p:tav tm="0">
                                          <p:val>
                                            <p:fltVal val="720"/>
                                          </p:val>
                                        </p:tav>
                                        <p:tav tm="100000">
                                          <p:val>
                                            <p:fltVal val="0"/>
                                          </p:val>
                                        </p:tav>
                                      </p:tavLst>
                                    </p:anim>
                                    <p:anim calcmode="lin" valueType="num">
                                      <p:cBhvr>
                                        <p:cTn id="27" dur="2000" fill="hold"/>
                                        <p:tgtEl>
                                          <p:spTgt spid="16"/>
                                        </p:tgtEl>
                                        <p:attrNameLst>
                                          <p:attrName>ppt_h</p:attrName>
                                        </p:attrNameLst>
                                      </p:cBhvr>
                                      <p:tavLst>
                                        <p:tav tm="0">
                                          <p:val>
                                            <p:fltVal val="0"/>
                                          </p:val>
                                        </p:tav>
                                        <p:tav tm="100000">
                                          <p:val>
                                            <p:strVal val="#ppt_h"/>
                                          </p:val>
                                        </p:tav>
                                      </p:tavLst>
                                    </p:anim>
                                    <p:anim calcmode="lin" valueType="num">
                                      <p:cBhvr>
                                        <p:cTn id="28" dur="2000" fill="hold"/>
                                        <p:tgtEl>
                                          <p:spTgt spid="16"/>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anim calcmode="lin" valueType="num">
                                      <p:cBhvr>
                                        <p:cTn id="32" dur="2000" fill="hold"/>
                                        <p:tgtEl>
                                          <p:spTgt spid="15"/>
                                        </p:tgtEl>
                                        <p:attrNameLst>
                                          <p:attrName>style.rotation</p:attrName>
                                        </p:attrNameLst>
                                      </p:cBhvr>
                                      <p:tavLst>
                                        <p:tav tm="0">
                                          <p:val>
                                            <p:fltVal val="720"/>
                                          </p:val>
                                        </p:tav>
                                        <p:tav tm="100000">
                                          <p:val>
                                            <p:fltVal val="0"/>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 calcmode="lin" valueType="num">
                                      <p:cBhvr>
                                        <p:cTn id="34" dur="2000" fill="hold"/>
                                        <p:tgtEl>
                                          <p:spTgt spid="1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style.rotation</p:attrName>
                                        </p:attrNameLst>
                                      </p:cBhvr>
                                      <p:tavLst>
                                        <p:tav tm="0">
                                          <p:val>
                                            <p:fltVal val="720"/>
                                          </p:val>
                                        </p:tav>
                                        <p:tav tm="100000">
                                          <p:val>
                                            <p:fltVal val="0"/>
                                          </p:val>
                                        </p:tav>
                                      </p:tavLst>
                                    </p:anim>
                                    <p:anim calcmode="lin" valueType="num">
                                      <p:cBhvr>
                                        <p:cTn id="39" dur="2000" fill="hold"/>
                                        <p:tgtEl>
                                          <p:spTgt spid="14"/>
                                        </p:tgtEl>
                                        <p:attrNameLst>
                                          <p:attrName>ppt_h</p:attrName>
                                        </p:attrNameLst>
                                      </p:cBhvr>
                                      <p:tavLst>
                                        <p:tav tm="0">
                                          <p:val>
                                            <p:fltVal val="0"/>
                                          </p:val>
                                        </p:tav>
                                        <p:tav tm="100000">
                                          <p:val>
                                            <p:strVal val="#ppt_h"/>
                                          </p:val>
                                        </p:tav>
                                      </p:tavLst>
                                    </p:anim>
                                    <p:anim calcmode="lin" valueType="num">
                                      <p:cBhvr>
                                        <p:cTn id="40" dur="2000" fill="hold"/>
                                        <p:tgtEl>
                                          <p:spTgt spid="14"/>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style.rotation</p:attrName>
                                        </p:attrNameLst>
                                      </p:cBhvr>
                                      <p:tavLst>
                                        <p:tav tm="0">
                                          <p:val>
                                            <p:fltVal val="720"/>
                                          </p:val>
                                        </p:tav>
                                        <p:tav tm="100000">
                                          <p:val>
                                            <p:fltVal val="0"/>
                                          </p:val>
                                        </p:tav>
                                      </p:tavLst>
                                    </p:anim>
                                    <p:anim calcmode="lin" valueType="num">
                                      <p:cBhvr>
                                        <p:cTn id="45" dur="2000" fill="hold"/>
                                        <p:tgtEl>
                                          <p:spTgt spid="17"/>
                                        </p:tgtEl>
                                        <p:attrNameLst>
                                          <p:attrName>ppt_h</p:attrName>
                                        </p:attrNameLst>
                                      </p:cBhvr>
                                      <p:tavLst>
                                        <p:tav tm="0">
                                          <p:val>
                                            <p:fltVal val="0"/>
                                          </p:val>
                                        </p:tav>
                                        <p:tav tm="100000">
                                          <p:val>
                                            <p:strVal val="#ppt_h"/>
                                          </p:val>
                                        </p:tav>
                                      </p:tavLst>
                                    </p:anim>
                                    <p:anim calcmode="lin" valueType="num">
                                      <p:cBhvr>
                                        <p:cTn id="46"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9" descr="30.jpg"/>
          <p:cNvPicPr>
            <a:picLocks noChangeAspect="1"/>
          </p:cNvPicPr>
          <p:nvPr/>
        </p:nvPicPr>
        <p:blipFill>
          <a:blip r:embed="rId2" cstate="print"/>
          <a:srcRect/>
          <a:stretch>
            <a:fillRect/>
          </a:stretch>
        </p:blipFill>
        <p:spPr bwMode="auto">
          <a:xfrm>
            <a:off x="4714876" y="4786322"/>
            <a:ext cx="2454626" cy="1766765"/>
          </a:xfrm>
          <a:prstGeom prst="rect">
            <a:avLst/>
          </a:prstGeom>
          <a:noFill/>
          <a:ln w="9525">
            <a:noFill/>
            <a:miter lim="800000"/>
            <a:headEnd/>
            <a:tailEnd/>
          </a:ln>
        </p:spPr>
      </p:pic>
      <p:sp>
        <p:nvSpPr>
          <p:cNvPr id="2" name="Заголовок 1"/>
          <p:cNvSpPr>
            <a:spLocks noGrp="1"/>
          </p:cNvSpPr>
          <p:nvPr>
            <p:ph type="title"/>
          </p:nvPr>
        </p:nvSpPr>
        <p:spPr>
          <a:xfrm>
            <a:off x="899592" y="188640"/>
            <a:ext cx="7772400" cy="1143000"/>
          </a:xfrm>
        </p:spPr>
        <p:txBody>
          <a:bodyPr/>
          <a:lstStyle/>
          <a:p>
            <a:r>
              <a:rPr lang="ru-RU" dirty="0" smtClean="0"/>
              <a:t>Зеркальная симметрия</a:t>
            </a:r>
            <a:endParaRPr lang="ru-RU" dirty="0"/>
          </a:p>
        </p:txBody>
      </p:sp>
      <p:sp>
        <p:nvSpPr>
          <p:cNvPr id="3" name="Содержимое 2"/>
          <p:cNvSpPr>
            <a:spLocks noGrp="1"/>
          </p:cNvSpPr>
          <p:nvPr>
            <p:ph idx="1"/>
          </p:nvPr>
        </p:nvSpPr>
        <p:spPr>
          <a:xfrm>
            <a:off x="683568" y="1268760"/>
            <a:ext cx="7772400" cy="3600400"/>
          </a:xfrm>
        </p:spPr>
        <p:txBody>
          <a:bodyPr/>
          <a:lstStyle/>
          <a:p>
            <a:pPr algn="just">
              <a:buNone/>
            </a:pPr>
            <a:r>
              <a:rPr lang="ru-RU" sz="2000" dirty="0" smtClean="0"/>
              <a:t>	</a:t>
            </a:r>
            <a:r>
              <a:rPr lang="ru-RU" sz="2000" b="0" i="0" dirty="0" smtClean="0">
                <a:effectLst>
                  <a:outerShdw blurRad="50800" dist="38100" algn="tr" rotWithShape="0">
                    <a:prstClr val="black">
                      <a:alpha val="40000"/>
                    </a:prstClr>
                  </a:outerShdw>
                </a:effectLst>
              </a:rPr>
              <a:t>Симметрию относительно плоскости в некоторых источниках называют зеркальной. Примерами фигур- зеркальных отражений одна другой – могут служить правая и левая руки человека, правый и левый винты, части архитектурных форм.</a:t>
            </a:r>
          </a:p>
          <a:p>
            <a:pPr algn="just">
              <a:buNone/>
            </a:pPr>
            <a:r>
              <a:rPr lang="ru-RU" sz="2000" i="0" dirty="0" smtClean="0"/>
              <a:t>	Человек инстинктивно стремится к устойчивости, удобству, красоте. Поэтому он тянется к предметам, у которых больше симметрий. Почему симметрия приятна для глаз? Видимо потому, что симметрия господствует в природе. С рождения человек привыкает к билатерально симметричным родным ему людям, насекомым, птицам, рыбам, животным. </a:t>
            </a:r>
          </a:p>
        </p:txBody>
      </p:sp>
      <p:pic>
        <p:nvPicPr>
          <p:cNvPr id="2050" name="Picture 2" descr="http://www.ocha.ru/img/upload/kot2.jpg"/>
          <p:cNvPicPr>
            <a:picLocks noChangeAspect="1" noChangeArrowheads="1"/>
          </p:cNvPicPr>
          <p:nvPr/>
        </p:nvPicPr>
        <p:blipFill>
          <a:blip r:embed="rId3" cstate="print"/>
          <a:srcRect/>
          <a:stretch>
            <a:fillRect/>
          </a:stretch>
        </p:blipFill>
        <p:spPr bwMode="auto">
          <a:xfrm>
            <a:off x="0" y="4786322"/>
            <a:ext cx="2376264" cy="1782198"/>
          </a:xfrm>
          <a:prstGeom prst="rect">
            <a:avLst/>
          </a:prstGeom>
          <a:noFill/>
        </p:spPr>
      </p:pic>
      <p:pic>
        <p:nvPicPr>
          <p:cNvPr id="2054" name="Picture 6" descr="http://img1.liveinternet.ru/images/attach/c/1/57/120/57120639_babochka3.jpg"/>
          <p:cNvPicPr>
            <a:picLocks noChangeAspect="1" noChangeArrowheads="1"/>
          </p:cNvPicPr>
          <p:nvPr/>
        </p:nvPicPr>
        <p:blipFill>
          <a:blip r:embed="rId4" cstate="print"/>
          <a:srcRect b="7555"/>
          <a:stretch>
            <a:fillRect/>
          </a:stretch>
        </p:blipFill>
        <p:spPr bwMode="auto">
          <a:xfrm>
            <a:off x="2357422" y="4786322"/>
            <a:ext cx="2345833" cy="1773425"/>
          </a:xfrm>
          <a:prstGeom prst="rect">
            <a:avLst/>
          </a:prstGeom>
          <a:noFill/>
        </p:spPr>
      </p:pic>
      <p:pic>
        <p:nvPicPr>
          <p:cNvPr id="2057" name="Picture 9" descr="http://www.stihi.ru/pics/2009/03/04/7162.jpg"/>
          <p:cNvPicPr>
            <a:picLocks noChangeAspect="1" noChangeArrowheads="1"/>
          </p:cNvPicPr>
          <p:nvPr/>
        </p:nvPicPr>
        <p:blipFill>
          <a:blip r:embed="rId5" cstate="print"/>
          <a:srcRect/>
          <a:stretch>
            <a:fillRect/>
          </a:stretch>
        </p:blipFill>
        <p:spPr bwMode="auto">
          <a:xfrm>
            <a:off x="7143768" y="4786322"/>
            <a:ext cx="1907704" cy="1777364"/>
          </a:xfrm>
          <a:prstGeom prst="rect">
            <a:avLst/>
          </a:prstGeom>
          <a:noFill/>
        </p:spPr>
      </p:pic>
      <p:sp>
        <p:nvSpPr>
          <p:cNvPr id="4" name="Номер слайда 3"/>
          <p:cNvSpPr>
            <a:spLocks noGrp="1"/>
          </p:cNvSpPr>
          <p:nvPr>
            <p:ph type="sldNum" sz="quarter" idx="12"/>
          </p:nvPr>
        </p:nvSpPr>
        <p:spPr>
          <a:xfrm>
            <a:off x="7239000" y="6400800"/>
            <a:ext cx="1905000" cy="457200"/>
          </a:xfrm>
        </p:spPr>
        <p:txBody>
          <a:bodyPr/>
          <a:lstStyle/>
          <a:p>
            <a:fld id="{2A89ADA2-D8C3-4F8C-BE1A-7297C12B8B07}" type="slidenum">
              <a:rPr lang="ru-RU" smtClean="0"/>
              <a:pPr/>
              <a:t>8</a:t>
            </a:fld>
            <a:r>
              <a:rPr lang="ru-RU" dirty="0" smtClean="0"/>
              <a:t> из 21</a:t>
            </a:r>
            <a:endParaRPr lang="ru-RU"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772400" cy="1143000"/>
          </a:xfrm>
        </p:spPr>
        <p:txBody>
          <a:bodyPr/>
          <a:lstStyle/>
          <a:p>
            <a:r>
              <a:rPr lang="ru-RU" dirty="0" smtClean="0"/>
              <a:t>Небесная симметрия</a:t>
            </a:r>
            <a:endParaRPr lang="ru-RU" dirty="0"/>
          </a:p>
        </p:txBody>
      </p:sp>
      <p:sp>
        <p:nvSpPr>
          <p:cNvPr id="3" name="Содержимое 2"/>
          <p:cNvSpPr>
            <a:spLocks noGrp="1"/>
          </p:cNvSpPr>
          <p:nvPr>
            <p:ph idx="1"/>
          </p:nvPr>
        </p:nvSpPr>
        <p:spPr>
          <a:xfrm>
            <a:off x="683568" y="980728"/>
            <a:ext cx="7772400" cy="4114800"/>
          </a:xfrm>
        </p:spPr>
        <p:txBody>
          <a:bodyPr/>
          <a:lstStyle/>
          <a:p>
            <a:pPr algn="just"/>
            <a:r>
              <a:rPr lang="ru-RU" sz="1600" dirty="0" smtClean="0"/>
              <a:t>Каждую зиму на землю падают мириады снежных кристаллов. Их холодное совершенство и абсолютная симметрия поражает. Даже взрослые во время снегопада восторженно, как в детстве, поднимают лица к небу, ловят крупные снежинки и заворожено рассматривают приземлившиеся на ладонь кристаллы.. Среди снежинок встречаются «пластинки»,»пирамиды», «столбики», «иглы», «стелы» и «пули», простые или сложные «звездочки» с сильно разветвленными лучами – их еще называют дендриты.</a:t>
            </a:r>
          </a:p>
          <a:p>
            <a:pPr algn="just"/>
            <a:r>
              <a:rPr lang="ru-RU" sz="1600" dirty="0" smtClean="0"/>
              <a:t>        Гляциологи – ученые, изучающие формы , состав и строение льда, утверждают, что каждый снежный кристалл уникален. Однако все снежинки имеют и общую черту – они обладают гексагональной симметрией. Поэтому у «звездочек» всегда вырастают три, шесть или двенадцать лучей. Самая редкая </a:t>
            </a:r>
            <a:r>
              <a:rPr lang="ru-RU" sz="1600" dirty="0" err="1" smtClean="0"/>
              <a:t>двенадцатиконечная</a:t>
            </a:r>
            <a:r>
              <a:rPr lang="ru-RU" sz="1600" dirty="0" smtClean="0"/>
              <a:t> «звездочка» рождается в грозовых облаках. </a:t>
            </a:r>
          </a:p>
          <a:p>
            <a:pPr algn="just"/>
            <a:r>
              <a:rPr lang="ru-RU" sz="1600" dirty="0" smtClean="0"/>
              <a:t>        Первые систематические исследования снежных кристаллов предпринял в 1930-х годах японский физик </a:t>
            </a:r>
            <a:r>
              <a:rPr lang="ru-RU" sz="1600" dirty="0" err="1" smtClean="0"/>
              <a:t>Укихиро</a:t>
            </a:r>
            <a:r>
              <a:rPr lang="ru-RU" sz="1600" dirty="0" smtClean="0"/>
              <a:t> </a:t>
            </a:r>
            <a:r>
              <a:rPr lang="ru-RU" sz="1600" dirty="0" err="1" smtClean="0"/>
              <a:t>Накайя</a:t>
            </a:r>
            <a:r>
              <a:rPr lang="ru-RU" sz="1600" dirty="0" smtClean="0"/>
              <a:t>. Он выделил 41 тип снежинок и составил первую классификацию. Кроме того, ученый вырастил первую «искусственную» снежинку и выяснил, что величина и форма образующихся  кристаллов льда зависит от температуры воздуха и влажности</a:t>
            </a:r>
            <a:r>
              <a:rPr lang="en-US" sz="1600" dirty="0" smtClean="0"/>
              <a:t>.</a:t>
            </a:r>
            <a:endParaRPr lang="ru-RU" sz="1600" dirty="0"/>
          </a:p>
        </p:txBody>
      </p:sp>
      <p:sp>
        <p:nvSpPr>
          <p:cNvPr id="4" name="Номер слайда 3"/>
          <p:cNvSpPr>
            <a:spLocks noGrp="1"/>
          </p:cNvSpPr>
          <p:nvPr>
            <p:ph type="sldNum" sz="quarter" idx="12"/>
          </p:nvPr>
        </p:nvSpPr>
        <p:spPr>
          <a:xfrm>
            <a:off x="7239000" y="6400800"/>
            <a:ext cx="1905000" cy="457200"/>
          </a:xfrm>
        </p:spPr>
        <p:txBody>
          <a:bodyPr/>
          <a:lstStyle/>
          <a:p>
            <a:fld id="{2A89ADA2-D8C3-4F8C-BE1A-7297C12B8B07}" type="slidenum">
              <a:rPr lang="ru-RU" smtClean="0"/>
              <a:pPr/>
              <a:t>9</a:t>
            </a:fld>
            <a:r>
              <a:rPr lang="ru-RU" dirty="0" smtClean="0"/>
              <a:t> из 21</a:t>
            </a:r>
            <a:endParaRPr lang="ru-RU" dirty="0"/>
          </a:p>
        </p:txBody>
      </p:sp>
      <p:pic>
        <p:nvPicPr>
          <p:cNvPr id="1025" name="Picture 4" descr="http://elkin52.narod.ru/schar/kryg9_files/image014.jpg"/>
          <p:cNvPicPr>
            <a:picLocks noChangeAspect="1" noChangeArrowheads="1"/>
          </p:cNvPicPr>
          <p:nvPr/>
        </p:nvPicPr>
        <p:blipFill>
          <a:blip r:embed="rId2" r:link="rId3" cstate="print"/>
          <a:srcRect/>
          <a:stretch>
            <a:fillRect/>
          </a:stretch>
        </p:blipFill>
        <p:spPr bwMode="auto">
          <a:xfrm>
            <a:off x="714348" y="5286388"/>
            <a:ext cx="1571609" cy="1414448"/>
          </a:xfrm>
          <a:prstGeom prst="rect">
            <a:avLst/>
          </a:prstGeom>
          <a:noFill/>
          <a:ln w="9525">
            <a:noFill/>
            <a:miter lim="800000"/>
            <a:headEnd/>
            <a:tailEnd/>
          </a:ln>
        </p:spPr>
      </p:pic>
      <p:pic>
        <p:nvPicPr>
          <p:cNvPr id="1026" name="Picture 5" descr="http://elkin52.narod.ru/schar/kryg9_files/image015.jpg"/>
          <p:cNvPicPr>
            <a:picLocks noChangeAspect="1" noChangeArrowheads="1"/>
          </p:cNvPicPr>
          <p:nvPr/>
        </p:nvPicPr>
        <p:blipFill>
          <a:blip r:embed="rId4" r:link="rId5" cstate="print"/>
          <a:srcRect/>
          <a:stretch>
            <a:fillRect/>
          </a:stretch>
        </p:blipFill>
        <p:spPr bwMode="auto">
          <a:xfrm>
            <a:off x="2285984" y="5286388"/>
            <a:ext cx="1571609" cy="1414448"/>
          </a:xfrm>
          <a:prstGeom prst="rect">
            <a:avLst/>
          </a:prstGeom>
          <a:noFill/>
          <a:ln w="9525">
            <a:noFill/>
            <a:miter lim="800000"/>
            <a:headEnd/>
            <a:tailEnd/>
          </a:ln>
        </p:spPr>
      </p:pic>
      <p:pic>
        <p:nvPicPr>
          <p:cNvPr id="1027" name="Picture 6" descr="http://elkin52.narod.ru/schar/kryg9_files/image010.jpg"/>
          <p:cNvPicPr>
            <a:picLocks noChangeAspect="1" noChangeArrowheads="1"/>
          </p:cNvPicPr>
          <p:nvPr/>
        </p:nvPicPr>
        <p:blipFill>
          <a:blip r:embed="rId6" r:link="rId7" cstate="print"/>
          <a:srcRect/>
          <a:stretch>
            <a:fillRect/>
          </a:stretch>
        </p:blipFill>
        <p:spPr bwMode="auto">
          <a:xfrm>
            <a:off x="3857620" y="5286388"/>
            <a:ext cx="1571609" cy="1414448"/>
          </a:xfrm>
          <a:prstGeom prst="rect">
            <a:avLst/>
          </a:prstGeom>
          <a:noFill/>
          <a:ln w="9525">
            <a:noFill/>
            <a:miter lim="800000"/>
            <a:headEnd/>
            <a:tailEnd/>
          </a:ln>
        </p:spPr>
      </p:pic>
      <p:pic>
        <p:nvPicPr>
          <p:cNvPr id="1028" name="Picture 7" descr="http://elkin52.narod.ru/schar/kryg9_files/image008.jpg"/>
          <p:cNvPicPr>
            <a:picLocks noChangeAspect="1" noChangeArrowheads="1"/>
          </p:cNvPicPr>
          <p:nvPr/>
        </p:nvPicPr>
        <p:blipFill>
          <a:blip r:embed="rId8" r:link="rId9" cstate="print"/>
          <a:srcRect/>
          <a:stretch>
            <a:fillRect/>
          </a:stretch>
        </p:blipFill>
        <p:spPr bwMode="auto">
          <a:xfrm>
            <a:off x="5429256" y="5327861"/>
            <a:ext cx="1434094" cy="1372975"/>
          </a:xfrm>
          <a:prstGeom prst="rect">
            <a:avLst/>
          </a:prstGeom>
          <a:noFill/>
          <a:ln w="9525">
            <a:noFill/>
            <a:miter lim="800000"/>
            <a:headEnd/>
            <a:tailEnd/>
          </a:ln>
        </p:spPr>
      </p:pic>
      <p:pic>
        <p:nvPicPr>
          <p:cNvPr id="1029" name="Picture 8" descr="http://elkin52.narod.ru/schar/kryg9_files/image012.jpg"/>
          <p:cNvPicPr>
            <a:picLocks noChangeAspect="1" noChangeArrowheads="1"/>
          </p:cNvPicPr>
          <p:nvPr/>
        </p:nvPicPr>
        <p:blipFill>
          <a:blip r:embed="rId10" r:link="rId11" cstate="print"/>
          <a:srcRect/>
          <a:stretch>
            <a:fillRect/>
          </a:stretch>
        </p:blipFill>
        <p:spPr bwMode="auto">
          <a:xfrm>
            <a:off x="6858016" y="5286388"/>
            <a:ext cx="1571609" cy="1414448"/>
          </a:xfrm>
          <a:prstGeom prst="rect">
            <a:avLst/>
          </a:prstGeom>
          <a:noFill/>
          <a:ln w="9525">
            <a:noFill/>
            <a:miter lim="800000"/>
            <a:headEnd/>
            <a:tailEnd/>
          </a:ln>
        </p:spPr>
      </p:pic>
    </p:spTree>
  </p:cSld>
  <p:clrMapOvr>
    <a:masterClrMapping/>
  </p:clrMapOvr>
  <p:transition>
    <p:dissolve/>
  </p:transition>
</p:sld>
</file>

<file path=ppt/theme/theme1.xml><?xml version="1.0" encoding="utf-8"?>
<a:theme xmlns:a="http://schemas.openxmlformats.org/drawingml/2006/main" name="Тема4">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908</TotalTime>
  <Words>589</Words>
  <Application>Microsoft Office PowerPoint</Application>
  <PresentationFormat>Экран (4:3)</PresentationFormat>
  <Paragraphs>58</Paragraphs>
  <Slides>15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Тема4</vt:lpstr>
      <vt:lpstr>Осевая и центральная симметрия</vt:lpstr>
      <vt:lpstr>“Симметрия является той идеей, посредством которой человек на протяжении веков  пытался постичь и создать порядок, красоту и совершенство”.  Немецкий математик  Г. Вейль</vt:lpstr>
      <vt:lpstr>Слайд 3</vt:lpstr>
      <vt:lpstr>Слайд 4</vt:lpstr>
      <vt:lpstr>Симметрия в архитектуре</vt:lpstr>
      <vt:lpstr>Симметрия в искусстве</vt:lpstr>
      <vt:lpstr>Орнамент</vt:lpstr>
      <vt:lpstr>Зеркальная симметрия</vt:lpstr>
      <vt:lpstr>Небесная симметрия</vt:lpstr>
      <vt:lpstr>Палиндромы</vt:lpstr>
      <vt:lpstr>Рисунки, выполненные обучающимися</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Осевая и центральная симметрия</dc:title>
  <dc:creator>Admin</dc:creator>
  <cp:lastModifiedBy>R</cp:lastModifiedBy>
  <cp:revision>97</cp:revision>
  <dcterms:created xsi:type="dcterms:W3CDTF">2011-11-01T07:30:06Z</dcterms:created>
  <dcterms:modified xsi:type="dcterms:W3CDTF">2017-12-04T17:12:55Z</dcterms:modified>
</cp:coreProperties>
</file>