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58" r:id="rId4"/>
    <p:sldId id="261" r:id="rId5"/>
    <p:sldId id="280" r:id="rId6"/>
    <p:sldId id="268" r:id="rId7"/>
    <p:sldId id="266" r:id="rId8"/>
    <p:sldId id="270" r:id="rId9"/>
    <p:sldId id="283" r:id="rId10"/>
    <p:sldId id="286" r:id="rId11"/>
    <p:sldId id="284" r:id="rId12"/>
    <p:sldId id="272" r:id="rId13"/>
    <p:sldId id="275" r:id="rId14"/>
    <p:sldId id="273" r:id="rId15"/>
    <p:sldId id="278" r:id="rId16"/>
    <p:sldId id="289" r:id="rId17"/>
    <p:sldId id="287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8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9818" y="290947"/>
            <a:ext cx="10861964" cy="6234546"/>
          </a:xfrm>
          <a:prstGeom prst="roundRect">
            <a:avLst>
              <a:gd name="adj" fmla="val 5610"/>
            </a:avLst>
          </a:prstGeom>
          <a:noFill/>
          <a:ln w="152400" cmpd="thinThick">
            <a:solidFill>
              <a:srgbClr val="4C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03564" y="263237"/>
            <a:ext cx="11166763" cy="631767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5" y="365125"/>
            <a:ext cx="1099358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5" y="1825625"/>
            <a:ext cx="10993582" cy="46444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7" y="1709739"/>
            <a:ext cx="10280073" cy="21972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4620" y="3966008"/>
            <a:ext cx="10280072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1A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9818" y="332512"/>
            <a:ext cx="10861964" cy="6234546"/>
          </a:xfrm>
          <a:prstGeom prst="roundRect">
            <a:avLst>
              <a:gd name="adj" fmla="val 3166"/>
            </a:avLst>
          </a:prstGeom>
          <a:noFill/>
          <a:ln w="152400" cmpd="thickThin">
            <a:solidFill>
              <a:srgbClr val="4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72839" y="263237"/>
            <a:ext cx="11114116" cy="631767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365125"/>
            <a:ext cx="109728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2895" y="1825624"/>
            <a:ext cx="5451764" cy="4630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202" y="1797915"/>
            <a:ext cx="5368637" cy="46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72839" y="263237"/>
            <a:ext cx="11114116" cy="631767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365125"/>
            <a:ext cx="1079269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1731817"/>
            <a:ext cx="5361708" cy="7732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5074"/>
            <a:ext cx="5347855" cy="39511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0909" y="1704109"/>
            <a:ext cx="5292436" cy="800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0908" y="2505074"/>
            <a:ext cx="5306291" cy="39511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7" y="365125"/>
            <a:ext cx="10529456" cy="10480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9818" y="304802"/>
            <a:ext cx="10861964" cy="6234546"/>
          </a:xfrm>
          <a:prstGeom prst="roundRect">
            <a:avLst>
              <a:gd name="adj" fmla="val 1833"/>
            </a:avLst>
          </a:prstGeom>
          <a:noFill/>
          <a:ln w="139700" cmpd="thickThin"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818" y="290947"/>
            <a:ext cx="10861964" cy="6234546"/>
          </a:xfrm>
          <a:prstGeom prst="roundRect">
            <a:avLst>
              <a:gd name="adj" fmla="val 1833"/>
            </a:avLst>
          </a:prstGeom>
          <a:noFill/>
          <a:ln w="127000" cmpd="dbl"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6690" y="182880"/>
            <a:ext cx="11168149" cy="6492240"/>
          </a:xfrm>
          <a:prstGeom prst="rect">
            <a:avLst/>
          </a:prstGeom>
          <a:solidFill>
            <a:schemeClr val="bg1"/>
          </a:solidFill>
          <a:ln>
            <a:solidFill>
              <a:srgbClr val="FF8F8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457200"/>
            <a:ext cx="396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1382" y="2057400"/>
            <a:ext cx="39624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200" y="182880"/>
            <a:ext cx="11216640" cy="6492240"/>
          </a:xfrm>
          <a:prstGeom prst="rect">
            <a:avLst/>
          </a:prstGeom>
          <a:solidFill>
            <a:schemeClr val="bg1"/>
          </a:solidFill>
          <a:ln>
            <a:solidFill>
              <a:srgbClr val="FF8F8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04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604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8"/>
            </a:avLst>
          </a:prstGeom>
          <a:solidFill>
            <a:srgbClr val="4C0000"/>
          </a:solidFill>
          <a:ln>
            <a:solidFill>
              <a:srgbClr val="4C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11430"/>
          <a:solidFill>
            <a:srgbClr val="3A000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871" y="52677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Омонимы, синонимы, антонимы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kern="0" dirty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Тренировочное </a:t>
            </a:r>
            <a:r>
              <a:rPr lang="ru-RU" sz="4800" kern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упражнение.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200" b="1" kern="0" dirty="0" smtClean="0">
                <a:solidFill>
                  <a:srgbClr val="0000FF"/>
                </a:solidFill>
                <a:latin typeface="Arial"/>
              </a:rPr>
              <a:t>   </a:t>
            </a:r>
            <a:r>
              <a:rPr lang="ru-RU" sz="3200" b="1" u="sng" kern="0" dirty="0" smtClean="0">
                <a:solidFill>
                  <a:srgbClr val="0000FF"/>
                </a:solidFill>
                <a:latin typeface="Arial"/>
              </a:rPr>
              <a:t>Выберите </a:t>
            </a:r>
            <a:r>
              <a:rPr lang="ru-RU" sz="3200" b="1" u="sng" kern="0" dirty="0">
                <a:solidFill>
                  <a:srgbClr val="0000FF"/>
                </a:solidFill>
                <a:latin typeface="Arial"/>
              </a:rPr>
              <a:t>из данных слов синонимы и </a:t>
            </a:r>
            <a:r>
              <a:rPr lang="ru-RU" sz="3200" b="1" u="sng" kern="0" dirty="0" smtClean="0">
                <a:solidFill>
                  <a:srgbClr val="0000FF"/>
                </a:solidFill>
                <a:latin typeface="Arial"/>
              </a:rPr>
              <a:t>запишите отдельно </a:t>
            </a:r>
            <a:r>
              <a:rPr lang="ru-RU" sz="3200" b="1" u="sng" kern="0" dirty="0">
                <a:solidFill>
                  <a:srgbClr val="0000FF"/>
                </a:solidFill>
                <a:latin typeface="Arial"/>
              </a:rPr>
              <a:t>каждую </a:t>
            </a:r>
            <a:r>
              <a:rPr lang="ru-RU" sz="3200" b="1" u="sng" kern="0" dirty="0" smtClean="0">
                <a:solidFill>
                  <a:srgbClr val="0000FF"/>
                </a:solidFill>
                <a:latin typeface="Arial"/>
              </a:rPr>
              <a:t>группу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3200" b="1" u="sng" kern="0" dirty="0">
              <a:solidFill>
                <a:srgbClr val="0000FF"/>
              </a:solidFill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600" b="1" i="1" kern="0" dirty="0" smtClean="0">
                <a:solidFill>
                  <a:srgbClr val="CC3300"/>
                </a:solidFill>
                <a:latin typeface="Arial"/>
              </a:rPr>
              <a:t>Мчаться, тревожный</a:t>
            </a:r>
            <a:r>
              <a:rPr lang="ru-RU" sz="3600" b="1" i="1" kern="0" dirty="0">
                <a:solidFill>
                  <a:srgbClr val="CC3300"/>
                </a:solidFill>
                <a:latin typeface="Arial"/>
              </a:rPr>
              <a:t>, бросать, пища, нестись, кидать, еда, огромный</a:t>
            </a:r>
            <a:r>
              <a:rPr lang="ru-RU" sz="3600" b="1" i="1" kern="0" dirty="0" smtClean="0">
                <a:solidFill>
                  <a:srgbClr val="CC3300"/>
                </a:solidFill>
                <a:latin typeface="Arial"/>
              </a:rPr>
              <a:t>, </a:t>
            </a:r>
            <a:r>
              <a:rPr lang="ru-RU" sz="3600" b="1" i="1" kern="0" dirty="0">
                <a:solidFill>
                  <a:srgbClr val="CC3300"/>
                </a:solidFill>
                <a:latin typeface="Arial"/>
              </a:rPr>
              <a:t>беспокойный, бежать, швырять, </a:t>
            </a:r>
            <a:r>
              <a:rPr lang="ru-RU" sz="3600" b="1" i="1" kern="0" dirty="0" smtClean="0">
                <a:solidFill>
                  <a:srgbClr val="CC3300"/>
                </a:solidFill>
                <a:latin typeface="Arial"/>
              </a:rPr>
              <a:t>громадный.</a:t>
            </a:r>
            <a:r>
              <a:rPr lang="ru-RU" sz="3200" b="1" u="sng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u="sng" kern="0" dirty="0" smtClean="0">
                <a:solidFill>
                  <a:srgbClr val="66FFFF"/>
                </a:solidFill>
                <a:latin typeface="Arial"/>
              </a:rPr>
              <a:t> </a:t>
            </a:r>
            <a:endParaRPr lang="ru-RU" sz="3200" b="1" u="sng" kern="0" dirty="0">
              <a:solidFill>
                <a:srgbClr val="66FFFF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kern="0" dirty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Проверь </a:t>
            </a:r>
            <a:r>
              <a:rPr lang="ru-RU" sz="5400" kern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себя.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Бежать, мчаться, </a:t>
            </a:r>
            <a:r>
              <a:rPr lang="ru-RU" sz="4400" b="1" kern="0" dirty="0" smtClean="0">
                <a:solidFill>
                  <a:srgbClr val="0000FF"/>
                </a:solidFill>
                <a:latin typeface="Arial"/>
              </a:rPr>
              <a:t>нестись</a:t>
            </a: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Еда, </a:t>
            </a:r>
            <a:r>
              <a:rPr lang="ru-RU" sz="4400" b="1" kern="0" dirty="0" smtClean="0">
                <a:solidFill>
                  <a:srgbClr val="0000FF"/>
                </a:solidFill>
                <a:latin typeface="Arial"/>
              </a:rPr>
              <a:t>пища.</a:t>
            </a:r>
            <a:endParaRPr lang="ru-RU" sz="4400" b="1" kern="0" dirty="0">
              <a:solidFill>
                <a:srgbClr val="0000FF"/>
              </a:solidFill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Кидать, бросать, </a:t>
            </a:r>
            <a:r>
              <a:rPr lang="ru-RU" sz="4400" b="1" kern="0" dirty="0" smtClean="0">
                <a:solidFill>
                  <a:srgbClr val="0000FF"/>
                </a:solidFill>
                <a:latin typeface="Arial"/>
              </a:rPr>
              <a:t>швырять</a:t>
            </a: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Огромный, </a:t>
            </a:r>
            <a:r>
              <a:rPr lang="ru-RU" sz="4400" b="1" kern="0" dirty="0" smtClean="0">
                <a:solidFill>
                  <a:srgbClr val="0000FF"/>
                </a:solidFill>
                <a:latin typeface="Arial"/>
              </a:rPr>
              <a:t>громадный.</a:t>
            </a:r>
            <a:endParaRPr lang="ru-RU" sz="4400" b="1" kern="0" dirty="0">
              <a:solidFill>
                <a:srgbClr val="0000FF"/>
              </a:solidFill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400" b="1" kern="0" dirty="0">
                <a:solidFill>
                  <a:srgbClr val="0000FF"/>
                </a:solidFill>
                <a:latin typeface="Arial"/>
              </a:rPr>
              <a:t>Беспокойный, </a:t>
            </a:r>
            <a:r>
              <a:rPr lang="ru-RU" sz="4400" b="1" kern="0" dirty="0" smtClean="0">
                <a:solidFill>
                  <a:srgbClr val="0000FF"/>
                </a:solidFill>
                <a:latin typeface="Arial"/>
              </a:rPr>
              <a:t>тревожный.</a:t>
            </a:r>
            <a:endParaRPr lang="ru-RU" sz="4400" b="1" kern="0" dirty="0">
              <a:solidFill>
                <a:srgbClr val="0000FF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4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56" y="559006"/>
            <a:ext cx="1144588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03" y="1246497"/>
            <a:ext cx="8699500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6" y="3701926"/>
            <a:ext cx="10993582" cy="1701347"/>
          </a:xfrm>
        </p:spPr>
        <p:txBody>
          <a:bodyPr>
            <a:normAutofit lnSpcReduction="10000"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ru-RU" sz="3600" b="1" u="sng" dirty="0">
                <a:solidFill>
                  <a:srgbClr val="A5644E">
                    <a:lumMod val="75000"/>
                  </a:srgbClr>
                </a:solidFill>
                <a:latin typeface="Franklin Gothic Book"/>
              </a:rPr>
              <a:t>Антонимы</a:t>
            </a:r>
            <a:r>
              <a:rPr lang="ru-RU" sz="3600" dirty="0">
                <a:solidFill>
                  <a:srgbClr val="A5644E">
                    <a:lumMod val="75000"/>
                  </a:srgbClr>
                </a:solidFill>
                <a:latin typeface="Franklin Gothic Book"/>
              </a:rPr>
              <a:t> – </a:t>
            </a:r>
            <a:r>
              <a:rPr lang="ru-RU" sz="3600" b="1" dirty="0">
                <a:solidFill>
                  <a:srgbClr val="A5644E">
                    <a:lumMod val="75000"/>
                  </a:srgbClr>
                </a:solidFill>
                <a:latin typeface="Franklin Gothic Book"/>
              </a:rPr>
              <a:t>слова, противоположные по лексическому значению</a:t>
            </a:r>
            <a:r>
              <a:rPr lang="ru-RU" sz="3600" dirty="0">
                <a:solidFill>
                  <a:srgbClr val="A5644E">
                    <a:lumMod val="75000"/>
                  </a:srgbClr>
                </a:solidFill>
                <a:latin typeface="Franklin Gothic Book"/>
              </a:rPr>
              <a:t>: </a:t>
            </a:r>
            <a:r>
              <a:rPr lang="ru-RU" sz="3600" b="1" i="1" dirty="0">
                <a:solidFill>
                  <a:srgbClr val="A5644E">
                    <a:lumMod val="75000"/>
                  </a:srgbClr>
                </a:solidFill>
                <a:latin typeface="Franklin Gothic Book"/>
              </a:rPr>
              <a:t>правда – ложь, вверх – вниз.</a:t>
            </a:r>
          </a:p>
          <a:p>
            <a:endParaRPr lang="ru-RU" dirty="0"/>
          </a:p>
        </p:txBody>
      </p:sp>
      <p:pic>
        <p:nvPicPr>
          <p:cNvPr id="4" name="Заголово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48" y="225219"/>
            <a:ext cx="8699500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МАМА\детские сады,фото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65" y="3655985"/>
            <a:ext cx="1754744" cy="25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Documents and Settings\Кирилл\Рабочий стол\МАМА\детские сады,фото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84" y="3532710"/>
            <a:ext cx="1876591" cy="25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аголовок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07208"/>
            <a:ext cx="8699500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2380" y="880714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Если слова </a:t>
            </a:r>
            <a:r>
              <a:rPr kumimoji="0" lang="ru-RU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имеют </a:t>
            </a:r>
            <a:r>
              <a:rPr kumimoji="0" lang="ru-RU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противоположные </a:t>
            </a:r>
            <a:r>
              <a:rPr kumimoji="0" lang="ru-RU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значения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то такие слова называются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598" y="4334494"/>
            <a:ext cx="712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kern="0" dirty="0">
                <a:solidFill>
                  <a:srgbClr val="FF3300"/>
                </a:solidFill>
                <a:latin typeface="Arial"/>
                <a:ea typeface="+mj-ea"/>
                <a:cs typeface="+mj-cs"/>
              </a:rPr>
              <a:t>антонимами.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5" y="733260"/>
            <a:ext cx="10993582" cy="1325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54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Тренировочное </a:t>
            </a:r>
            <a:r>
              <a:rPr lang="ru-RU" sz="54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упражнение.</a:t>
            </a:r>
            <a:r>
              <a:rPr lang="ru-RU" sz="54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54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600" b="1" u="sng" dirty="0">
                <a:solidFill>
                  <a:srgbClr val="FF0000"/>
                </a:solidFill>
                <a:latin typeface="Arial" charset="0"/>
              </a:rPr>
              <a:t>Подберите </a:t>
            </a:r>
            <a:r>
              <a:rPr lang="ru-RU" sz="3600" b="1" u="sng" dirty="0" smtClean="0">
                <a:solidFill>
                  <a:srgbClr val="FF0000"/>
                </a:solidFill>
                <a:latin typeface="Arial" charset="0"/>
              </a:rPr>
              <a:t>антонимы </a:t>
            </a:r>
            <a:r>
              <a:rPr lang="ru-RU" sz="3600" b="1" u="sng" dirty="0">
                <a:solidFill>
                  <a:srgbClr val="FF0000"/>
                </a:solidFill>
                <a:latin typeface="Arial" charset="0"/>
              </a:rPr>
              <a:t>к словам: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4000" i="1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Arial" charset="0"/>
              </a:rPr>
              <a:t>Сильный</a:t>
            </a:r>
            <a:r>
              <a:rPr lang="ru-RU" sz="4000" i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4000" i="1" dirty="0" smtClean="0">
                <a:solidFill>
                  <a:srgbClr val="002060"/>
                </a:solidFill>
                <a:latin typeface="Arial" charset="0"/>
              </a:rPr>
              <a:t>пришёл, </a:t>
            </a:r>
            <a:r>
              <a:rPr lang="ru-RU" sz="4000" i="1" dirty="0">
                <a:solidFill>
                  <a:srgbClr val="002060"/>
                </a:solidFill>
                <a:latin typeface="Arial" charset="0"/>
              </a:rPr>
              <a:t>трудный, </a:t>
            </a:r>
            <a:r>
              <a:rPr lang="ru-RU" sz="4000" i="1" dirty="0" smtClean="0">
                <a:solidFill>
                  <a:srgbClr val="002060"/>
                </a:solidFill>
                <a:latin typeface="Arial" charset="0"/>
              </a:rPr>
              <a:t>звонкий</a:t>
            </a:r>
            <a:r>
              <a:rPr lang="ru-RU" sz="4000" i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4000" i="1" dirty="0" smtClean="0">
                <a:solidFill>
                  <a:srgbClr val="002060"/>
                </a:solidFill>
                <a:latin typeface="Arial" charset="0"/>
              </a:rPr>
              <a:t>добро.</a:t>
            </a:r>
            <a:endParaRPr lang="ru-RU" sz="4000" i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kern="0" dirty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Проверь </a:t>
            </a:r>
            <a:r>
              <a:rPr lang="ru-RU" sz="5400" kern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+mj-ea"/>
                <a:cs typeface="+mj-cs"/>
              </a:rPr>
              <a:t>себя.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5" y="2561895"/>
            <a:ext cx="10993582" cy="1392588"/>
          </a:xfrm>
        </p:spPr>
        <p:txBody>
          <a:bodyPr/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4800" kern="0" dirty="0" smtClean="0">
                <a:solidFill>
                  <a:srgbClr val="000000"/>
                </a:solidFill>
                <a:latin typeface="Arial"/>
              </a:rPr>
              <a:t>Слабый, ушёл, лёгкий, глухой, зло.</a:t>
            </a:r>
            <a:endParaRPr lang="ru-RU" dirty="0"/>
          </a:p>
        </p:txBody>
      </p:sp>
      <p:pic>
        <p:nvPicPr>
          <p:cNvPr id="4" name="Picture 5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079" y="4556918"/>
            <a:ext cx="1519237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kern="0" dirty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</a:rPr>
              <a:t>Запомни!</a:t>
            </a:r>
            <a:endParaRPr lang="ru-RU" dirty="0"/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879475" y="1825625"/>
            <a:ext cx="10993438" cy="4645025"/>
            <a:chOff x="272" y="999"/>
            <a:chExt cx="2880" cy="626"/>
          </a:xfrm>
        </p:grpSpPr>
        <p:cxnSp>
          <p:nvCxnSpPr>
            <p:cNvPr id="1028" name="_s1028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16200000">
              <a:off x="2665" y="1435"/>
              <a:ext cx="11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1" idx="0"/>
              <a:endCxn id="8" idx="2"/>
            </p:cNvCxnSpPr>
            <p:nvPr/>
          </p:nvCxnSpPr>
          <p:spPr bwMode="auto">
            <a:xfrm rot="16200000">
              <a:off x="1647" y="1435"/>
              <a:ext cx="11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666" y="1439"/>
              <a:ext cx="102" cy="1"/>
            </a:xfrm>
            <a:prstGeom prst="bentConnector3">
              <a:avLst>
                <a:gd name="adj1" fmla="val 144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9" idx="0"/>
            </p:cNvCxnSpPr>
            <p:nvPr/>
          </p:nvCxnSpPr>
          <p:spPr bwMode="auto">
            <a:xfrm rot="5400000" flipH="1">
              <a:off x="2198" y="700"/>
              <a:ext cx="74" cy="97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6" idx="2"/>
              <a:endCxn id="6" idx="2"/>
            </p:cNvCxnSpPr>
            <p:nvPr/>
          </p:nvCxnSpPr>
          <p:spPr bwMode="auto">
            <a:xfrm rot="16200000" flipH="1">
              <a:off x="1712" y="1157"/>
              <a:ext cx="1" cy="1"/>
            </a:xfrm>
            <a:prstGeom prst="bentConnector3">
              <a:avLst>
                <a:gd name="adj1" fmla="val 72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7" idx="0"/>
            </p:cNvCxnSpPr>
            <p:nvPr/>
          </p:nvCxnSpPr>
          <p:spPr bwMode="auto">
            <a:xfrm rot="16200000">
              <a:off x="1141" y="628"/>
              <a:ext cx="170" cy="10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4" descr="Полотно"/>
            <p:cNvSpPr>
              <a:spLocks noChangeArrowheads="1"/>
            </p:cNvSpPr>
            <p:nvPr/>
          </p:nvSpPr>
          <p:spPr bwMode="auto">
            <a:xfrm>
              <a:off x="563" y="999"/>
              <a:ext cx="2299" cy="1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Если слова по своим значениям</a:t>
              </a:r>
            </a:p>
          </p:txBody>
        </p:sp>
        <p:sp>
          <p:nvSpPr>
            <p:cNvPr id="7" name="_s1035" descr="Голубая тисненая бумага"/>
            <p:cNvSpPr>
              <a:spLocks noChangeArrowheads="1"/>
            </p:cNvSpPr>
            <p:nvPr/>
          </p:nvSpPr>
          <p:spPr bwMode="auto">
            <a:xfrm>
              <a:off x="285" y="1222"/>
              <a:ext cx="864" cy="16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Одинаковы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или близки,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но различны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 звучанию</a:t>
              </a:r>
            </a:p>
          </p:txBody>
        </p:sp>
        <p:sp>
          <p:nvSpPr>
            <p:cNvPr id="8" name="_s1036" descr="Газетная бумага"/>
            <p:cNvSpPr>
              <a:spLocks noChangeArrowheads="1"/>
            </p:cNvSpPr>
            <p:nvPr/>
          </p:nvSpPr>
          <p:spPr bwMode="auto">
            <a:xfrm>
              <a:off x="1270" y="1222"/>
              <a:ext cx="864" cy="1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Различаются,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 по звучанию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одинаковы</a:t>
              </a:r>
            </a:p>
          </p:txBody>
        </p:sp>
        <p:sp>
          <p:nvSpPr>
            <p:cNvPr id="9" name="_s1037" descr="Голубая тисненая бумага"/>
            <p:cNvSpPr>
              <a:spLocks noChangeArrowheads="1"/>
            </p:cNvSpPr>
            <p:nvPr/>
          </p:nvSpPr>
          <p:spPr bwMode="auto">
            <a:xfrm>
              <a:off x="2288" y="1222"/>
              <a:ext cx="864" cy="158"/>
            </a:xfrm>
            <a:prstGeom prst="roundRect">
              <a:avLst>
                <a:gd name="adj" fmla="val 17269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Противоположны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38" descr="Дуб"/>
            <p:cNvSpPr>
              <a:spLocks noChangeArrowheads="1"/>
            </p:cNvSpPr>
            <p:nvPr/>
          </p:nvSpPr>
          <p:spPr bwMode="auto">
            <a:xfrm>
              <a:off x="285" y="1491"/>
              <a:ext cx="863" cy="13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синонимы</a:t>
              </a:r>
            </a:p>
          </p:txBody>
        </p:sp>
        <p:sp>
          <p:nvSpPr>
            <p:cNvPr id="11" name="_s1039" descr="Дуб"/>
            <p:cNvSpPr>
              <a:spLocks noChangeArrowheads="1"/>
            </p:cNvSpPr>
            <p:nvPr/>
          </p:nvSpPr>
          <p:spPr bwMode="auto">
            <a:xfrm>
              <a:off x="1270" y="1491"/>
              <a:ext cx="864" cy="13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омонимы</a:t>
              </a:r>
            </a:p>
          </p:txBody>
        </p:sp>
        <p:sp>
          <p:nvSpPr>
            <p:cNvPr id="12" name="_s1040" descr="Дуб"/>
            <p:cNvSpPr>
              <a:spLocks noChangeArrowheads="1"/>
            </p:cNvSpPr>
            <p:nvPr/>
          </p:nvSpPr>
          <p:spPr bwMode="auto">
            <a:xfrm>
              <a:off x="2288" y="1491"/>
              <a:ext cx="864" cy="13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антонимы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99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43" y="583286"/>
            <a:ext cx="8699746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941" y="1094648"/>
            <a:ext cx="10993582" cy="4644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lvl="0" indent="-342900"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None/>
              <a:defRPr/>
            </a:pPr>
            <a:r>
              <a:rPr lang="ru-RU" sz="5400" b="1" dirty="0" smtClean="0">
                <a:solidFill>
                  <a:srgbClr val="FBEEC9">
                    <a:lumMod val="25000"/>
                  </a:srgbClr>
                </a:solidFill>
                <a:latin typeface="Franklin Gothic Book"/>
              </a:rPr>
              <a:t>Слова </a:t>
            </a:r>
            <a:r>
              <a:rPr lang="ru-RU" sz="5400" b="1" dirty="0">
                <a:solidFill>
                  <a:srgbClr val="FBEEC9">
                    <a:lumMod val="25000"/>
                  </a:srgbClr>
                </a:solidFill>
                <a:latin typeface="Franklin Gothic Book"/>
              </a:rPr>
              <a:t>не совсем обычные:</a:t>
            </a:r>
          </a:p>
          <a:p>
            <a:pPr marL="342900" lvl="0" indent="-342900"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None/>
              <a:defRPr/>
            </a:pPr>
            <a:r>
              <a:rPr lang="ru-RU" sz="5400" b="1" dirty="0">
                <a:solidFill>
                  <a:srgbClr val="FBEEC9">
                    <a:lumMod val="25000"/>
                  </a:srgbClr>
                </a:solidFill>
                <a:latin typeface="Franklin Gothic Book"/>
              </a:rPr>
              <a:t> и сходные, и </a:t>
            </a:r>
            <a:r>
              <a:rPr lang="ru-RU" sz="5400" b="1" dirty="0" smtClean="0">
                <a:solidFill>
                  <a:srgbClr val="FBEEC9">
                    <a:lumMod val="25000"/>
                  </a:srgbClr>
                </a:solidFill>
                <a:latin typeface="Franklin Gothic Book"/>
              </a:rPr>
              <a:t>различные.</a:t>
            </a:r>
            <a:endParaRPr lang="ru-RU" sz="5400" b="1" dirty="0">
              <a:solidFill>
                <a:srgbClr val="FBEEC9">
                  <a:lumMod val="25000"/>
                </a:srgbClr>
              </a:solidFill>
              <a:latin typeface="Franklin Gothic Book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Заголовок 3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03" y="-700644"/>
            <a:ext cx="8699500" cy="3590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447" y="2434442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епанов\Desktop\кос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2" y="3579268"/>
            <a:ext cx="1748580" cy="24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тепанов\Desktop\к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30" y="3466238"/>
            <a:ext cx="1923802" cy="25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9" y="287049"/>
            <a:ext cx="8699500" cy="1152525"/>
          </a:xfrm>
        </p:spPr>
      </p:pic>
    </p:spTree>
    <p:extLst>
      <p:ext uri="{BB962C8B-B14F-4D97-AF65-F5344CB8AC3E}">
        <p14:creationId xmlns:p14="http://schemas.microsoft.com/office/powerpoint/2010/main" val="15965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408" y="597318"/>
            <a:ext cx="98090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Если слова </a:t>
            </a:r>
            <a: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пишутся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и </a:t>
            </a:r>
            <a: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произносятся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одинаково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но имеют совершенно </a:t>
            </a:r>
            <a:r>
              <a:rPr kumimoji="0" lang="ru-RU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разные</a:t>
            </a:r>
            <a:r>
              <a:rPr kumimoji="0" lang="ru-RU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лексические значения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то такие слова называются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7610" y="4423880"/>
            <a:ext cx="7362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омонимами</a:t>
            </a:r>
            <a:r>
              <a:rPr lang="ru-RU" sz="4400" b="1" kern="0" dirty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96" y="149802"/>
            <a:ext cx="8699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96" y="149802"/>
            <a:ext cx="8699500" cy="3067050"/>
          </a:xfrm>
        </p:spPr>
      </p:pic>
      <p:sp>
        <p:nvSpPr>
          <p:cNvPr id="5" name="TextBox 4"/>
          <p:cNvSpPr txBox="1"/>
          <p:nvPr/>
        </p:nvSpPr>
        <p:spPr>
          <a:xfrm>
            <a:off x="2351315" y="3123210"/>
            <a:ext cx="84314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4400" b="1" i="1" u="sng" dirty="0">
                <a:solidFill>
                  <a:srgbClr val="4E3B30"/>
                </a:solidFill>
                <a:latin typeface="Franklin Gothic Book"/>
              </a:rPr>
              <a:t>Синонимы</a:t>
            </a:r>
            <a:r>
              <a:rPr lang="ru-RU" sz="4400" b="1" dirty="0">
                <a:solidFill>
                  <a:srgbClr val="4E3B30"/>
                </a:solidFill>
                <a:latin typeface="Franklin Gothic Book"/>
              </a:rPr>
              <a:t> – слова одной части речи, различные по звучанию, но одинаковые по 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1394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МАМА\природа, фото\1120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94" y="2470066"/>
            <a:ext cx="2508423" cy="188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98130" y="1683252"/>
            <a:ext cx="36971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Ходит</a:t>
            </a: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 осень, </a:t>
            </a: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бродит</a:t>
            </a: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 осень.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Ветер с клёна листья сбросил.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Под ногами коврик новый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Жёлто – розовый – кленовый.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87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158" y="428179"/>
            <a:ext cx="102484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Если слова </a:t>
            </a:r>
            <a:r>
              <a:rPr kumimoji="0" lang="ru-RU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обозначают одно и тоже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но могут отличаться оттенками лексического значения, то они называются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222" y="4025734"/>
            <a:ext cx="811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0" dirty="0" smtClean="0">
                <a:solidFill>
                  <a:srgbClr val="FF3300"/>
                </a:solidFill>
                <a:latin typeface="Arial"/>
                <a:ea typeface="+mj-ea"/>
                <a:cs typeface="+mj-cs"/>
              </a:rPr>
              <a:t>СИНОНИМАМИ.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6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блокнот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блокнот3</Template>
  <TotalTime>148</TotalTime>
  <Words>245</Words>
  <Application>Microsoft Office PowerPoint</Application>
  <PresentationFormat>Широкоэкранный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Comic Sans MS</vt:lpstr>
      <vt:lpstr>Courier New</vt:lpstr>
      <vt:lpstr>Franklin Gothic Book</vt:lpstr>
      <vt:lpstr>Franklin Gothic Medium</vt:lpstr>
      <vt:lpstr>Times New Roman</vt:lpstr>
      <vt:lpstr>деловой блокнот3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Тренировочное упражнение.</vt:lpstr>
      <vt:lpstr>Проверь себя.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Тренировочное упражнение. </vt:lpstr>
      <vt:lpstr>Проверь себя.</vt:lpstr>
      <vt:lpstr>Запомни!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User</cp:lastModifiedBy>
  <cp:revision>19</cp:revision>
  <dcterms:created xsi:type="dcterms:W3CDTF">2014-10-29T03:00:56Z</dcterms:created>
  <dcterms:modified xsi:type="dcterms:W3CDTF">2017-05-18T04:06:14Z</dcterms:modified>
</cp:coreProperties>
</file>