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83" r:id="rId5"/>
    <p:sldId id="258" r:id="rId6"/>
    <p:sldId id="260" r:id="rId7"/>
    <p:sldId id="290" r:id="rId8"/>
    <p:sldId id="278" r:id="rId9"/>
    <p:sldId id="299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5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Georgia" pitchFamily="18" charset="0"/>
              </a:rPr>
              <a:t>Технология</a:t>
            </a:r>
            <a:br>
              <a:rPr lang="ru-RU" sz="3600" b="1" i="1" dirty="0" smtClean="0">
                <a:latin typeface="Georgia" pitchFamily="18" charset="0"/>
              </a:rPr>
            </a:br>
            <a:r>
              <a:rPr lang="ru-RU" sz="3600" b="1" i="1" dirty="0" smtClean="0">
                <a:latin typeface="Georgia" pitchFamily="18" charset="0"/>
              </a:rPr>
              <a:t> системно-</a:t>
            </a:r>
            <a:r>
              <a:rPr lang="ru-RU" sz="3600" b="1" i="1" dirty="0" err="1" smtClean="0">
                <a:latin typeface="Georgia" pitchFamily="18" charset="0"/>
              </a:rPr>
              <a:t>деятельностного</a:t>
            </a:r>
            <a:r>
              <a:rPr lang="ru-RU" sz="3600" b="1" i="1" dirty="0" smtClean="0">
                <a:latin typeface="Georgia" pitchFamily="18" charset="0"/>
              </a:rPr>
              <a:t> подхода</a:t>
            </a:r>
            <a:br>
              <a:rPr lang="ru-RU" sz="3600" b="1" i="1" dirty="0" smtClean="0">
                <a:latin typeface="Georgia" pitchFamily="18" charset="0"/>
              </a:rPr>
            </a:br>
            <a:r>
              <a:rPr lang="ru-RU" sz="3600" b="1" i="1" dirty="0" smtClean="0">
                <a:latin typeface="Georgia" pitchFamily="18" charset="0"/>
              </a:rPr>
              <a:t> в начальной школе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58000" cy="1752600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Учитель начальных классов  </a:t>
            </a:r>
            <a:r>
              <a:rPr lang="ru-RU" sz="2800" i="1" dirty="0" err="1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Полежай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Елена Петровна</a:t>
            </a:r>
            <a:endParaRPr lang="ru-RU" sz="2800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Ключевыми словами в </a:t>
            </a: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деятельностном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подходе  являются :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600201"/>
            <a:ext cx="7239000" cy="441960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Georgia" pitchFamily="18" charset="0"/>
              </a:rPr>
              <a:t>-искать;</a:t>
            </a:r>
            <a:endParaRPr lang="ru-RU" sz="4000" i="1" dirty="0" smtClean="0">
              <a:latin typeface="Georgia" pitchFamily="18" charset="0"/>
            </a:endParaRPr>
          </a:p>
          <a:p>
            <a:r>
              <a:rPr lang="ru-RU" sz="4000" i="1" dirty="0" smtClean="0">
                <a:latin typeface="Georgia" pitchFamily="18" charset="0"/>
              </a:rPr>
              <a:t>- думать;</a:t>
            </a:r>
          </a:p>
          <a:p>
            <a:r>
              <a:rPr lang="ru-RU" sz="4000" i="1" dirty="0" smtClean="0">
                <a:latin typeface="Georgia" pitchFamily="18" charset="0"/>
              </a:rPr>
              <a:t> -сотрудничать; </a:t>
            </a:r>
          </a:p>
          <a:p>
            <a:r>
              <a:rPr lang="ru-RU" sz="4000" i="1" dirty="0" smtClean="0">
                <a:latin typeface="Georgia" pitchFamily="18" charset="0"/>
              </a:rPr>
              <a:t>- </a:t>
            </a:r>
            <a:r>
              <a:rPr lang="ru-RU" sz="4000" i="1" dirty="0" smtClean="0">
                <a:latin typeface="Georgia" pitchFamily="18" charset="0"/>
              </a:rPr>
              <a:t>приниматься за дело; </a:t>
            </a:r>
          </a:p>
          <a:p>
            <a:r>
              <a:rPr lang="ru-RU" sz="4000" i="1" dirty="0" smtClean="0">
                <a:latin typeface="Georgia" pitchFamily="18" charset="0"/>
              </a:rPr>
              <a:t>- </a:t>
            </a:r>
            <a:r>
              <a:rPr lang="ru-RU" sz="4000" i="1" dirty="0" smtClean="0">
                <a:latin typeface="Georgia" pitchFamily="18" charset="0"/>
              </a:rPr>
              <a:t>адаптироваться</a:t>
            </a:r>
            <a:endParaRPr lang="ru-RU" sz="40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Технологии системно- </a:t>
            </a:r>
            <a:r>
              <a:rPr lang="ru-RU" sz="4000" b="1" i="1" dirty="0" err="1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деятельностного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подхода  в начальной школе</a:t>
            </a:r>
            <a:endParaRPr lang="ru-RU" sz="4000" b="1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- постановка проблемы (технология проблемного диалога)</a:t>
            </a:r>
            <a:endParaRPr lang="ru-RU" sz="2800" b="1" i="1" dirty="0">
              <a:solidFill>
                <a:srgbClr val="FF0000"/>
              </a:solidFill>
              <a:latin typeface="Georgia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-групповая форма работы;</a:t>
            </a: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-самоконтроль, самооценка;</a:t>
            </a:r>
          </a:p>
          <a:p>
            <a:pPr marL="0" indent="0">
              <a:buFontTx/>
              <a:buChar char="-"/>
            </a:pP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игровая деятельность; </a:t>
            </a: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-проектная или исследовательская деятельность</a:t>
            </a:r>
            <a:endParaRPr lang="ru-RU" sz="2800" b="1" i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7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Деятельностный</a:t>
            </a:r>
            <a:r>
              <a:rPr lang="ru-RU" dirty="0" smtClean="0"/>
              <a:t> подход на уроках осуществляется через: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-   моделирование и анализ жизненных ситуаций;</a:t>
            </a:r>
            <a:endParaRPr lang="ru-RU" sz="2800" b="1" dirty="0"/>
          </a:p>
          <a:p>
            <a:pPr>
              <a:buNone/>
            </a:pPr>
            <a:r>
              <a:rPr lang="ru-RU" sz="2800" b="1" dirty="0" smtClean="0"/>
              <a:t>-   использование активных и </a:t>
            </a:r>
            <a:r>
              <a:rPr lang="ru-RU" sz="2800" b="1" dirty="0" err="1" smtClean="0"/>
              <a:t>интерактианых</a:t>
            </a:r>
            <a:r>
              <a:rPr lang="ru-RU" sz="2800" b="1" dirty="0" smtClean="0"/>
              <a:t> методик; </a:t>
            </a:r>
          </a:p>
          <a:p>
            <a:pPr>
              <a:buNone/>
            </a:pPr>
            <a:r>
              <a:rPr lang="ru-RU" sz="2800" b="1" dirty="0" smtClean="0"/>
              <a:t>-   владение приемами исследовательской деятельности; </a:t>
            </a:r>
          </a:p>
          <a:p>
            <a:pPr>
              <a:buNone/>
            </a:pPr>
            <a:r>
              <a:rPr lang="ru-RU" sz="2800" b="1" dirty="0" smtClean="0"/>
              <a:t>-   вовлечение учащихся в игровую, рефлексивную деятельность,</a:t>
            </a:r>
          </a:p>
          <a:p>
            <a:pPr>
              <a:buNone/>
            </a:pPr>
            <a:r>
              <a:rPr lang="ru-RU" sz="2800" b="1" dirty="0" smtClean="0"/>
              <a:t>-   проектную деятельность.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41570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 smtClean="0">
                <a:latin typeface="Georgia" pitchFamily="18" charset="0"/>
              </a:rPr>
              <a:t>Китайская мудрость</a:t>
            </a:r>
            <a:br>
              <a:rPr lang="ru-RU" sz="4000" b="1" i="1" dirty="0" smtClean="0">
                <a:latin typeface="Georgia" pitchFamily="18" charset="0"/>
              </a:rPr>
            </a:br>
            <a:endParaRPr lang="ru-RU" sz="4000" b="1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914400"/>
            <a:ext cx="7315200" cy="52117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914400"/>
            <a:ext cx="6324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latin typeface="Georgia" pitchFamily="18" charset="0"/>
              </a:rPr>
              <a:t>Я слышу – я забываю,</a:t>
            </a:r>
          </a:p>
          <a:p>
            <a:r>
              <a:rPr lang="ru-RU" sz="4400" b="1" i="1" dirty="0" smtClean="0">
                <a:latin typeface="Georgia" pitchFamily="18" charset="0"/>
              </a:rPr>
              <a:t>я вижу – я запоминаю,</a:t>
            </a:r>
          </a:p>
          <a:p>
            <a:r>
              <a:rPr lang="ru-RU" sz="4400" b="1" i="1" dirty="0" smtClean="0">
                <a:latin typeface="Georgia" pitchFamily="18" charset="0"/>
              </a:rPr>
              <a:t>я делаю – я усваиваю</a:t>
            </a:r>
            <a:r>
              <a:rPr lang="ru-RU" b="1" i="1" dirty="0" smtClean="0">
                <a:latin typeface="Georgia" pitchFamily="18" charset="0"/>
              </a:rPr>
              <a:t>.</a:t>
            </a:r>
            <a:endParaRPr lang="ru-RU" b="1" i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2390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Что же такое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системно-деятельностный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подход  обучения?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25963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2800" b="1" i="1" dirty="0" smtClean="0">
                <a:latin typeface="Georgia" pitchFamily="18" charset="0"/>
                <a:cs typeface="Times New Roman" pitchFamily="18" charset="0"/>
              </a:rPr>
              <a:t>Подход в обучении, при котором ребенок 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сам добывает  </a:t>
            </a:r>
            <a:r>
              <a:rPr lang="ru-RU" sz="2800" b="1" i="1" dirty="0" smtClean="0">
                <a:latin typeface="Georgia" pitchFamily="18" charset="0"/>
                <a:cs typeface="Times New Roman" pitchFamily="18" charset="0"/>
              </a:rPr>
              <a:t>знания в процессе 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собственной учебно-познавательной деятельности </a:t>
            </a:r>
            <a:r>
              <a:rPr lang="ru-RU" sz="2800" b="1" i="1" dirty="0" smtClean="0">
                <a:latin typeface="Georgia" pitchFamily="18" charset="0"/>
                <a:cs typeface="Times New Roman" pitchFamily="18" charset="0"/>
              </a:rPr>
              <a:t>называется      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системно – </a:t>
            </a:r>
            <a:r>
              <a:rPr lang="ru-RU" sz="2800" b="1" i="1" dirty="0" err="1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деятельностным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.</a:t>
            </a:r>
            <a:endParaRPr lang="ru-RU" sz="2800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315200" cy="1143000"/>
          </a:xfrm>
        </p:spPr>
        <p:txBody>
          <a:bodyPr>
            <a:noAutofit/>
          </a:bodyPr>
          <a:lstStyle/>
          <a:p>
            <a:pPr algn="l"/>
            <a:r>
              <a:rPr lang="ru-RU" sz="2400" b="1" i="1" kern="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Этапы построения</a:t>
            </a:r>
            <a:br>
              <a:rPr lang="ru-RU" sz="2400" b="1" i="1" kern="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b="1" i="1" kern="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урока «открытия» нового знания при </a:t>
            </a:r>
            <a:r>
              <a:rPr lang="ru-RU" sz="2400" b="1" i="1" kern="0" dirty="0" err="1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системно-деятельностном</a:t>
            </a:r>
            <a:r>
              <a:rPr lang="ru-RU" sz="2400" b="1" i="1" kern="0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подходе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Georgia" pitchFamily="18" charset="0"/>
              </a:rPr>
              <a:t>Мотивация к учебной деятельности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Georgia" pitchFamily="18" charset="0"/>
              </a:rPr>
              <a:t>Актуализация и пробное учебное действие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Georgia" pitchFamily="18" charset="0"/>
              </a:rPr>
              <a:t>Выявление места и причины затруднения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Georgia" pitchFamily="18" charset="0"/>
              </a:rPr>
              <a:t>Построение проекта выхода из затруднения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Georgia" pitchFamily="18" charset="0"/>
              </a:rPr>
              <a:t>Реализация построенного проекта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Georgia" pitchFamily="18" charset="0"/>
              </a:rPr>
              <a:t>Первичное закрепление учебного действия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Georgia" pitchFamily="18" charset="0"/>
              </a:rPr>
              <a:t>Самостоятельная работа с самопроверкой по эталону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Georgia" pitchFamily="18" charset="0"/>
              </a:rPr>
              <a:t>Включение в систему знаний и повторение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>
                <a:latin typeface="Georgia" pitchFamily="18" charset="0"/>
              </a:rPr>
              <a:t>Рефлексия учебной деятельности</a:t>
            </a:r>
            <a:endParaRPr lang="ru-RU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Позиция учителя</a:t>
            </a:r>
            <a:endParaRPr lang="ru-RU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25963"/>
          </a:xfrm>
        </p:spPr>
        <p:txBody>
          <a:bodyPr>
            <a:normAutofit fontScale="92500" lnSpcReduction="10000"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FF33"/>
              </a:buClr>
              <a:buSzPct val="80000"/>
              <a:buNone/>
            </a:pPr>
            <a:r>
              <a:rPr lang="ru-RU" i="1" kern="0" dirty="0" smtClean="0">
                <a:latin typeface="Georgia" pitchFamily="18" charset="0"/>
              </a:rPr>
              <a:t>Подари ребенку радость творчества, осознание авторского голоса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FF33"/>
              </a:buClr>
              <a:buSzPct val="80000"/>
              <a:buNone/>
            </a:pPr>
            <a:r>
              <a:rPr lang="ru-RU" i="1" kern="0" dirty="0" smtClean="0">
                <a:latin typeface="Georgia" pitchFamily="18" charset="0"/>
              </a:rPr>
              <a:t>Веди ученика от собственного опыта к общественному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FF33"/>
              </a:buClr>
              <a:buSzPct val="80000"/>
              <a:buNone/>
            </a:pPr>
            <a:r>
              <a:rPr lang="ru-RU" i="1" kern="0" dirty="0" smtClean="0">
                <a:latin typeface="Georgia" pitchFamily="18" charset="0"/>
              </a:rPr>
              <a:t>Будь не «НАД», а «РЯДОМ»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FF33"/>
              </a:buClr>
              <a:buSzPct val="80000"/>
              <a:buNone/>
            </a:pPr>
            <a:r>
              <a:rPr lang="ru-RU" i="1" kern="0" dirty="0" smtClean="0">
                <a:latin typeface="Georgia" pitchFamily="18" charset="0"/>
              </a:rPr>
              <a:t>Радуйся вопросу, но отвечать не спеши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FF33"/>
              </a:buClr>
              <a:buSzPct val="80000"/>
              <a:buNone/>
            </a:pPr>
            <a:r>
              <a:rPr lang="ru-RU" i="1" kern="0" dirty="0" smtClean="0">
                <a:latin typeface="Georgia" pitchFamily="18" charset="0"/>
              </a:rPr>
              <a:t>Учи анализировать каждый этап работы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99FF33"/>
              </a:buClr>
              <a:buSzPct val="80000"/>
              <a:buNone/>
            </a:pPr>
            <a:r>
              <a:rPr lang="ru-RU" i="1" kern="0" dirty="0" smtClean="0">
                <a:latin typeface="Georgia" pitchFamily="18" charset="0"/>
              </a:rPr>
              <a:t>Критикуя, стимулируй ученика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599" y="4406900"/>
            <a:ext cx="7239001" cy="1362075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Спасибо  за  внимание!</a:t>
            </a:r>
            <a:endParaRPr lang="ru-RU" sz="3200" i="1" dirty="0">
              <a:solidFill>
                <a:schemeClr val="accent6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2466" name="AutoShape 2" descr="https://im3-tub-ru.yandex.net/i?id=32c216ede2b36f41e1a8afdeda852d7d&amp;n=33&amp;h=190&amp;w=35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2468" name="Picture 4" descr="https://im3-tub-ru.yandex.net/i?id=f7b7dc950a06fe057f8197e62cf2047d&amp;n=33&amp;h=190&amp;w=3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533400"/>
            <a:ext cx="5405286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236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Технология  системно-деятельностного подхода  в начальной школе</vt:lpstr>
      <vt:lpstr>Ключевыми словами в деятельностном подходе  являются :</vt:lpstr>
      <vt:lpstr>Технологии системно- деятельностного подхода  в начальной школе</vt:lpstr>
      <vt:lpstr>Деятельностный подход на уроках осуществляется через:</vt:lpstr>
      <vt:lpstr>Китайская мудрость </vt:lpstr>
      <vt:lpstr>Что же такое  системно-деятельностный подход  обучения?</vt:lpstr>
      <vt:lpstr>Этапы построения  урока «открытия» нового знания при системно-деятельностном подходе</vt:lpstr>
      <vt:lpstr>Позиция учителя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Алена</cp:lastModifiedBy>
  <cp:revision>32</cp:revision>
  <dcterms:created xsi:type="dcterms:W3CDTF">2013-10-20T14:54:06Z</dcterms:created>
  <dcterms:modified xsi:type="dcterms:W3CDTF">2017-01-21T18:00:35Z</dcterms:modified>
</cp:coreProperties>
</file>