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3071748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3560287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2226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3535483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1565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1317941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442165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571055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149403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0CA0A7-4507-4CBE-AC7A-7A3359566A58}" type="datetimeFigureOut">
              <a:rPr lang="ru-RU" smtClean="0"/>
              <a:t>28.02.2018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94616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B0CA0A7-4507-4CBE-AC7A-7A3359566A58}" type="datetimeFigureOut">
              <a:rPr lang="ru-RU" smtClean="0"/>
              <a:t>28.02.2018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234112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B0CA0A7-4507-4CBE-AC7A-7A3359566A58}" type="datetimeFigureOut">
              <a:rPr lang="ru-RU" smtClean="0"/>
              <a:t>28.02.2018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4223622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B0CA0A7-4507-4CBE-AC7A-7A3359566A58}" type="datetimeFigureOut">
              <a:rPr lang="ru-RU" smtClean="0"/>
              <a:t>28.02.2018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1296824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CA0A7-4507-4CBE-AC7A-7A3359566A58}" type="datetimeFigureOut">
              <a:rPr lang="ru-RU" smtClean="0"/>
              <a:t>28.02.2018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78481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B0CA0A7-4507-4CBE-AC7A-7A3359566A58}" type="datetimeFigureOut">
              <a:rPr lang="ru-RU" smtClean="0"/>
              <a:t>28.02.2018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658466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B0CA0A7-4507-4CBE-AC7A-7A3359566A58}" type="datetimeFigureOut">
              <a:rPr lang="ru-RU" smtClean="0"/>
              <a:t>28.02.2018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6AA5A3-2137-451C-BE96-14F632CFD82F}" type="slidenum">
              <a:rPr lang="ru-RU" smtClean="0"/>
              <a:t>‹#›</a:t>
            </a:fld>
            <a:endParaRPr lang="ru-RU"/>
          </a:p>
        </p:txBody>
      </p:sp>
    </p:spTree>
    <p:extLst>
      <p:ext uri="{BB962C8B-B14F-4D97-AF65-F5344CB8AC3E}">
        <p14:creationId xmlns:p14="http://schemas.microsoft.com/office/powerpoint/2010/main" val="418157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0CA0A7-4507-4CBE-AC7A-7A3359566A58}" type="datetimeFigureOut">
              <a:rPr lang="ru-RU" smtClean="0"/>
              <a:t>28.02.2018</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6AA5A3-2137-451C-BE96-14F632CFD82F}" type="slidenum">
              <a:rPr lang="ru-RU" smtClean="0"/>
              <a:t>‹#›</a:t>
            </a:fld>
            <a:endParaRPr lang="ru-RU"/>
          </a:p>
        </p:txBody>
      </p:sp>
    </p:spTree>
    <p:extLst>
      <p:ext uri="{BB962C8B-B14F-4D97-AF65-F5344CB8AC3E}">
        <p14:creationId xmlns:p14="http://schemas.microsoft.com/office/powerpoint/2010/main" val="1655454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3548789"/>
          </a:xfrm>
        </p:spPr>
        <p:txBody>
          <a:bodyPr>
            <a:normAutofit fontScale="90000"/>
          </a:bodyPr>
          <a:lstStyle/>
          <a:p>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smtClean="0"/>
              <a:t>Урок </a:t>
            </a:r>
            <a:r>
              <a:rPr lang="ru-RU" b="1" dirty="0"/>
              <a:t>русского языка в 9 классе по теме: «СПП с несколькими придаточными». </a:t>
            </a:r>
            <a:r>
              <a:rPr lang="ru-RU" dirty="0"/>
              <a:t/>
            </a:r>
            <a:br>
              <a:rPr lang="ru-RU" dirty="0"/>
            </a:b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885485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Какое  предложение мы называем простым.</a:t>
            </a:r>
          </a:p>
          <a:p>
            <a:r>
              <a:rPr lang="ru-RU" dirty="0" smtClean="0"/>
              <a:t>-Какое  </a:t>
            </a:r>
            <a:r>
              <a:rPr lang="ru-RU" dirty="0"/>
              <a:t>предложение мы называем сложным.</a:t>
            </a:r>
          </a:p>
          <a:p>
            <a:r>
              <a:rPr lang="ru-RU" dirty="0"/>
              <a:t>- Что такое ССП?</a:t>
            </a:r>
          </a:p>
          <a:p>
            <a:r>
              <a:rPr lang="ru-RU" dirty="0"/>
              <a:t>- На какие группы делится ССП?</a:t>
            </a:r>
          </a:p>
          <a:p>
            <a:r>
              <a:rPr lang="ru-RU" dirty="0"/>
              <a:t>- Что такое СПП?</a:t>
            </a:r>
          </a:p>
          <a:p>
            <a:r>
              <a:rPr lang="ru-RU" dirty="0"/>
              <a:t>- На какие группы делятся придаточные?</a:t>
            </a:r>
          </a:p>
          <a:p>
            <a:r>
              <a:rPr lang="ru-RU" dirty="0"/>
              <a:t>- Назовите виды обстоятельственных придаточных.</a:t>
            </a:r>
          </a:p>
          <a:p>
            <a:r>
              <a:rPr lang="ru-RU" dirty="0"/>
              <a:t>- Чем отличается ССП от СПП</a:t>
            </a:r>
          </a:p>
        </p:txBody>
      </p:sp>
    </p:spTree>
    <p:extLst>
      <p:ext uri="{BB962C8B-B14F-4D97-AF65-F5344CB8AC3E}">
        <p14:creationId xmlns:p14="http://schemas.microsoft.com/office/powerpoint/2010/main" val="2492873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b="1" dirty="0" smtClean="0">
                <a:solidFill>
                  <a:srgbClr val="003300"/>
                </a:solidFill>
                <a:latin typeface="Times New Roman" panose="02020603050405020304" pitchFamily="18" charset="0"/>
              </a:rPr>
              <a:t>Виды подчинения</a:t>
            </a:r>
            <a:r>
              <a:rPr lang="ru-RU" altLang="ru-RU" dirty="0" smtClean="0">
                <a:solidFill>
                  <a:srgbClr val="003300"/>
                </a:solidFill>
              </a:rPr>
              <a:t/>
            </a:r>
            <a:br>
              <a:rPr lang="ru-RU" altLang="ru-RU" dirty="0" smtClean="0">
                <a:solidFill>
                  <a:srgbClr val="003300"/>
                </a:solidFill>
              </a:rPr>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86969511"/>
              </p:ext>
            </p:extLst>
          </p:nvPr>
        </p:nvGraphicFramePr>
        <p:xfrm>
          <a:off x="677863" y="2160588"/>
          <a:ext cx="8596314" cy="2474010"/>
        </p:xfrm>
        <a:graphic>
          <a:graphicData uri="http://schemas.openxmlformats.org/drawingml/2006/table">
            <a:tbl>
              <a:tblPr firstRow="1" bandRow="1">
                <a:tableStyleId>{5C22544A-7EE6-4342-B048-85BDC9FD1C3A}</a:tableStyleId>
              </a:tblPr>
              <a:tblGrid>
                <a:gridCol w="2865438"/>
                <a:gridCol w="2865438"/>
                <a:gridCol w="2865438"/>
              </a:tblGrid>
              <a:tr h="370840">
                <a:tc>
                  <a:txBody>
                    <a:bodyPr/>
                    <a:lstStyle/>
                    <a:p>
                      <a:r>
                        <a:rPr lang="ru-RU" sz="1800" dirty="0" smtClean="0"/>
                        <a:t>Однородное </a:t>
                      </a:r>
                      <a:endParaRPr lang="ru-RU" sz="1800" dirty="0"/>
                    </a:p>
                  </a:txBody>
                  <a:tcPr marL="74754" marR="74754" marT="45641" marB="45641"/>
                </a:tc>
                <a:tc>
                  <a:txBody>
                    <a:bodyPr/>
                    <a:lstStyle/>
                    <a:p>
                      <a:r>
                        <a:rPr lang="ru-RU" sz="1800" dirty="0" smtClean="0"/>
                        <a:t>Параллельное</a:t>
                      </a:r>
                      <a:endParaRPr lang="ru-RU" sz="1800" dirty="0"/>
                    </a:p>
                  </a:txBody>
                  <a:tcPr marL="74754" marR="74754" marT="45641" marB="45641"/>
                </a:tc>
                <a:tc>
                  <a:txBody>
                    <a:bodyPr/>
                    <a:lstStyle/>
                    <a:p>
                      <a:r>
                        <a:rPr lang="ru-RU" sz="1800" dirty="0" smtClean="0"/>
                        <a:t>Последовательное</a:t>
                      </a:r>
                      <a:endParaRPr lang="ru-RU" sz="1800" dirty="0"/>
                    </a:p>
                  </a:txBody>
                  <a:tcPr marL="74754" marR="74754" marT="45641" marB="45641"/>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Я знаю, что скоро наступит весна, что птицы начнут песни петь.</a:t>
                      </a:r>
                    </a:p>
                    <a:p>
                      <a:endParaRPr lang="ru-RU" dirty="0"/>
                    </a:p>
                  </a:txBody>
                  <a:tcPr marL="74751" marR="7475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Когда наступит весна, я услышу,</a:t>
                      </a:r>
                      <a:r>
                        <a:rPr lang="ru-RU" sz="1800" baseline="0" dirty="0" smtClean="0">
                          <a:latin typeface="Times New Roman" pitchFamily="18" charset="0"/>
                          <a:cs typeface="Times New Roman" pitchFamily="18" charset="0"/>
                        </a:rPr>
                        <a:t> как запоют птицы.</a:t>
                      </a:r>
                      <a:endParaRPr lang="ru-RU" sz="1800" dirty="0" smtClean="0">
                        <a:latin typeface="Times New Roman" pitchFamily="18" charset="0"/>
                        <a:cs typeface="Times New Roman" pitchFamily="18" charset="0"/>
                      </a:endParaRPr>
                    </a:p>
                    <a:p>
                      <a:endParaRPr lang="ru-RU" dirty="0"/>
                    </a:p>
                  </a:txBody>
                  <a:tcPr marL="74751" marR="74751"/>
                </a:tc>
                <a:tc>
                  <a:txBody>
                    <a:bodyPr/>
                    <a:lstStyle/>
                    <a:p>
                      <a:r>
                        <a:rPr lang="ru-RU" sz="1800" dirty="0" smtClean="0">
                          <a:latin typeface="Times New Roman" pitchFamily="18" charset="0"/>
                          <a:cs typeface="Times New Roman" pitchFamily="18" charset="0"/>
                        </a:rPr>
                        <a:t>Я услышу, как запоют птицы, что живут у меня за окном.</a:t>
                      </a:r>
                    </a:p>
                    <a:p>
                      <a:endParaRPr lang="ru-RU" sz="1800" dirty="0" smtClean="0">
                        <a:latin typeface="Times New Roman" pitchFamily="18" charset="0"/>
                        <a:cs typeface="Times New Roman" pitchFamily="18" charset="0"/>
                      </a:endParaRPr>
                    </a:p>
                    <a:p>
                      <a:endParaRPr lang="ru-RU" sz="1800" dirty="0">
                        <a:latin typeface="Times New Roman" pitchFamily="18" charset="0"/>
                        <a:cs typeface="Times New Roman" pitchFamily="18" charset="0"/>
                      </a:endParaRPr>
                    </a:p>
                  </a:txBody>
                  <a:tcPr marL="74751" marR="74751"/>
                </a:tc>
              </a:tr>
              <a:tr h="370840">
                <a:tc>
                  <a:txBody>
                    <a:bodyPr/>
                    <a:lstStyle/>
                    <a:p>
                      <a:endParaRPr lang="ru-RU" sz="1800" dirty="0" smtClean="0"/>
                    </a:p>
                    <a:p>
                      <a:r>
                        <a:rPr lang="en-US" sz="1800" dirty="0" smtClean="0"/>
                        <a:t>[</a:t>
                      </a:r>
                      <a:r>
                        <a:rPr lang="en-US" sz="1800" baseline="0" dirty="0" smtClean="0"/>
                        <a:t>×   ],  (     ),   (      ).</a:t>
                      </a:r>
                      <a:endParaRPr lang="ru-RU" sz="1800" dirty="0"/>
                    </a:p>
                  </a:txBody>
                  <a:tcPr marL="74754" marR="74754" marT="45745" marB="4574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     ),</a:t>
                      </a:r>
                      <a:r>
                        <a:rPr lang="en-US" sz="1800" dirty="0" smtClean="0"/>
                        <a:t> </a:t>
                      </a:r>
                      <a:r>
                        <a:rPr lang="ru-RU" sz="1800" dirty="0" smtClean="0"/>
                        <a:t>  </a:t>
                      </a:r>
                      <a:r>
                        <a:rPr lang="en-US" sz="1800" dirty="0" smtClean="0"/>
                        <a:t>[</a:t>
                      </a:r>
                      <a:r>
                        <a:rPr lang="en-US" sz="1800" baseline="0" dirty="0" smtClean="0"/>
                        <a:t> ×  × </a:t>
                      </a:r>
                      <a:r>
                        <a:rPr lang="ru-RU" sz="1800" baseline="0" dirty="0" smtClean="0"/>
                        <a:t> </a:t>
                      </a:r>
                      <a:r>
                        <a:rPr lang="en-US" sz="1800" baseline="0" dirty="0" smtClean="0"/>
                        <a:t> ],   (      ).</a:t>
                      </a:r>
                      <a:endParaRPr lang="ru-RU" sz="1800" dirty="0" smtClean="0"/>
                    </a:p>
                  </a:txBody>
                  <a:tcPr marL="74754" marR="74754" marT="45745" marB="45745"/>
                </a:tc>
                <a:tc>
                  <a:txBody>
                    <a:bodyPr/>
                    <a:lstStyle/>
                    <a:p>
                      <a:endParaRPr lang="ru-RU" sz="1800" dirty="0" smtClean="0"/>
                    </a:p>
                    <a:p>
                      <a:r>
                        <a:rPr lang="en-US" sz="1800" dirty="0" smtClean="0"/>
                        <a:t>[</a:t>
                      </a:r>
                      <a:r>
                        <a:rPr lang="en-US" sz="1800" baseline="0" dirty="0" smtClean="0"/>
                        <a:t>     ],  (     ),   (      ).</a:t>
                      </a:r>
                      <a:endParaRPr lang="ru-RU" sz="1800" dirty="0"/>
                    </a:p>
                  </a:txBody>
                  <a:tcPr marL="74754" marR="74754" marT="45745" marB="45745"/>
                </a:tc>
              </a:tr>
            </a:tbl>
          </a:graphicData>
        </a:graphic>
      </p:graphicFrame>
      <p:sp>
        <p:nvSpPr>
          <p:cNvPr id="12" name="Круговая стрелка 11"/>
          <p:cNvSpPr/>
          <p:nvPr/>
        </p:nvSpPr>
        <p:spPr>
          <a:xfrm>
            <a:off x="938087" y="4002920"/>
            <a:ext cx="1487277" cy="726588"/>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Круговая стрелка 13"/>
          <p:cNvSpPr/>
          <p:nvPr/>
        </p:nvSpPr>
        <p:spPr>
          <a:xfrm>
            <a:off x="4975668" y="4027706"/>
            <a:ext cx="738130" cy="495759"/>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Круговая стрелка 14"/>
          <p:cNvSpPr/>
          <p:nvPr/>
        </p:nvSpPr>
        <p:spPr>
          <a:xfrm>
            <a:off x="6819440" y="4052755"/>
            <a:ext cx="605928" cy="44566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Круговая стрелка 15"/>
          <p:cNvSpPr/>
          <p:nvPr/>
        </p:nvSpPr>
        <p:spPr>
          <a:xfrm>
            <a:off x="7612655" y="4052755"/>
            <a:ext cx="583893" cy="48920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9" name="Круговая стрелка 18"/>
          <p:cNvSpPr/>
          <p:nvPr/>
        </p:nvSpPr>
        <p:spPr>
          <a:xfrm flipH="1">
            <a:off x="3863063" y="4002920"/>
            <a:ext cx="703428" cy="525793"/>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Круговая стрелка 19"/>
          <p:cNvSpPr/>
          <p:nvPr/>
        </p:nvSpPr>
        <p:spPr>
          <a:xfrm>
            <a:off x="947451" y="4066005"/>
            <a:ext cx="771181" cy="600419"/>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216757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b="1" dirty="0"/>
              <a:t>1. Сейчас миллионы людей слушают радио, включают телевизоры, берут в руки газеты, чтобы узнать все, чем живёт наша страна, наша планета.</a:t>
            </a:r>
            <a:endParaRPr lang="ru-RU" dirty="0"/>
          </a:p>
          <a:p>
            <a:pPr marL="0" indent="0">
              <a:buNone/>
            </a:pPr>
            <a:r>
              <a:rPr lang="ru-RU" b="1" dirty="0" smtClean="0"/>
              <a:t>   2</a:t>
            </a:r>
            <a:r>
              <a:rPr lang="ru-RU" b="1" dirty="0"/>
              <a:t>. Для того чтобы понимать всё, что происходит в окружающем мире, для того чтобы и нас понимали те, с кем мы общаемся, мы должны хорошо владеть современным русским языком. 3. Однако нечего закрывать глаза на то, что очень часто мы говорим небрежно и пишем кое-как. 4. Если наша речь непонятна собеседнику, как легко наши слова могут быть перетолкованы на другой лад! 5. От того, точно ли выражаем мы свою мысль, свободно ли владеем речью, зависит, будем ли мы правильно поняты.</a:t>
            </a:r>
            <a:endParaRPr lang="ru-RU" dirty="0"/>
          </a:p>
          <a:p>
            <a:pPr marL="0" indent="0">
              <a:buNone/>
            </a:pPr>
            <a:r>
              <a:rPr lang="ru-RU" b="1" dirty="0" smtClean="0"/>
              <a:t>     6. Словарный </a:t>
            </a:r>
            <a:r>
              <a:rPr lang="ru-RU" b="1" dirty="0"/>
              <a:t>запас слов русского языка очень богат и насыщен. Это достояние и сокровище нашего народа</a:t>
            </a:r>
            <a:r>
              <a:rPr lang="ru-RU" b="1" dirty="0" smtClean="0"/>
              <a:t>.</a:t>
            </a:r>
            <a:endParaRPr lang="ru-RU" dirty="0" smtClean="0"/>
          </a:p>
          <a:p>
            <a:pPr marL="0" indent="0">
              <a:buNone/>
            </a:pPr>
            <a:r>
              <a:rPr lang="ru-RU" b="1" dirty="0"/>
              <a:t> </a:t>
            </a:r>
            <a:r>
              <a:rPr lang="ru-RU" b="1" dirty="0" smtClean="0"/>
              <a:t>    7.  </a:t>
            </a:r>
            <a:r>
              <a:rPr lang="ru-RU" b="1" dirty="0"/>
              <a:t>Прав был Владимир </a:t>
            </a:r>
            <a:r>
              <a:rPr lang="ru-RU" b="1" dirty="0" err="1"/>
              <a:t>Луговской</a:t>
            </a:r>
            <a:r>
              <a:rPr lang="ru-RU" b="1" dirty="0"/>
              <a:t>, когда он сказал : «Если вы будете изучать русский язык, страстно любить его, то вам откроется мир безграничных радостей, ибо безграничны сокровища русского языка».</a:t>
            </a:r>
            <a:endParaRPr lang="ru-RU" dirty="0"/>
          </a:p>
          <a:p>
            <a:endParaRPr lang="ru-RU" dirty="0"/>
          </a:p>
        </p:txBody>
      </p:sp>
    </p:spTree>
    <p:extLst>
      <p:ext uri="{BB962C8B-B14F-4D97-AF65-F5344CB8AC3E}">
        <p14:creationId xmlns:p14="http://schemas.microsoft.com/office/powerpoint/2010/main" val="1643870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77334" y="991519"/>
            <a:ext cx="8596668" cy="5049844"/>
          </a:xfrm>
        </p:spPr>
        <p:txBody>
          <a:bodyPr/>
          <a:lstStyle/>
          <a:p>
            <a:pPr algn="r"/>
            <a:r>
              <a:rPr lang="ru-RU" b="1" dirty="0" smtClean="0"/>
              <a:t>                  </a:t>
            </a:r>
            <a:r>
              <a:rPr lang="ru-RU" sz="2400" b="1" dirty="0" smtClean="0"/>
              <a:t>Если </a:t>
            </a:r>
            <a:r>
              <a:rPr lang="ru-RU" sz="2400" b="1" dirty="0"/>
              <a:t>вы будете изучать русский язык, </a:t>
            </a:r>
            <a:endParaRPr lang="ru-RU" sz="2400" dirty="0"/>
          </a:p>
          <a:p>
            <a:pPr algn="r"/>
            <a:r>
              <a:rPr lang="ru-RU" sz="2400" b="1" dirty="0"/>
              <a:t>                                                                             </a:t>
            </a:r>
            <a:r>
              <a:rPr lang="ru-RU" sz="2400" b="1" dirty="0" smtClean="0"/>
              <a:t>страстно любить </a:t>
            </a:r>
            <a:r>
              <a:rPr lang="ru-RU" sz="2400" b="1" dirty="0"/>
              <a:t>его, </a:t>
            </a:r>
            <a:endParaRPr lang="ru-RU" sz="2400" dirty="0"/>
          </a:p>
          <a:p>
            <a:pPr algn="r"/>
            <a:r>
              <a:rPr lang="ru-RU" sz="2400" b="1" dirty="0"/>
              <a:t>    то вам откроется мир безграничных радостей,</a:t>
            </a:r>
            <a:endParaRPr lang="ru-RU" sz="2400" dirty="0"/>
          </a:p>
          <a:p>
            <a:pPr algn="r"/>
            <a:r>
              <a:rPr lang="ru-RU" sz="2400" b="1" dirty="0"/>
              <a:t>ибо безграничны сокровища русского </a:t>
            </a:r>
            <a:r>
              <a:rPr lang="ru-RU" sz="2400" b="1" dirty="0" smtClean="0"/>
              <a:t>языка.</a:t>
            </a:r>
            <a:endParaRPr lang="ru-RU" sz="2400" dirty="0"/>
          </a:p>
          <a:p>
            <a:pPr algn="r"/>
            <a:r>
              <a:rPr lang="ru-RU" sz="2400" b="1" dirty="0"/>
              <a:t>                                                                                                         </a:t>
            </a:r>
            <a:r>
              <a:rPr lang="ru-RU" sz="2400" b="1" dirty="0" smtClean="0"/>
              <a:t>                   Владимир </a:t>
            </a:r>
            <a:r>
              <a:rPr lang="ru-RU" sz="2400" b="1" dirty="0" err="1"/>
              <a:t>Луговской</a:t>
            </a:r>
            <a:r>
              <a:rPr lang="ru-RU" b="1" dirty="0"/>
              <a:t>.</a:t>
            </a:r>
            <a:endParaRPr lang="ru-RU" dirty="0"/>
          </a:p>
        </p:txBody>
      </p:sp>
    </p:spTree>
    <p:extLst>
      <p:ext uri="{BB962C8B-B14F-4D97-AF65-F5344CB8AC3E}">
        <p14:creationId xmlns:p14="http://schemas.microsoft.com/office/powerpoint/2010/main" val="1647250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945005"/>
          </a:xfrm>
        </p:spPr>
        <p:txBody>
          <a:bodyPr/>
          <a:lstStyle/>
          <a:p>
            <a:pPr lvl="0" algn="ct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Словарный </a:t>
            </a:r>
            <a:r>
              <a:rPr lang="ru-RU" b="1" dirty="0"/>
              <a:t>диктант</a:t>
            </a:r>
            <a:r>
              <a:rPr lang="ru-RU" dirty="0"/>
              <a:t/>
            </a:r>
            <a:br>
              <a:rPr lang="ru-RU" dirty="0"/>
            </a:br>
            <a:endParaRPr lang="ru-RU" dirty="0"/>
          </a:p>
        </p:txBody>
      </p:sp>
      <p:sp>
        <p:nvSpPr>
          <p:cNvPr id="3" name="Объект 2"/>
          <p:cNvSpPr>
            <a:spLocks noGrp="1"/>
          </p:cNvSpPr>
          <p:nvPr>
            <p:ph idx="1"/>
          </p:nvPr>
        </p:nvSpPr>
        <p:spPr/>
        <p:txBody>
          <a:bodyPr/>
          <a:lstStyle/>
          <a:p>
            <a:pPr marL="0" indent="0">
              <a:buNone/>
            </a:pPr>
            <a:endParaRPr lang="ru-RU" dirty="0"/>
          </a:p>
        </p:txBody>
      </p:sp>
    </p:spTree>
    <p:extLst>
      <p:ext uri="{BB962C8B-B14F-4D97-AF65-F5344CB8AC3E}">
        <p14:creationId xmlns:p14="http://schemas.microsoft.com/office/powerpoint/2010/main" val="2579391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ПРОВЕРЬ!</a:t>
            </a:r>
            <a:endParaRPr lang="ru-RU" dirty="0"/>
          </a:p>
        </p:txBody>
      </p:sp>
      <p:sp>
        <p:nvSpPr>
          <p:cNvPr id="3" name="Объект 2"/>
          <p:cNvSpPr>
            <a:spLocks noGrp="1"/>
          </p:cNvSpPr>
          <p:nvPr>
            <p:ph idx="1"/>
          </p:nvPr>
        </p:nvSpPr>
        <p:spPr/>
        <p:txBody>
          <a:bodyPr>
            <a:normAutofit fontScale="92500"/>
          </a:bodyPr>
          <a:lstStyle/>
          <a:p>
            <a:r>
              <a:rPr lang="ru-RU" sz="2800" dirty="0"/>
              <a:t>Театральные декорации, ориентироваться на местности, Цивилизованное общество, агрессивно настроен, аннулировать соглашение, выдать аттестат, поколение </a:t>
            </a:r>
            <a:r>
              <a:rPr lang="ru-RU" sz="2800" dirty="0" smtClean="0"/>
              <a:t>романтиков, высказать </a:t>
            </a:r>
            <a:r>
              <a:rPr lang="ru-RU" sz="2800" dirty="0"/>
              <a:t>лаконично, успеть вовремя, автобиографический очерк, вынужденная эмиграция, прогнозировать ситуацию. (определить вид связи в словосочетаниях).</a:t>
            </a:r>
          </a:p>
          <a:p>
            <a:pPr marL="0" indent="0">
              <a:buNone/>
            </a:pPr>
            <a:r>
              <a:rPr lang="ru-RU" dirty="0"/>
              <a:t>  </a:t>
            </a:r>
          </a:p>
          <a:p>
            <a:endParaRPr lang="ru-RU" dirty="0"/>
          </a:p>
        </p:txBody>
      </p:sp>
    </p:spTree>
    <p:extLst>
      <p:ext uri="{BB962C8B-B14F-4D97-AF65-F5344CB8AC3E}">
        <p14:creationId xmlns:p14="http://schemas.microsoft.com/office/powerpoint/2010/main" val="2187898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400" y="223611"/>
            <a:ext cx="10515600" cy="1325563"/>
          </a:xfrm>
        </p:spPr>
        <p:txBody>
          <a:bodyPr/>
          <a:lstStyle/>
          <a:p>
            <a:r>
              <a:rPr lang="ru-RU" dirty="0"/>
              <a:t>Замените слова синонимами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104791919"/>
              </p:ext>
            </p:extLst>
          </p:nvPr>
        </p:nvGraphicFramePr>
        <p:xfrm>
          <a:off x="838200" y="1828799"/>
          <a:ext cx="10515600" cy="1851025"/>
        </p:xfrm>
        <a:graphic>
          <a:graphicData uri="http://schemas.openxmlformats.org/drawingml/2006/table">
            <a:tbl>
              <a:tblPr firstRow="1" bandRow="1">
                <a:tableStyleId>{5C22544A-7EE6-4342-B048-85BDC9FD1C3A}</a:tableStyleId>
              </a:tblPr>
              <a:tblGrid>
                <a:gridCol w="5257800"/>
                <a:gridCol w="5257800"/>
              </a:tblGrid>
              <a:tr h="370205">
                <a:tc>
                  <a:txBody>
                    <a:bodyPr/>
                    <a:lstStyle/>
                    <a:p>
                      <a:r>
                        <a:rPr lang="ru-RU" dirty="0" smtClean="0"/>
                        <a:t>Аннулировать</a:t>
                      </a:r>
                      <a:r>
                        <a:rPr lang="ru-RU" baseline="0" dirty="0" smtClean="0"/>
                        <a:t> </a:t>
                      </a:r>
                      <a:endParaRPr lang="ru-RU" dirty="0"/>
                    </a:p>
                  </a:txBody>
                  <a:tcPr/>
                </a:tc>
                <a:tc>
                  <a:txBody>
                    <a:bodyPr/>
                    <a:lstStyle/>
                    <a:p>
                      <a:endParaRPr lang="ru-RU" dirty="0"/>
                    </a:p>
                  </a:txBody>
                  <a:tcPr/>
                </a:tc>
              </a:tr>
              <a:tr h="370205">
                <a:tc>
                  <a:txBody>
                    <a:bodyPr/>
                    <a:lstStyle/>
                    <a:p>
                      <a:r>
                        <a:rPr lang="ru-RU" dirty="0" smtClean="0"/>
                        <a:t>Эмиграция</a:t>
                      </a:r>
                      <a:r>
                        <a:rPr lang="ru-RU" baseline="0" dirty="0" smtClean="0"/>
                        <a:t> </a:t>
                      </a:r>
                      <a:endParaRPr lang="ru-RU" dirty="0"/>
                    </a:p>
                  </a:txBody>
                  <a:tcPr/>
                </a:tc>
                <a:tc>
                  <a:txBody>
                    <a:bodyPr/>
                    <a:lstStyle/>
                    <a:p>
                      <a:endParaRPr lang="ru-RU" dirty="0"/>
                    </a:p>
                  </a:txBody>
                  <a:tcPr/>
                </a:tc>
              </a:tr>
              <a:tr h="370205">
                <a:tc>
                  <a:txBody>
                    <a:bodyPr/>
                    <a:lstStyle/>
                    <a:p>
                      <a:r>
                        <a:rPr lang="ru-RU" dirty="0" smtClean="0"/>
                        <a:t>Прогнозировать</a:t>
                      </a:r>
                      <a:r>
                        <a:rPr lang="ru-RU" baseline="0" dirty="0" smtClean="0"/>
                        <a:t> </a:t>
                      </a:r>
                      <a:endParaRPr lang="ru-RU" dirty="0"/>
                    </a:p>
                  </a:txBody>
                  <a:tcPr/>
                </a:tc>
                <a:tc>
                  <a:txBody>
                    <a:bodyPr/>
                    <a:lstStyle/>
                    <a:p>
                      <a:endParaRPr lang="ru-RU" dirty="0"/>
                    </a:p>
                  </a:txBody>
                  <a:tcPr/>
                </a:tc>
              </a:tr>
              <a:tr h="370205">
                <a:tc>
                  <a:txBody>
                    <a:bodyPr/>
                    <a:lstStyle/>
                    <a:p>
                      <a:r>
                        <a:rPr lang="ru-RU" dirty="0" smtClean="0"/>
                        <a:t>Ориентироваться</a:t>
                      </a:r>
                      <a:r>
                        <a:rPr lang="ru-RU" baseline="0" dirty="0" smtClean="0"/>
                        <a:t> </a:t>
                      </a:r>
                      <a:endParaRPr lang="ru-RU" dirty="0"/>
                    </a:p>
                  </a:txBody>
                  <a:tcPr/>
                </a:tc>
                <a:tc>
                  <a:txBody>
                    <a:bodyPr/>
                    <a:lstStyle/>
                    <a:p>
                      <a:endParaRPr lang="ru-RU" dirty="0"/>
                    </a:p>
                  </a:txBody>
                  <a:tcPr/>
                </a:tc>
              </a:tr>
              <a:tr h="370205">
                <a:tc>
                  <a:txBody>
                    <a:bodyPr/>
                    <a:lstStyle/>
                    <a:p>
                      <a:r>
                        <a:rPr lang="ru-RU" dirty="0" smtClean="0"/>
                        <a:t>Декорация</a:t>
                      </a:r>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val="36065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Замените слова синонимами</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996340589"/>
              </p:ext>
            </p:extLst>
          </p:nvPr>
        </p:nvGraphicFramePr>
        <p:xfrm>
          <a:off x="677863" y="2160588"/>
          <a:ext cx="8596312" cy="1854200"/>
        </p:xfrm>
        <a:graphic>
          <a:graphicData uri="http://schemas.openxmlformats.org/drawingml/2006/table">
            <a:tbl>
              <a:tblPr firstRow="1" bandRow="1">
                <a:tableStyleId>{5C22544A-7EE6-4342-B048-85BDC9FD1C3A}</a:tableStyleId>
              </a:tblPr>
              <a:tblGrid>
                <a:gridCol w="4298156"/>
                <a:gridCol w="4298156"/>
              </a:tblGrid>
              <a:tr h="370840">
                <a:tc>
                  <a:txBody>
                    <a:bodyPr/>
                    <a:lstStyle/>
                    <a:p>
                      <a:r>
                        <a:rPr lang="ru-RU" dirty="0" smtClean="0"/>
                        <a:t>Аннулировать </a:t>
                      </a:r>
                      <a:endParaRPr lang="ru-RU" dirty="0"/>
                    </a:p>
                  </a:txBody>
                  <a:tcPr marL="74751" marR="74751"/>
                </a:tc>
                <a:tc>
                  <a:txBody>
                    <a:bodyPr/>
                    <a:lstStyle/>
                    <a:p>
                      <a:r>
                        <a:rPr lang="ru-RU" dirty="0" smtClean="0"/>
                        <a:t>Отменить</a:t>
                      </a:r>
                      <a:r>
                        <a:rPr lang="ru-RU" baseline="0" dirty="0" smtClean="0"/>
                        <a:t> </a:t>
                      </a:r>
                      <a:endParaRPr lang="ru-RU" dirty="0"/>
                    </a:p>
                  </a:txBody>
                  <a:tcPr marL="74751" marR="74751"/>
                </a:tc>
              </a:tr>
              <a:tr h="370840">
                <a:tc>
                  <a:txBody>
                    <a:bodyPr/>
                    <a:lstStyle/>
                    <a:p>
                      <a:r>
                        <a:rPr lang="ru-RU" dirty="0" smtClean="0"/>
                        <a:t>Эмиграция</a:t>
                      </a:r>
                      <a:r>
                        <a:rPr lang="ru-RU" baseline="0" dirty="0" smtClean="0"/>
                        <a:t> </a:t>
                      </a:r>
                      <a:endParaRPr lang="ru-RU" dirty="0"/>
                    </a:p>
                  </a:txBody>
                  <a:tcPr marL="74751" marR="74751"/>
                </a:tc>
                <a:tc>
                  <a:txBody>
                    <a:bodyPr/>
                    <a:lstStyle/>
                    <a:p>
                      <a:r>
                        <a:rPr lang="ru-RU" dirty="0" smtClean="0"/>
                        <a:t>Выезд, переселение  </a:t>
                      </a:r>
                      <a:endParaRPr lang="ru-RU" dirty="0"/>
                    </a:p>
                  </a:txBody>
                  <a:tcPr marL="74751" marR="74751"/>
                </a:tc>
              </a:tr>
              <a:tr h="370840">
                <a:tc>
                  <a:txBody>
                    <a:bodyPr/>
                    <a:lstStyle/>
                    <a:p>
                      <a:r>
                        <a:rPr lang="ru-RU" dirty="0" smtClean="0"/>
                        <a:t>Прогнозировать</a:t>
                      </a:r>
                      <a:r>
                        <a:rPr lang="ru-RU" baseline="0" dirty="0" smtClean="0"/>
                        <a:t> </a:t>
                      </a:r>
                      <a:endParaRPr lang="ru-RU" dirty="0"/>
                    </a:p>
                  </a:txBody>
                  <a:tcPr marL="74751" marR="74751"/>
                </a:tc>
                <a:tc>
                  <a:txBody>
                    <a:bodyPr/>
                    <a:lstStyle/>
                    <a:p>
                      <a:r>
                        <a:rPr lang="ru-RU" dirty="0" smtClean="0"/>
                        <a:t>Предсказывать</a:t>
                      </a:r>
                      <a:r>
                        <a:rPr lang="ru-RU" baseline="0" dirty="0" smtClean="0"/>
                        <a:t> </a:t>
                      </a:r>
                      <a:endParaRPr lang="ru-RU" dirty="0"/>
                    </a:p>
                  </a:txBody>
                  <a:tcPr marL="74751" marR="74751"/>
                </a:tc>
              </a:tr>
              <a:tr h="370840">
                <a:tc>
                  <a:txBody>
                    <a:bodyPr/>
                    <a:lstStyle/>
                    <a:p>
                      <a:r>
                        <a:rPr lang="ru-RU" dirty="0" smtClean="0"/>
                        <a:t>Ориентироваться</a:t>
                      </a:r>
                      <a:r>
                        <a:rPr lang="ru-RU" baseline="0" dirty="0" smtClean="0"/>
                        <a:t> </a:t>
                      </a:r>
                      <a:endParaRPr lang="ru-RU" dirty="0"/>
                    </a:p>
                  </a:txBody>
                  <a:tcPr marL="74751" marR="74751"/>
                </a:tc>
                <a:tc>
                  <a:txBody>
                    <a:bodyPr/>
                    <a:lstStyle/>
                    <a:p>
                      <a:r>
                        <a:rPr lang="ru-RU" dirty="0" smtClean="0"/>
                        <a:t>Разбираться</a:t>
                      </a:r>
                      <a:r>
                        <a:rPr lang="ru-RU" baseline="0" dirty="0" smtClean="0"/>
                        <a:t> </a:t>
                      </a:r>
                      <a:endParaRPr lang="ru-RU" dirty="0"/>
                    </a:p>
                  </a:txBody>
                  <a:tcPr marL="74751" marR="74751"/>
                </a:tc>
              </a:tr>
              <a:tr h="370840">
                <a:tc>
                  <a:txBody>
                    <a:bodyPr/>
                    <a:lstStyle/>
                    <a:p>
                      <a:r>
                        <a:rPr lang="ru-RU" dirty="0" smtClean="0"/>
                        <a:t>Декорация</a:t>
                      </a:r>
                      <a:r>
                        <a:rPr lang="ru-RU" baseline="0" dirty="0" smtClean="0"/>
                        <a:t> </a:t>
                      </a:r>
                      <a:endParaRPr lang="ru-RU" dirty="0"/>
                    </a:p>
                  </a:txBody>
                  <a:tcPr marL="74751" marR="74751"/>
                </a:tc>
                <a:tc>
                  <a:txBody>
                    <a:bodyPr/>
                    <a:lstStyle/>
                    <a:p>
                      <a:r>
                        <a:rPr lang="ru-RU" dirty="0" smtClean="0"/>
                        <a:t>Украшение,</a:t>
                      </a:r>
                      <a:r>
                        <a:rPr lang="ru-RU" baseline="0" dirty="0" smtClean="0"/>
                        <a:t> обстановка</a:t>
                      </a:r>
                      <a:endParaRPr lang="ru-RU" dirty="0"/>
                    </a:p>
                  </a:txBody>
                  <a:tcPr marL="74751" marR="74751"/>
                </a:tc>
              </a:tr>
            </a:tbl>
          </a:graphicData>
        </a:graphic>
      </p:graphicFrame>
    </p:spTree>
    <p:extLst>
      <p:ext uri="{BB962C8B-B14F-4D97-AF65-F5344CB8AC3E}">
        <p14:creationId xmlns:p14="http://schemas.microsoft.com/office/powerpoint/2010/main" val="1273850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Желая выделить мысль, привести слова в правильное соотношение и дать фразе лёгкость и правильное звучание, надо использовать знаки препинания.</a:t>
            </a:r>
            <a:r>
              <a:rPr lang="ru-RU" dirty="0"/>
              <a:t/>
            </a:r>
            <a:br>
              <a:rPr lang="ru-RU" dirty="0"/>
            </a:br>
            <a:endParaRPr lang="ru-RU" dirty="0"/>
          </a:p>
        </p:txBody>
      </p:sp>
      <p:sp>
        <p:nvSpPr>
          <p:cNvPr id="3" name="Объект 2"/>
          <p:cNvSpPr>
            <a:spLocks noGrp="1"/>
          </p:cNvSpPr>
          <p:nvPr>
            <p:ph idx="1"/>
          </p:nvPr>
        </p:nvSpPr>
        <p:spPr>
          <a:xfrm>
            <a:off x="677334" y="2952520"/>
            <a:ext cx="8596668" cy="3088842"/>
          </a:xfrm>
        </p:spPr>
        <p:txBody>
          <a:bodyPr/>
          <a:lstStyle/>
          <a:p>
            <a:r>
              <a:rPr lang="ru-RU" dirty="0" smtClean="0"/>
              <a:t>1. </a:t>
            </a:r>
            <a:r>
              <a:rPr lang="ru-RU" dirty="0"/>
              <a:t>Замените слово </a:t>
            </a:r>
            <a:r>
              <a:rPr lang="ru-RU" b="1" dirty="0"/>
              <a:t>ПРАВИЛЬНОЕ</a:t>
            </a:r>
            <a:r>
              <a:rPr lang="ru-RU" dirty="0"/>
              <a:t> </a:t>
            </a:r>
            <a:r>
              <a:rPr lang="ru-RU" dirty="0" smtClean="0"/>
              <a:t>синонимом.</a:t>
            </a:r>
            <a:endParaRPr lang="ru-RU" dirty="0"/>
          </a:p>
          <a:p>
            <a:r>
              <a:rPr lang="ru-RU" dirty="0" smtClean="0"/>
              <a:t>2. </a:t>
            </a:r>
            <a:r>
              <a:rPr lang="ru-RU" dirty="0"/>
              <a:t>Подберите антоним к слову </a:t>
            </a:r>
            <a:r>
              <a:rPr lang="ru-RU" b="1" dirty="0" smtClean="0"/>
              <a:t>лёгкость</a:t>
            </a:r>
            <a:r>
              <a:rPr lang="ru-RU" dirty="0" smtClean="0"/>
              <a:t>.</a:t>
            </a:r>
            <a:endParaRPr lang="ru-RU" dirty="0"/>
          </a:p>
          <a:p>
            <a:r>
              <a:rPr lang="ru-RU" dirty="0" smtClean="0"/>
              <a:t>3. </a:t>
            </a:r>
            <a:r>
              <a:rPr lang="ru-RU" dirty="0"/>
              <a:t>Выпишите слово с орфограммой : «Приставка при- пишется, если имеет значения: присоединение, приближение, близость, неполнота действия, прибавление</a:t>
            </a:r>
            <a:r>
              <a:rPr lang="ru-RU" dirty="0" smtClean="0"/>
              <a:t>».</a:t>
            </a:r>
            <a:endParaRPr lang="ru-RU" dirty="0"/>
          </a:p>
          <a:p>
            <a:pPr marL="0" indent="0">
              <a:buNone/>
            </a:pPr>
            <a:r>
              <a:rPr lang="ru-RU" dirty="0" smtClean="0"/>
              <a:t>   4. </a:t>
            </a:r>
            <a:r>
              <a:rPr lang="ru-RU" dirty="0"/>
              <a:t>Выпишите словосочетание, построенное на связи согласование </a:t>
            </a:r>
          </a:p>
        </p:txBody>
      </p:sp>
    </p:spTree>
    <p:extLst>
      <p:ext uri="{BB962C8B-B14F-4D97-AF65-F5344CB8AC3E}">
        <p14:creationId xmlns:p14="http://schemas.microsoft.com/office/powerpoint/2010/main" val="3902077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а). </a:t>
            </a:r>
            <a:r>
              <a:rPr lang="ru-RU" b="1" dirty="0" smtClean="0"/>
              <a:t>Если</a:t>
            </a:r>
            <a:r>
              <a:rPr lang="ru-RU" dirty="0" smtClean="0"/>
              <a:t> </a:t>
            </a:r>
            <a:r>
              <a:rPr lang="ru-RU" dirty="0"/>
              <a:t>хочешь выделить мысль, привести слова в правильное соотношение и дать фразе лёгкость и правильное звучание, используй знаки препинания</a:t>
            </a:r>
            <a:r>
              <a:rPr lang="ru-RU" dirty="0" smtClean="0"/>
              <a:t>.</a:t>
            </a:r>
            <a:endParaRPr lang="ru-RU" dirty="0"/>
          </a:p>
          <a:p>
            <a:r>
              <a:rPr lang="ru-RU" dirty="0"/>
              <a:t>б). Тот, </a:t>
            </a:r>
            <a:r>
              <a:rPr lang="ru-RU" b="1" dirty="0"/>
              <a:t>кто</a:t>
            </a:r>
            <a:r>
              <a:rPr lang="ru-RU" dirty="0"/>
              <a:t> желает выделить мысль, привести слова в правильное соотношение и дать фразе лёгкость и правильное звучание, должен использовать знаки </a:t>
            </a:r>
            <a:r>
              <a:rPr lang="ru-RU" dirty="0" smtClean="0"/>
              <a:t>препинания.</a:t>
            </a:r>
            <a:endParaRPr lang="ru-RU" dirty="0"/>
          </a:p>
        </p:txBody>
      </p:sp>
    </p:spTree>
    <p:extLst>
      <p:ext uri="{BB962C8B-B14F-4D97-AF65-F5344CB8AC3E}">
        <p14:creationId xmlns:p14="http://schemas.microsoft.com/office/powerpoint/2010/main" val="2062590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Синтаксический разбор слова</a:t>
            </a:r>
            <a:endParaRPr lang="ru-RU" dirty="0"/>
          </a:p>
        </p:txBody>
      </p:sp>
      <p:sp>
        <p:nvSpPr>
          <p:cNvPr id="3" name="Объект 2"/>
          <p:cNvSpPr>
            <a:spLocks noGrp="1"/>
          </p:cNvSpPr>
          <p:nvPr>
            <p:ph idx="1"/>
          </p:nvPr>
        </p:nvSpPr>
        <p:spPr/>
        <p:txBody>
          <a:bodyPr/>
          <a:lstStyle/>
          <a:p>
            <a:r>
              <a:rPr lang="ru-RU" sz="3200" b="1" dirty="0">
                <a:solidFill>
                  <a:schemeClr val="tx1"/>
                </a:solidFill>
              </a:rPr>
              <a:t>«Знаки препинания существуют, чтобы выделить мысль, привести слова в правильное соотношение и дать фразе лёгкость и правильное звучание</a:t>
            </a:r>
            <a:r>
              <a:rPr lang="ru-RU" sz="3200" b="1" dirty="0" smtClean="0">
                <a:solidFill>
                  <a:schemeClr val="tx1"/>
                </a:solidFill>
              </a:rPr>
              <a:t>».</a:t>
            </a:r>
          </a:p>
          <a:p>
            <a:endParaRPr lang="ru-RU" sz="3200" b="1" dirty="0">
              <a:solidFill>
                <a:schemeClr val="tx1"/>
              </a:solidFill>
            </a:endParaRPr>
          </a:p>
          <a:p>
            <a:pPr algn="r"/>
            <a:r>
              <a:rPr lang="ru-RU" sz="3200" b="1" dirty="0" smtClean="0">
                <a:solidFill>
                  <a:schemeClr val="tx1"/>
                </a:solidFill>
              </a:rPr>
              <a:t>                                                                                               К. Паустовский</a:t>
            </a:r>
            <a:endParaRPr lang="ru-RU" sz="3200" dirty="0">
              <a:solidFill>
                <a:schemeClr val="tx1"/>
              </a:solidFill>
            </a:endParaRPr>
          </a:p>
          <a:p>
            <a:endParaRPr lang="ru-RU" dirty="0"/>
          </a:p>
        </p:txBody>
      </p:sp>
    </p:spTree>
    <p:extLst>
      <p:ext uri="{BB962C8B-B14F-4D97-AF65-F5344CB8AC3E}">
        <p14:creationId xmlns:p14="http://schemas.microsoft.com/office/powerpoint/2010/main" val="637123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TotalTime>
  <Words>554</Words>
  <Application>Microsoft Office PowerPoint</Application>
  <PresentationFormat>Широкоэкранный</PresentationFormat>
  <Paragraphs>63</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Times New Roman</vt:lpstr>
      <vt:lpstr>Trebuchet MS</vt:lpstr>
      <vt:lpstr>Wingdings 3</vt:lpstr>
      <vt:lpstr>Грань</vt:lpstr>
      <vt:lpstr>                           Урок русского языка в 9 классе по теме: «СПП с несколькими придаточными».  </vt:lpstr>
      <vt:lpstr>Презентация PowerPoint</vt:lpstr>
      <vt:lpstr>    Словарный диктант </vt:lpstr>
      <vt:lpstr>ПРОВЕРЬ!</vt:lpstr>
      <vt:lpstr>Замените слова синонимами</vt:lpstr>
      <vt:lpstr>Замените слова синонимами</vt:lpstr>
      <vt:lpstr>Желая выделить мысль, привести слова в правильное соотношение и дать фразе лёгкость и правильное звучание, надо использовать знаки препинания. </vt:lpstr>
      <vt:lpstr>Презентация PowerPoint</vt:lpstr>
      <vt:lpstr>Синтаксический разбор слова</vt:lpstr>
      <vt:lpstr>Презентация PowerPoint</vt:lpstr>
      <vt:lpstr>Виды подчинения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русского языка в 9 классе по теме: «СПП с несколькими придаточными».  </dc:title>
  <dc:creator>Настя</dc:creator>
  <cp:lastModifiedBy>Настя</cp:lastModifiedBy>
  <cp:revision>6</cp:revision>
  <dcterms:created xsi:type="dcterms:W3CDTF">2018-02-28T14:09:23Z</dcterms:created>
  <dcterms:modified xsi:type="dcterms:W3CDTF">2018-02-28T14:53:21Z</dcterms:modified>
</cp:coreProperties>
</file>